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76" r:id="rId6"/>
    <p:sldId id="277" r:id="rId7"/>
    <p:sldId id="286" r:id="rId8"/>
    <p:sldId id="279" r:id="rId9"/>
    <p:sldId id="263" r:id="rId10"/>
    <p:sldId id="280" r:id="rId11"/>
    <p:sldId id="281" r:id="rId12"/>
    <p:sldId id="282" r:id="rId13"/>
    <p:sldId id="262" r:id="rId14"/>
    <p:sldId id="283" r:id="rId15"/>
    <p:sldId id="268" r:id="rId16"/>
    <p:sldId id="265" r:id="rId17"/>
    <p:sldId id="266" r:id="rId18"/>
    <p:sldId id="267" r:id="rId19"/>
    <p:sldId id="274" r:id="rId20"/>
    <p:sldId id="275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E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6B020-1AF3-4B00-93D5-FB0D66F09A8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BE74-099B-46FB-A6F1-6CEA2791A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0;&#1082;&#1090;&#1086;&#1088;&#1080;&#1103;\Desktop\&#1059;&#1088;&#1086;&#1082;&#1080;\&#1044;&#1080;&#1082;&#1080;&#1077;%20&#1078;&#1080;&#1074;&#1086;&#1090;&#1085;&#1099;&#1077;\Golosa_Ptic-bolshaya_sinica_(mp3.cc)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2;&#1077;&#1088;&#1086;&#1087;&#1088;&#1080;&#1103;&#1090;&#1080;&#1103;,%20&#1091;&#1088;&#1086;&#1082;&#1080;\&#1059;&#1088;&#1086;&#1082;&#1080;%202\&#1059;&#1088;&#1086;&#1082;%20&#1088;&#1072;&#1079;&#1074;&#1080;&#1090;&#1080;&#1103;%20&#1088;&#1077;&#1095;&#1080;%201\&#1079;&#1074;&#1091;&#1082;&#1080;%20&#1087;&#1088;&#1080;&#1088;&#1086;&#1076;&#1099;%20&#1087;&#1077;&#1085;&#1080;&#1077;%20&#1087;&#1090;&#1080;&#1094;%20&#1074;%20&#1083;&#1077;&#1089;&#1091;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1429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общеобразовательное учреждение Республики Коми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«Специальная (коррекционная) школа – интернат № 6» г. Печоры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214422"/>
            <a:ext cx="628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Урок развития устной речи на основе изучения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предметов и явлений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окружающей действительности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 теме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«Насекомые. Муха».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Выполнила учитель начальных классов </a:t>
            </a:r>
          </a:p>
          <a:p>
            <a:pPr algn="ctr"/>
            <a:r>
              <a:rPr lang="ru-RU" b="1" dirty="0" smtClean="0"/>
              <a:t>Артеева Виктория </a:t>
            </a:r>
            <a:r>
              <a:rPr lang="ru-RU" b="1" dirty="0" err="1" smtClean="0"/>
              <a:t>Кимовна</a:t>
            </a: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6072206"/>
            <a:ext cx="103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/>
              <a:t>2017 </a:t>
            </a:r>
            <a:r>
              <a:rPr lang="ru-RU" b="1" dirty="0" smtClean="0"/>
              <a:t>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000" b="1" dirty="0">
              <a:latin typeface="Book Antiqua" pitchFamily="18" charset="0"/>
            </a:endParaRPr>
          </a:p>
          <a:p>
            <a:pPr algn="ctr"/>
            <a:endParaRPr lang="ru-RU" sz="6000" b="1" dirty="0" smtClean="0"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857232"/>
          <a:ext cx="6096000" cy="6096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1071546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Муха - «цокотуха”, то есть тараторка,  болтушка, говорунья, трещотка.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3322320"/>
          <a:ext cx="6096000" cy="210694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106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Муха небольшая, надоедливая, назойливая, противная, жужжащая, лёгкая. </a:t>
                      </a:r>
                      <a:endParaRPr lang="ru-RU" sz="32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000" b="1" dirty="0">
              <a:latin typeface="Book Antiqua" pitchFamily="18" charset="0"/>
            </a:endParaRPr>
          </a:p>
          <a:p>
            <a:pPr algn="ctr"/>
            <a:endParaRPr lang="ru-RU" sz="6000" b="1" dirty="0" smtClean="0"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857232"/>
          <a:ext cx="6096000" cy="43891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Поднимайте плечики раз, два, раз, два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Прыгайте кузнечики 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Прыг – скок, прыг – скок,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Сели, травушку покушали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Тишину послушали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Тише, тише высоко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Прыгай на носках легко.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000" b="1" dirty="0">
              <a:latin typeface="Book Antiqua" pitchFamily="18" charset="0"/>
            </a:endParaRPr>
          </a:p>
          <a:p>
            <a:pPr algn="ctr"/>
            <a:endParaRPr lang="ru-RU" sz="6000" b="1" dirty="0" smtClean="0"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857232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14480" y="1142984"/>
            <a:ext cx="197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Муха, части тела</a:t>
            </a:r>
            <a:endParaRPr lang="ru-RU" dirty="0"/>
          </a:p>
        </p:txBody>
      </p:sp>
      <p:pic>
        <p:nvPicPr>
          <p:cNvPr id="11266" name="Picture 2" descr="http://www.pesticidy.ru/ps-content/pest/pictures/186_1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82158"/>
            <a:ext cx="7358114" cy="55186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785794"/>
            <a:ext cx="95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Усики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285860"/>
            <a:ext cx="108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928802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Крылья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1857364"/>
            <a:ext cx="789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Тело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869902"/>
            <a:ext cx="1394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Лапки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00108"/>
            <a:ext cx="81439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”</a:t>
            </a:r>
            <a:r>
              <a:rPr lang="ru-RU" sz="3600" b="1" dirty="0">
                <a:solidFill>
                  <a:schemeClr val="bg1"/>
                </a:solidFill>
                <a:latin typeface="Book Antiqua" pitchFamily="18" charset="0"/>
              </a:rPr>
              <a:t>Мухи — разносчики заразы”.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itchFamily="18" charset="0"/>
              </a:rPr>
              <a:t>Чем могут “наградить” человека мухи? </a:t>
            </a:r>
            <a:endParaRPr lang="ru-RU" sz="32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ook Antiqua" pitchFamily="18" charset="0"/>
              </a:rPr>
              <a:t>Дизентерией </a:t>
            </a:r>
            <a:r>
              <a:rPr lang="ru-RU" sz="3200" b="1" dirty="0">
                <a:solidFill>
                  <a:schemeClr val="bg1"/>
                </a:solidFill>
                <a:latin typeface="Book Antiqua" pitchFamily="18" charset="0"/>
              </a:rPr>
              <a:t>и холерой, брюшным тифом </a:t>
            </a:r>
            <a:r>
              <a:rPr lang="ru-RU" sz="3200" b="1" dirty="0" smtClean="0">
                <a:solidFill>
                  <a:schemeClr val="bg1"/>
                </a:solidFill>
                <a:latin typeface="Book Antiqua" pitchFamily="18" charset="0"/>
              </a:rPr>
              <a:t> и </a:t>
            </a:r>
            <a:r>
              <a:rPr lang="ru-RU" sz="3200" b="1" dirty="0">
                <a:solidFill>
                  <a:schemeClr val="bg1"/>
                </a:solidFill>
                <a:latin typeface="Book Antiqua" pitchFamily="18" charset="0"/>
              </a:rPr>
              <a:t>туберкулезом, сибирской </a:t>
            </a:r>
            <a:r>
              <a:rPr lang="ru-RU" sz="3200" b="1" dirty="0" smtClean="0">
                <a:solidFill>
                  <a:schemeClr val="bg1"/>
                </a:solidFill>
                <a:latin typeface="Book Antiqua" pitchFamily="18" charset="0"/>
              </a:rPr>
              <a:t>     язвой   и </a:t>
            </a:r>
            <a:r>
              <a:rPr lang="ru-RU" sz="3200" b="1" dirty="0">
                <a:solidFill>
                  <a:schemeClr val="bg1"/>
                </a:solidFill>
                <a:latin typeface="Book Antiqua" pitchFamily="18" charset="0"/>
              </a:rPr>
              <a:t>дифтерией, полиомиелитом </a:t>
            </a:r>
            <a:endParaRPr lang="ru-RU" sz="32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ook Antiqua" pitchFamily="18" charset="0"/>
              </a:rPr>
              <a:t>и </a:t>
            </a:r>
            <a:r>
              <a:rPr lang="ru-RU" sz="3200" b="1" dirty="0">
                <a:solidFill>
                  <a:schemeClr val="bg1"/>
                </a:solidFill>
                <a:latin typeface="Book Antiqua" pitchFamily="18" charset="0"/>
              </a:rPr>
              <a:t>многими другими</a:t>
            </a:r>
            <a:r>
              <a:rPr lang="ru-RU" sz="32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Book Antiqua" pitchFamily="18" charset="0"/>
              </a:rPr>
              <a:t>Полный список включает более 30-ти болезней.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000" b="1" dirty="0">
              <a:latin typeface="Book Antiqua" pitchFamily="18" charset="0"/>
            </a:endParaRPr>
          </a:p>
          <a:p>
            <a:pPr algn="ctr"/>
            <a:endParaRPr lang="ru-RU" sz="6000" b="1" dirty="0" smtClean="0"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857232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928670"/>
          <a:ext cx="7858180" cy="4389120"/>
        </p:xfrm>
        <a:graphic>
          <a:graphicData uri="http://schemas.openxmlformats.org/drawingml/2006/table">
            <a:tbl>
              <a:tblPr/>
              <a:tblGrid>
                <a:gridCol w="7858180"/>
              </a:tblGrid>
              <a:tr h="28203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Огромную армию мух уничтожают  жуки, пауки, стрекозы, жабы, муравьи. </a:t>
                      </a:r>
                      <a:endParaRPr lang="ru-RU" sz="3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Борьбу с мухами ведут  растения, гриб – мухомор. </a:t>
                      </a:r>
                      <a:endParaRPr lang="ru-RU" sz="3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600" b="1" dirty="0">
                          <a:latin typeface="Times New Roman"/>
                          <a:ea typeface="Calibri"/>
                          <a:cs typeface="Times New Roman"/>
                        </a:rPr>
                        <a:t>Человек сажает деревья, убирает мусор. </a:t>
                      </a:r>
                      <a:endParaRPr lang="ru-RU" sz="3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Мухи</a:t>
                      </a:r>
                      <a:r>
                        <a:rPr lang="ru-RU" sz="3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– любимая еда птиц</a:t>
                      </a: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572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sz="2000" b="1" dirty="0" smtClean="0">
                <a:latin typeface="Book Antiqua" pitchFamily="18" charset="0"/>
              </a:rPr>
              <a:t>Огромную армию мух уничтожает  </a:t>
            </a:r>
            <a:r>
              <a:rPr lang="ru-RU" sz="2000" b="1" dirty="0">
                <a:latin typeface="Book Antiqua" pitchFamily="18" charset="0"/>
              </a:rPr>
              <a:t>армия их естественных врагов - жуков, пауков, стрекоз, жаб, </a:t>
            </a:r>
            <a:r>
              <a:rPr lang="ru-RU" sz="2000" b="1" dirty="0" smtClean="0">
                <a:latin typeface="Book Antiqua" pitchFamily="18" charset="0"/>
              </a:rPr>
              <a:t>птиц,  муравьёв- они поедают их яйца. </a:t>
            </a:r>
            <a:r>
              <a:rPr lang="ru-RU" sz="2000" b="1" dirty="0">
                <a:latin typeface="Book Antiqua" pitchFamily="18" charset="0"/>
              </a:rPr>
              <a:t>Даже растения и те ловят мух, тем самым уменьшая их численность. Среди них — знаменитые грибы </a:t>
            </a:r>
            <a:r>
              <a:rPr lang="ru-RU" sz="2000" b="1" dirty="0" smtClean="0">
                <a:latin typeface="Book Antiqua" pitchFamily="18" charset="0"/>
              </a:rPr>
              <a:t>мухоморы.  </a:t>
            </a:r>
            <a:r>
              <a:rPr lang="ru-RU" sz="2000" b="1" dirty="0">
                <a:latin typeface="Book Antiqua" pitchFamily="18" charset="0"/>
              </a:rPr>
              <a:t>Они выделяют целый химический букет: одно вещество привлекает мух запахом, другие убивают их. </a:t>
            </a:r>
            <a:endParaRPr lang="ru-RU" sz="2000" b="1" dirty="0" smtClean="0">
              <a:latin typeface="Book Antiqua" pitchFamily="18" charset="0"/>
            </a:endParaRPr>
          </a:p>
          <a:p>
            <a:r>
              <a:rPr lang="ru-RU" sz="2000" b="1" dirty="0" smtClean="0">
                <a:latin typeface="Book Antiqua" pitchFamily="18" charset="0"/>
              </a:rPr>
              <a:t>Человек </a:t>
            </a:r>
            <a:r>
              <a:rPr lang="ru-RU" sz="2000" b="1" dirty="0">
                <a:latin typeface="Book Antiqua" pitchFamily="18" charset="0"/>
              </a:rPr>
              <a:t>тоже не отстаёт, ведя непрестанную борьбу с мухами</a:t>
            </a:r>
            <a:r>
              <a:rPr lang="ru-RU" sz="2000" b="1" dirty="0" smtClean="0">
                <a:latin typeface="Book Antiqua" pitchFamily="18" charset="0"/>
              </a:rPr>
              <a:t>.</a:t>
            </a:r>
            <a:r>
              <a:rPr lang="ru-RU" sz="2000" b="1" dirty="0">
                <a:latin typeface="Book Antiqua" pitchFamily="18" charset="0"/>
              </a:rPr>
              <a:t> Чтобы избавиться от мух, </a:t>
            </a:r>
            <a:endParaRPr lang="ru-RU" sz="2000" b="1" dirty="0" smtClean="0">
              <a:latin typeface="Book Antiqua" pitchFamily="18" charset="0"/>
            </a:endParaRPr>
          </a:p>
          <a:p>
            <a:r>
              <a:rPr lang="ru-RU" sz="2000" b="1" dirty="0" smtClean="0">
                <a:latin typeface="Book Antiqua" pitchFamily="18" charset="0"/>
              </a:rPr>
              <a:t>советуют </a:t>
            </a:r>
            <a:r>
              <a:rPr lang="ru-RU" sz="2000" b="1" dirty="0">
                <a:latin typeface="Book Antiqua" pitchFamily="18" charset="0"/>
              </a:rPr>
              <a:t>обсадить места </a:t>
            </a:r>
            <a:endParaRPr lang="ru-RU" sz="2000" b="1" dirty="0" smtClean="0">
              <a:latin typeface="Book Antiqua" pitchFamily="18" charset="0"/>
            </a:endParaRPr>
          </a:p>
          <a:p>
            <a:r>
              <a:rPr lang="ru-RU" sz="2000" b="1" dirty="0" smtClean="0">
                <a:latin typeface="Book Antiqua" pitchFamily="18" charset="0"/>
              </a:rPr>
              <a:t>сброса </a:t>
            </a:r>
            <a:r>
              <a:rPr lang="ru-RU" sz="2000" b="1" dirty="0">
                <a:latin typeface="Book Antiqua" pitchFamily="18" charset="0"/>
              </a:rPr>
              <a:t>мусора, нечистот </a:t>
            </a:r>
            <a:endParaRPr lang="ru-RU" sz="2000" b="1" dirty="0" smtClean="0">
              <a:latin typeface="Book Antiqua" pitchFamily="18" charset="0"/>
            </a:endParaRPr>
          </a:p>
          <a:p>
            <a:r>
              <a:rPr lang="ru-RU" sz="2000" b="1" dirty="0" smtClean="0">
                <a:latin typeface="Book Antiqua" pitchFamily="18" charset="0"/>
              </a:rPr>
              <a:t>черемухой</a:t>
            </a:r>
            <a:r>
              <a:rPr lang="ru-RU" sz="2000" b="1" dirty="0">
                <a:latin typeface="Book Antiqua" pitchFamily="18" charset="0"/>
              </a:rPr>
              <a:t>. Эти </a:t>
            </a:r>
            <a:r>
              <a:rPr lang="ru-RU" sz="2000" b="1" dirty="0" smtClean="0">
                <a:latin typeface="Book Antiqua" pitchFamily="18" charset="0"/>
              </a:rPr>
              <a:t>простые</a:t>
            </a:r>
          </a:p>
          <a:p>
            <a:r>
              <a:rPr lang="ru-RU" sz="2000" b="1" dirty="0" smtClean="0">
                <a:latin typeface="Book Antiqua" pitchFamily="18" charset="0"/>
              </a:rPr>
              <a:t> </a:t>
            </a:r>
            <a:r>
              <a:rPr lang="ru-RU" sz="2000" b="1" dirty="0">
                <a:latin typeface="Book Antiqua" pitchFamily="18" charset="0"/>
              </a:rPr>
              <a:t>профилактические меры </a:t>
            </a:r>
            <a:endParaRPr lang="ru-RU" sz="2000" b="1" dirty="0" smtClean="0">
              <a:latin typeface="Book Antiqua" pitchFamily="18" charset="0"/>
            </a:endParaRPr>
          </a:p>
          <a:p>
            <a:r>
              <a:rPr lang="ru-RU" sz="2000" b="1" dirty="0" smtClean="0">
                <a:latin typeface="Book Antiqua" pitchFamily="18" charset="0"/>
              </a:rPr>
              <a:t>могут </a:t>
            </a:r>
            <a:r>
              <a:rPr lang="ru-RU" sz="2000" b="1" dirty="0">
                <a:latin typeface="Book Antiqua" pitchFamily="18" charset="0"/>
              </a:rPr>
              <a:t>дать неплохие результаты.</a:t>
            </a:r>
          </a:p>
          <a:p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876"/>
            <a:ext cx="3143272" cy="236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4357718" cy="35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681038"/>
            <a:ext cx="84391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4214842" cy="434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43504" y="1000108"/>
            <a:ext cx="33169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Как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 муха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Book Antiqua" pitchFamily="18" charset="0"/>
              </a:rPr>
              <a:t>с</a:t>
            </a:r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идит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 на потолке?</a:t>
            </a:r>
            <a:endParaRPr lang="ru-RU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 Antiqua" pitchFamily="18" charset="0"/>
              </a:rPr>
              <a:t>Оказывается у мух на конце лапок острые коготки, которыми они цепляются за неровности шершавой поверхности. Но даже если бы потолок был идеально гладким, мух это бы вряд ли смутило - между коготками ещё есть и подушечки-присоски, которые обеспечивают движение даже по стеклянной поверхности. На передних ногах у мух есть еще крохотные волоски — органы вкуса. Они различают то, что и мы - сладкое, горькое, кислое, соленое, но делают это гораздо чувствительнее нашего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000108"/>
            <a:ext cx="75724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Муха.</a:t>
            </a:r>
          </a:p>
          <a:p>
            <a:pPr marL="0" marR="0" lvl="0" indent="217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74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Муха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это очень вредное ___________, потому что на своих лапках она переносит ____________. Сядет муха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________и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оставит там микробы. Вот почему всегда надо закрывать пищу от мух,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______стол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тарелки, руки. Мухи бывают разные: большие и маленькие; в Африке есть ядовитая муха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це-це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С мухами надо бороться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____________и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аккуратностью. 	Тогда не страшны будут вам никакие болезни.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000" b="1" dirty="0">
              <a:latin typeface="Book Antiqua" pitchFamily="18" charset="0"/>
            </a:endParaRPr>
          </a:p>
          <a:p>
            <a:pPr algn="ctr"/>
            <a:endParaRPr lang="ru-RU" sz="6000" b="1" dirty="0" smtClean="0"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857232"/>
          <a:ext cx="6096000" cy="36576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Шмель жужжит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Над пышной кашкой.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Травку мелко шевеля.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Станет </a:t>
                      </a:r>
                      <a:r>
                        <a:rPr lang="ru-RU" sz="4000" b="1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розовая</a:t>
                      </a:r>
                      <a:r>
                        <a:rPr lang="ru-RU" sz="4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кашка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Сладкой кашкой 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шмеля.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166842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7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Муха.</a:t>
            </a:r>
          </a:p>
          <a:p>
            <a:pPr lvl="0" indent="217488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217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Муха </a:t>
            </a:r>
            <a:r>
              <a:rPr lang="ru-RU" sz="2400" b="1" dirty="0" smtClean="0">
                <a:solidFill>
                  <a:srgbClr val="2A2723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2400" b="1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это очень вредное </a:t>
            </a:r>
            <a:r>
              <a:rPr lang="ru-RU" sz="2400" b="1" u="sng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насекомое</a:t>
            </a:r>
            <a:r>
              <a:rPr lang="ru-RU" sz="2400" b="1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потому что на своих лапках она переносит </a:t>
            </a:r>
            <a:r>
              <a:rPr lang="ru-RU" sz="2400" b="1" u="sng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болезни</a:t>
            </a:r>
            <a:r>
              <a:rPr lang="ru-RU" sz="2400" b="1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Сядет муха на  </a:t>
            </a:r>
            <a:r>
              <a:rPr lang="ru-RU" sz="2400" b="1" u="sng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хлеб</a:t>
            </a:r>
            <a:r>
              <a:rPr lang="ru-RU" sz="2400" b="1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оставит там микробы. Вот почему всегда надо закрывать пищу от мух, мыть стол, тарелки, руки. Мухи бывают разные: большие и маленькие; в Африке есть ядовитая муха </a:t>
            </a:r>
            <a:r>
              <a:rPr lang="ru-RU" sz="2400" b="1" dirty="0" err="1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це-це</a:t>
            </a:r>
            <a:r>
              <a:rPr lang="ru-RU" sz="2400" b="1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С мухами надо бороться  </a:t>
            </a:r>
            <a:r>
              <a:rPr lang="ru-RU" sz="2400" b="1" u="sng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чистотой</a:t>
            </a:r>
            <a:r>
              <a:rPr lang="ru-RU" sz="2400" b="1" dirty="0" smtClean="0">
                <a:solidFill>
                  <a:srgbClr val="2A2723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и аккуратностью. 	Тогда не страшны будут вам никакие болезни.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166842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7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lvl="0" indent="2174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48" y="610136"/>
            <a:ext cx="764386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Худенко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Е.Д., Терехова И.А. Знакомство с окружающим миром. 3 класс Учебник для специальных (коррекционных) школ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Худенко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Е.Д., Барышникова Д.И. Планирование уроков развития речи на основе знакомства  с окружающим миром в 3 классе специальных (коррекционных) школ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Гонеев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А.Д.,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Лифинцева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Н.И.,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Ялпаева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Н.В. Основы коррекционной педагогики - М.: Академия, 2002.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Зикеев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А.Г. Развитие речи учащихся специальных (коррекционных) образовательных учреждений - М.: Академия, 2000.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Капинос В.И., Сергеева Н.Н., Соловейчик М.С. Развитие речи: теория и практика обучения (5-7 классы) - М.: Просвещение, 1991.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Кащенко В.П. Педагогическая коррекция - М.: Просвещение, 1994.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000" b="1" dirty="0" smtClean="0">
                <a:latin typeface="Arial" pitchFamily="34" charset="0"/>
                <a:cs typeface="Times New Roman" pitchFamily="18" charset="0"/>
              </a:rPr>
              <a:t>Интернет - ресурсы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papers.ru/wallpapers/nature/Landscapes/7081/1280x1024_%D0%9B%D0%B5%D1%81%D0%BD%D0%B0%D1%8F-%D0%B7%D0%B0%D0%B2%D0%B8%D1%80%D1%83%D1%8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3429024" cy="2743220"/>
          </a:xfrm>
          <a:prstGeom prst="rect">
            <a:avLst/>
          </a:prstGeom>
          <a:noFill/>
        </p:spPr>
      </p:pic>
      <p:pic>
        <p:nvPicPr>
          <p:cNvPr id="8" name="Picture 2" descr="http://meat.grantopt.ru/d/306374/d/ohlazhdennye_ku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357826"/>
            <a:ext cx="857256" cy="1185871"/>
          </a:xfrm>
          <a:prstGeom prst="rect">
            <a:avLst/>
          </a:prstGeom>
          <a:noFill/>
        </p:spPr>
      </p:pic>
      <p:pic>
        <p:nvPicPr>
          <p:cNvPr id="1038" name="Picture 14" descr="http://img11.nnm.me/b/1/4/9/2/3c7bd1d4a4809d8cba27e0433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66"/>
            <a:ext cx="4718057" cy="3538543"/>
          </a:xfrm>
          <a:prstGeom prst="rect">
            <a:avLst/>
          </a:prstGeom>
          <a:noFill/>
        </p:spPr>
      </p:pic>
      <p:pic>
        <p:nvPicPr>
          <p:cNvPr id="10" name="Picture 4" descr="http://www.zooclub.ru/attach/dogs/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928802"/>
            <a:ext cx="1428760" cy="1132293"/>
          </a:xfrm>
          <a:prstGeom prst="rect">
            <a:avLst/>
          </a:prstGeom>
          <a:noFill/>
        </p:spPr>
      </p:pic>
      <p:pic>
        <p:nvPicPr>
          <p:cNvPr id="1040" name="Picture 16" descr="http://krasnodarskiy-krai.doski.ru/i/08/31/831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71480"/>
            <a:ext cx="4071934" cy="3053950"/>
          </a:xfrm>
          <a:prstGeom prst="rect">
            <a:avLst/>
          </a:prstGeom>
          <a:noFill/>
        </p:spPr>
      </p:pic>
      <p:pic>
        <p:nvPicPr>
          <p:cNvPr id="1042" name="Picture 18" descr="http://www.pitomec.ru/upload/admin/images/kinds/nasekomye/Ant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428868"/>
            <a:ext cx="1177975" cy="743195"/>
          </a:xfrm>
          <a:prstGeom prst="rect">
            <a:avLst/>
          </a:prstGeom>
          <a:noFill/>
        </p:spPr>
      </p:pic>
      <p:pic>
        <p:nvPicPr>
          <p:cNvPr id="1044" name="Picture 20" descr="http://media.fatalgame.com/screen_large/troe-iz-prostokvashino-novyj-god-24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286124"/>
            <a:ext cx="4357718" cy="3268289"/>
          </a:xfrm>
          <a:prstGeom prst="rect">
            <a:avLst/>
          </a:prstGeom>
          <a:noFill/>
        </p:spPr>
      </p:pic>
      <p:pic>
        <p:nvPicPr>
          <p:cNvPr id="14" name="Picture 8" descr="http://pp.vk.me/c407223/v407223940/70c0/fzNFupbrYV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5072074"/>
            <a:ext cx="1643074" cy="1026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papers.ru/wallpapers/nature/Landscapes/7081/1280x1024_%D0%9B%D0%B5%D1%81%D0%BD%D0%B0%D1%8F-%D0%B7%D0%B0%D0%B2%D0%B8%D1%80%D1%83%D1%8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3429024" cy="2743220"/>
          </a:xfrm>
          <a:prstGeom prst="rect">
            <a:avLst/>
          </a:prstGeom>
          <a:noFill/>
        </p:spPr>
      </p:pic>
      <p:pic>
        <p:nvPicPr>
          <p:cNvPr id="8" name="Picture 2" descr="http://meat.grantopt.ru/d/306374/d/ohlazhdennye_ku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143512"/>
            <a:ext cx="857256" cy="1185871"/>
          </a:xfrm>
          <a:prstGeom prst="rect">
            <a:avLst/>
          </a:prstGeom>
          <a:noFill/>
        </p:spPr>
      </p:pic>
      <p:pic>
        <p:nvPicPr>
          <p:cNvPr id="1038" name="Picture 14" descr="http://img11.nnm.me/b/1/4/9/2/3c7bd1d4a4809d8cba27e0433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66"/>
            <a:ext cx="4718057" cy="3538543"/>
          </a:xfrm>
          <a:prstGeom prst="rect">
            <a:avLst/>
          </a:prstGeom>
          <a:noFill/>
        </p:spPr>
      </p:pic>
      <p:pic>
        <p:nvPicPr>
          <p:cNvPr id="10" name="Picture 4" descr="http://www.zooclub.ru/attach/dogs/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143116"/>
            <a:ext cx="1428760" cy="1132293"/>
          </a:xfrm>
          <a:prstGeom prst="rect">
            <a:avLst/>
          </a:prstGeom>
          <a:noFill/>
        </p:spPr>
      </p:pic>
      <p:pic>
        <p:nvPicPr>
          <p:cNvPr id="1040" name="Picture 16" descr="http://krasnodarskiy-krai.doski.ru/i/08/31/831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71480"/>
            <a:ext cx="4071934" cy="3053950"/>
          </a:xfrm>
          <a:prstGeom prst="rect">
            <a:avLst/>
          </a:prstGeom>
          <a:noFill/>
        </p:spPr>
      </p:pic>
      <p:pic>
        <p:nvPicPr>
          <p:cNvPr id="1042" name="Picture 18" descr="http://www.pitomec.ru/upload/admin/images/kinds/nasekomye/Ant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2143116"/>
            <a:ext cx="1177975" cy="743195"/>
          </a:xfrm>
          <a:prstGeom prst="rect">
            <a:avLst/>
          </a:prstGeom>
          <a:noFill/>
        </p:spPr>
      </p:pic>
      <p:pic>
        <p:nvPicPr>
          <p:cNvPr id="1044" name="Picture 20" descr="http://media.fatalgame.com/screen_large/troe-iz-prostokvashino-novyj-god-24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286124"/>
            <a:ext cx="4357718" cy="3268289"/>
          </a:xfrm>
          <a:prstGeom prst="rect">
            <a:avLst/>
          </a:prstGeom>
          <a:noFill/>
        </p:spPr>
      </p:pic>
      <p:pic>
        <p:nvPicPr>
          <p:cNvPr id="14" name="Picture 8" descr="http://pp.vk.me/c407223/v407223940/70c0/fzNFupbrYV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8" y="5429264"/>
            <a:ext cx="1643074" cy="1026921"/>
          </a:xfrm>
          <a:prstGeom prst="rect">
            <a:avLst/>
          </a:prstGeom>
          <a:noFill/>
        </p:spPr>
      </p:pic>
      <p:pic>
        <p:nvPicPr>
          <p:cNvPr id="11" name="Picture 2" descr="http://meat.grantopt.ru/d/306374/d/ohlazhdennye_ku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143512"/>
            <a:ext cx="857256" cy="1185871"/>
          </a:xfrm>
          <a:prstGeom prst="rect">
            <a:avLst/>
          </a:prstGeom>
          <a:noFill/>
        </p:spPr>
      </p:pic>
      <p:pic>
        <p:nvPicPr>
          <p:cNvPr id="12" name="Picture 4" descr="http://www.zooclub.ru/attach/dogs/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143116"/>
            <a:ext cx="1428760" cy="1132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000" b="1" dirty="0">
              <a:latin typeface="Book Antiqua" pitchFamily="18" charset="0"/>
            </a:endParaRPr>
          </a:p>
          <a:p>
            <a:pPr algn="ctr"/>
            <a:endParaRPr lang="ru-RU" sz="6000" b="1" dirty="0" smtClean="0"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857232"/>
          <a:ext cx="6096000" cy="12192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Картина</a:t>
                      </a:r>
                      <a:r>
                        <a:rPr lang="ru-RU" sz="4000" b="1" baseline="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весна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baseline="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голоса птиц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4" name="Picture 2" descr="http://wpapers.ru/wallpapers/nature/Landscapes/9206/1920x1080_%D0%92%D0%B5%D1%81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Golosa_Ptic-bolshaya_sinica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2945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000" b="1" dirty="0">
              <a:latin typeface="Book Antiqua" pitchFamily="18" charset="0"/>
            </a:endParaRPr>
          </a:p>
          <a:p>
            <a:pPr algn="ctr"/>
            <a:endParaRPr lang="ru-RU" sz="6000" b="1" dirty="0" smtClean="0"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857232"/>
          <a:ext cx="6096000" cy="6096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214422"/>
          <a:ext cx="7858180" cy="5429288"/>
        </p:xfrm>
        <a:graphic>
          <a:graphicData uri="http://schemas.openxmlformats.org/drawingml/2006/table">
            <a:tbl>
              <a:tblPr/>
              <a:tblGrid>
                <a:gridCol w="7858180"/>
              </a:tblGrid>
              <a:tr h="5429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3600" kern="1200" dirty="0">
                          <a:latin typeface="Times New Roman"/>
                          <a:ea typeface="+mn-ea"/>
                          <a:cs typeface="Times New Roman"/>
                        </a:rPr>
                        <a:t> Яркое </a:t>
                      </a: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солнышко пригревает.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- Огромные сосульки висят.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3600" kern="1200" dirty="0"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Белый снег растаял.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- Журчат  звонкие ручьи.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3600" kern="1200" dirty="0"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Набухают нежные почки.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3600" kern="1200" dirty="0"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Распускаются молодые листочки.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- Птицы радостнее стали петь.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atic.panoramio.com/photos/large/42999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</p:spPr>
      </p:pic>
      <p:pic>
        <p:nvPicPr>
          <p:cNvPr id="3" name="звуки природы пение птиц в лес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5808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6000" b="1" dirty="0">
              <a:latin typeface="Book Antiqua" pitchFamily="18" charset="0"/>
            </a:endParaRPr>
          </a:p>
          <a:p>
            <a:pPr algn="ctr"/>
            <a:endParaRPr lang="ru-RU" sz="6000" b="1" dirty="0" smtClean="0"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857232"/>
          <a:ext cx="6096000" cy="6096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Фото</a:t>
                      </a:r>
                      <a:r>
                        <a:rPr lang="ru-RU" sz="4000" b="1" baseline="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насекомых</a:t>
                      </a:r>
                      <a:endParaRPr lang="ru-RU" sz="4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62" name="Picture 2" descr="http://dubrovka.sharlikroo.ru/el_uch/images/murav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071966" cy="3065080"/>
          </a:xfrm>
          <a:prstGeom prst="rect">
            <a:avLst/>
          </a:prstGeom>
          <a:noFill/>
        </p:spPr>
      </p:pic>
      <p:pic>
        <p:nvPicPr>
          <p:cNvPr id="15364" name="Picture 4" descr="http://tihomirsvetlana.narod.ru/images/p47_t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71480"/>
            <a:ext cx="4143404" cy="3314723"/>
          </a:xfrm>
          <a:prstGeom prst="rect">
            <a:avLst/>
          </a:prstGeom>
          <a:noFill/>
        </p:spPr>
      </p:pic>
      <p:pic>
        <p:nvPicPr>
          <p:cNvPr id="15366" name="Picture 6" descr="http://www.origins.org.ua/kategor/Butterf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286124"/>
            <a:ext cx="3619500" cy="3048001"/>
          </a:xfrm>
          <a:prstGeom prst="rect">
            <a:avLst/>
          </a:prstGeom>
          <a:noFill/>
        </p:spPr>
      </p:pic>
      <p:pic>
        <p:nvPicPr>
          <p:cNvPr id="15368" name="Picture 8" descr="http://children.claw.ru/1_animals/content/zvery/nasekom.files/01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929066"/>
            <a:ext cx="2940237" cy="2428892"/>
          </a:xfrm>
          <a:prstGeom prst="rect">
            <a:avLst/>
          </a:prstGeom>
          <a:noFill/>
        </p:spPr>
      </p:pic>
      <p:pic>
        <p:nvPicPr>
          <p:cNvPr id="15370" name="Picture 10" descr="http://900igr.net/datai/biologija/Nasekomye/0007-007-Nazovite-nasekomykh-opylitelej-rasteni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2666112" cy="212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х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714356"/>
            <a:ext cx="5943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Times New Roman"/>
              </a:rPr>
              <a:t>Насекомые. Муха.</a:t>
            </a:r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3929066"/>
          <a:ext cx="7572428" cy="609600"/>
        </p:xfrm>
        <a:graphic>
          <a:graphicData uri="http://schemas.openxmlformats.org/drawingml/2006/table">
            <a:tbl>
              <a:tblPr/>
              <a:tblGrid>
                <a:gridCol w="7572428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4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589</Words>
  <Application>Microsoft Office PowerPoint</Application>
  <PresentationFormat>Экран (4:3)</PresentationFormat>
  <Paragraphs>79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Dacha</dc:creator>
  <cp:lastModifiedBy>виктория</cp:lastModifiedBy>
  <cp:revision>38</cp:revision>
  <dcterms:created xsi:type="dcterms:W3CDTF">2011-04-11T17:08:33Z</dcterms:created>
  <dcterms:modified xsi:type="dcterms:W3CDTF">2018-01-15T15:49:20Z</dcterms:modified>
</cp:coreProperties>
</file>