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4"/>
  </p:notesMasterIdLst>
  <p:sldIdLst>
    <p:sldId id="269" r:id="rId2"/>
    <p:sldId id="257" r:id="rId3"/>
    <p:sldId id="260" r:id="rId4"/>
    <p:sldId id="258" r:id="rId5"/>
    <p:sldId id="265" r:id="rId6"/>
    <p:sldId id="264" r:id="rId7"/>
    <p:sldId id="270" r:id="rId8"/>
    <p:sldId id="266" r:id="rId9"/>
    <p:sldId id="259" r:id="rId10"/>
    <p:sldId id="267" r:id="rId11"/>
    <p:sldId id="268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F3D1"/>
    <a:srgbClr val="F6FCBA"/>
    <a:srgbClr val="FDD7F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15" autoAdjust="0"/>
    <p:restoredTop sz="94660"/>
  </p:normalViewPr>
  <p:slideViewPr>
    <p:cSldViewPr>
      <p:cViewPr varScale="1">
        <p:scale>
          <a:sx n="50" d="100"/>
          <a:sy n="50" d="100"/>
        </p:scale>
        <p:origin x="-3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E0AF42-9E64-4E5F-B32B-6A1746098420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1667D0A6-7070-4C86-8F7F-CD436636718F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  <a:latin typeface="Comic Sans MS" pitchFamily="66" charset="0"/>
            </a:rPr>
            <a:t>Проблема</a:t>
          </a:r>
          <a:endParaRPr lang="ru-RU" dirty="0">
            <a:solidFill>
              <a:srgbClr val="002060"/>
            </a:solidFill>
            <a:latin typeface="Comic Sans MS" pitchFamily="66" charset="0"/>
          </a:endParaRPr>
        </a:p>
      </dgm:t>
    </dgm:pt>
    <dgm:pt modelId="{692B1061-3CF4-4E58-A992-B293F60FD7CD}" type="parTrans" cxnId="{B214171E-60AF-4334-88A6-3F0F921261BA}">
      <dgm:prSet/>
      <dgm:spPr/>
      <dgm:t>
        <a:bodyPr/>
        <a:lstStyle/>
        <a:p>
          <a:endParaRPr lang="ru-RU"/>
        </a:p>
      </dgm:t>
    </dgm:pt>
    <dgm:pt modelId="{BF29A1AE-541E-4C37-8FF0-E0A78524FE94}" type="sibTrans" cxnId="{B214171E-60AF-4334-88A6-3F0F921261BA}">
      <dgm:prSet/>
      <dgm:spPr/>
      <dgm:t>
        <a:bodyPr/>
        <a:lstStyle/>
        <a:p>
          <a:endParaRPr lang="ru-RU"/>
        </a:p>
      </dgm:t>
    </dgm:pt>
    <dgm:pt modelId="{0B164E01-C8F3-436E-AC90-B6256B42B2FE}">
      <dgm:prSet phldrT="[Текст]" custT="1"/>
      <dgm:spPr/>
      <dgm:t>
        <a:bodyPr/>
        <a:lstStyle/>
        <a:p>
          <a:r>
            <a:rPr lang="ru-RU" sz="2400" dirty="0" smtClean="0">
              <a:solidFill>
                <a:srgbClr val="002060"/>
              </a:solidFill>
              <a:latin typeface="Comic Sans MS" pitchFamily="66" charset="0"/>
            </a:rPr>
            <a:t>Проектирование проекта</a:t>
          </a:r>
          <a:endParaRPr lang="ru-RU" sz="2400" dirty="0">
            <a:solidFill>
              <a:srgbClr val="002060"/>
            </a:solidFill>
            <a:latin typeface="Comic Sans MS" pitchFamily="66" charset="0"/>
          </a:endParaRPr>
        </a:p>
      </dgm:t>
    </dgm:pt>
    <dgm:pt modelId="{B7B25A7B-5527-4D4C-8E8D-BE642FBA2443}" type="parTrans" cxnId="{9B4F4CD7-787D-4D6B-BB0C-7CC2BAE1886E}">
      <dgm:prSet/>
      <dgm:spPr/>
      <dgm:t>
        <a:bodyPr/>
        <a:lstStyle/>
        <a:p>
          <a:endParaRPr lang="ru-RU"/>
        </a:p>
      </dgm:t>
    </dgm:pt>
    <dgm:pt modelId="{5DE86147-AFF3-4EB1-AECB-B9393AA7FE27}" type="sibTrans" cxnId="{9B4F4CD7-787D-4D6B-BB0C-7CC2BAE1886E}">
      <dgm:prSet/>
      <dgm:spPr/>
      <dgm:t>
        <a:bodyPr/>
        <a:lstStyle/>
        <a:p>
          <a:endParaRPr lang="ru-RU"/>
        </a:p>
      </dgm:t>
    </dgm:pt>
    <dgm:pt modelId="{F923C256-1A95-4045-AC91-60414FA6BDB3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  <a:latin typeface="Comic Sans MS" pitchFamily="66" charset="0"/>
            </a:rPr>
            <a:t>Поиск информации</a:t>
          </a:r>
          <a:endParaRPr lang="ru-RU" dirty="0">
            <a:solidFill>
              <a:srgbClr val="002060"/>
            </a:solidFill>
            <a:latin typeface="Comic Sans MS" pitchFamily="66" charset="0"/>
          </a:endParaRPr>
        </a:p>
      </dgm:t>
    </dgm:pt>
    <dgm:pt modelId="{FD24DB45-F6B2-470D-9E62-F9BB46CDEB5E}" type="parTrans" cxnId="{F7DF7503-584C-4412-93B7-B860AC0159B8}">
      <dgm:prSet/>
      <dgm:spPr/>
      <dgm:t>
        <a:bodyPr/>
        <a:lstStyle/>
        <a:p>
          <a:endParaRPr lang="ru-RU"/>
        </a:p>
      </dgm:t>
    </dgm:pt>
    <dgm:pt modelId="{E9A339A9-18C6-45C0-A1BD-9F4D533AC7DD}" type="sibTrans" cxnId="{F7DF7503-584C-4412-93B7-B860AC0159B8}">
      <dgm:prSet/>
      <dgm:spPr/>
      <dgm:t>
        <a:bodyPr/>
        <a:lstStyle/>
        <a:p>
          <a:endParaRPr lang="ru-RU"/>
        </a:p>
      </dgm:t>
    </dgm:pt>
    <dgm:pt modelId="{2A34D2DB-D823-478F-9923-5CC7D5DD1363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  <a:latin typeface="Comic Sans MS" pitchFamily="66" charset="0"/>
            </a:rPr>
            <a:t>Продукт</a:t>
          </a:r>
          <a:endParaRPr lang="ru-RU" dirty="0">
            <a:solidFill>
              <a:srgbClr val="002060"/>
            </a:solidFill>
            <a:latin typeface="Comic Sans MS" pitchFamily="66" charset="0"/>
          </a:endParaRPr>
        </a:p>
      </dgm:t>
    </dgm:pt>
    <dgm:pt modelId="{740D9B05-E4C5-482F-9B77-40E740A5FC93}" type="parTrans" cxnId="{661BD615-A225-41A9-8BF2-9A4686848427}">
      <dgm:prSet/>
      <dgm:spPr/>
      <dgm:t>
        <a:bodyPr/>
        <a:lstStyle/>
        <a:p>
          <a:endParaRPr lang="ru-RU"/>
        </a:p>
      </dgm:t>
    </dgm:pt>
    <dgm:pt modelId="{D7800F89-5CA7-497E-987B-88752F5F97E7}" type="sibTrans" cxnId="{661BD615-A225-41A9-8BF2-9A4686848427}">
      <dgm:prSet/>
      <dgm:spPr/>
      <dgm:t>
        <a:bodyPr/>
        <a:lstStyle/>
        <a:p>
          <a:endParaRPr lang="ru-RU"/>
        </a:p>
      </dgm:t>
    </dgm:pt>
    <dgm:pt modelId="{59BF34D4-273D-45B6-93DB-74E139614C52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  <a:latin typeface="Comic Sans MS" pitchFamily="66" charset="0"/>
            </a:rPr>
            <a:t>Презентация</a:t>
          </a:r>
          <a:endParaRPr lang="ru-RU" dirty="0">
            <a:solidFill>
              <a:srgbClr val="002060"/>
            </a:solidFill>
            <a:latin typeface="Comic Sans MS" pitchFamily="66" charset="0"/>
          </a:endParaRPr>
        </a:p>
      </dgm:t>
    </dgm:pt>
    <dgm:pt modelId="{0D91743D-1797-4BAF-8D95-1ADE16034047}" type="parTrans" cxnId="{C60B9B7D-C891-4B6C-BED4-951AF11B50A9}">
      <dgm:prSet/>
      <dgm:spPr/>
      <dgm:t>
        <a:bodyPr/>
        <a:lstStyle/>
        <a:p>
          <a:endParaRPr lang="ru-RU"/>
        </a:p>
      </dgm:t>
    </dgm:pt>
    <dgm:pt modelId="{DF6EAE9E-A354-4994-9524-AB98B3F734EA}" type="sibTrans" cxnId="{C60B9B7D-C891-4B6C-BED4-951AF11B50A9}">
      <dgm:prSet/>
      <dgm:spPr/>
      <dgm:t>
        <a:bodyPr/>
        <a:lstStyle/>
        <a:p>
          <a:endParaRPr lang="ru-RU"/>
        </a:p>
      </dgm:t>
    </dgm:pt>
    <dgm:pt modelId="{55563AD7-FF41-4F39-97D4-329104F33CFA}">
      <dgm:prSet phldrT="[Текст]"/>
      <dgm:spPr/>
      <dgm:t>
        <a:bodyPr/>
        <a:lstStyle/>
        <a:p>
          <a:r>
            <a:rPr lang="ru-RU" dirty="0" err="1" smtClean="0">
              <a:solidFill>
                <a:srgbClr val="002060"/>
              </a:solidFill>
              <a:latin typeface="Comic Sans MS" pitchFamily="66" charset="0"/>
            </a:rPr>
            <a:t>Портфолио</a:t>
          </a:r>
          <a:r>
            <a:rPr lang="ru-RU" dirty="0" smtClean="0">
              <a:solidFill>
                <a:srgbClr val="002060"/>
              </a:solidFill>
              <a:latin typeface="Comic Sans MS" pitchFamily="66" charset="0"/>
            </a:rPr>
            <a:t> проекта</a:t>
          </a:r>
          <a:endParaRPr lang="ru-RU" dirty="0">
            <a:solidFill>
              <a:srgbClr val="002060"/>
            </a:solidFill>
            <a:latin typeface="Comic Sans MS" pitchFamily="66" charset="0"/>
          </a:endParaRPr>
        </a:p>
      </dgm:t>
    </dgm:pt>
    <dgm:pt modelId="{553DDBDE-BCC0-43C4-8A38-6CAAFCF7923B}" type="parTrans" cxnId="{C02A05FC-FE0D-4CCE-9396-D2A8A9B9B902}">
      <dgm:prSet/>
      <dgm:spPr/>
      <dgm:t>
        <a:bodyPr/>
        <a:lstStyle/>
        <a:p>
          <a:endParaRPr lang="ru-RU"/>
        </a:p>
      </dgm:t>
    </dgm:pt>
    <dgm:pt modelId="{84C7A887-F76A-42C8-B57B-A181E258A729}" type="sibTrans" cxnId="{C02A05FC-FE0D-4CCE-9396-D2A8A9B9B902}">
      <dgm:prSet/>
      <dgm:spPr/>
      <dgm:t>
        <a:bodyPr/>
        <a:lstStyle/>
        <a:p>
          <a:endParaRPr lang="ru-RU"/>
        </a:p>
      </dgm:t>
    </dgm:pt>
    <dgm:pt modelId="{FE48F52F-1699-4B39-B7EF-65895831A7CF}" type="pres">
      <dgm:prSet presAssocID="{4AE0AF42-9E64-4E5F-B32B-6A1746098420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DDBAC76-049D-4139-A8DC-F1B08050382F}" type="pres">
      <dgm:prSet presAssocID="{1667D0A6-7070-4C86-8F7F-CD436636718F}" presName="composite" presStyleCnt="0"/>
      <dgm:spPr/>
    </dgm:pt>
    <dgm:pt modelId="{177B296A-6634-4EDA-B0B3-FF53A34B0DCA}" type="pres">
      <dgm:prSet presAssocID="{1667D0A6-7070-4C86-8F7F-CD436636718F}" presName="imgShp" presStyleLbl="fgImgPlace1" presStyleIdx="0" presStyleCnt="6" custLinFactNeighborX="3172" custLinFactNeighborY="5415"/>
      <dgm:spPr>
        <a:prstGeom prst="ellipse">
          <a:avLst/>
        </a:prstGeom>
      </dgm:spPr>
    </dgm:pt>
    <dgm:pt modelId="{A0196A1A-9761-4324-A17C-81952E68ACAF}" type="pres">
      <dgm:prSet presAssocID="{1667D0A6-7070-4C86-8F7F-CD436636718F}" presName="txShp" presStyleLbl="node1" presStyleIdx="0" presStyleCnt="6" custLinFactNeighborX="741" custLinFactNeighborY="-3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895A19-5B7E-46C6-A6C4-625BF3827DAC}" type="pres">
      <dgm:prSet presAssocID="{BF29A1AE-541E-4C37-8FF0-E0A78524FE94}" presName="spacing" presStyleCnt="0"/>
      <dgm:spPr/>
    </dgm:pt>
    <dgm:pt modelId="{949C3ED3-5D60-44E6-9817-65FA7DEDF3D9}" type="pres">
      <dgm:prSet presAssocID="{0B164E01-C8F3-436E-AC90-B6256B42B2FE}" presName="composite" presStyleCnt="0"/>
      <dgm:spPr/>
    </dgm:pt>
    <dgm:pt modelId="{51606AA5-8DCE-4B7E-A087-2BBB78E726CF}" type="pres">
      <dgm:prSet presAssocID="{0B164E01-C8F3-436E-AC90-B6256B42B2FE}" presName="imgShp" presStyleLbl="fgImgPlace1" presStyleIdx="1" presStyleCnt="6"/>
      <dgm:spPr/>
    </dgm:pt>
    <dgm:pt modelId="{FD688E12-AAB7-481E-A5AB-8CE5186A0527}" type="pres">
      <dgm:prSet presAssocID="{0B164E01-C8F3-436E-AC90-B6256B42B2FE}" presName="txShp" presStyleLbl="node1" presStyleIdx="1" presStyleCnt="6" custLinFactNeighborX="-626" custLinFactNeighborY="50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2FB877-171B-4A55-898C-1055F02E1CD7}" type="pres">
      <dgm:prSet presAssocID="{5DE86147-AFF3-4EB1-AECB-B9393AA7FE27}" presName="spacing" presStyleCnt="0"/>
      <dgm:spPr/>
    </dgm:pt>
    <dgm:pt modelId="{263D3E30-FD70-400D-A3F7-F233775C5EF8}" type="pres">
      <dgm:prSet presAssocID="{F923C256-1A95-4045-AC91-60414FA6BDB3}" presName="composite" presStyleCnt="0"/>
      <dgm:spPr/>
    </dgm:pt>
    <dgm:pt modelId="{4AE82B14-4B9C-4BAB-9CEC-77021CDF2D73}" type="pres">
      <dgm:prSet presAssocID="{F923C256-1A95-4045-AC91-60414FA6BDB3}" presName="imgShp" presStyleLbl="fgImgPlace1" presStyleIdx="2" presStyleCnt="6"/>
      <dgm:spPr/>
    </dgm:pt>
    <dgm:pt modelId="{468CBDAC-81C5-4A5D-84F6-8444BB421294}" type="pres">
      <dgm:prSet presAssocID="{F923C256-1A95-4045-AC91-60414FA6BDB3}" presName="txShp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D9510C-DCD8-4005-9933-E5A7795FF897}" type="pres">
      <dgm:prSet presAssocID="{E9A339A9-18C6-45C0-A1BD-9F4D533AC7DD}" presName="spacing" presStyleCnt="0"/>
      <dgm:spPr/>
    </dgm:pt>
    <dgm:pt modelId="{66E6B510-E436-46D3-BD1A-A20D787CD87A}" type="pres">
      <dgm:prSet presAssocID="{2A34D2DB-D823-478F-9923-5CC7D5DD1363}" presName="composite" presStyleCnt="0"/>
      <dgm:spPr/>
    </dgm:pt>
    <dgm:pt modelId="{94322C7A-B2B7-4697-B37F-18EA81FD9F93}" type="pres">
      <dgm:prSet presAssocID="{2A34D2DB-D823-478F-9923-5CC7D5DD1363}" presName="imgShp" presStyleLbl="fgImgPlace1" presStyleIdx="3" presStyleCnt="6"/>
      <dgm:spPr/>
    </dgm:pt>
    <dgm:pt modelId="{F69EB7A8-6B90-46BB-94EA-62883EC6B613}" type="pres">
      <dgm:prSet presAssocID="{2A34D2DB-D823-478F-9923-5CC7D5DD1363}" presName="txShp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71CAB0-0E0D-4F43-8B52-B4B5EF3836E1}" type="pres">
      <dgm:prSet presAssocID="{D7800F89-5CA7-497E-987B-88752F5F97E7}" presName="spacing" presStyleCnt="0"/>
      <dgm:spPr/>
    </dgm:pt>
    <dgm:pt modelId="{70DF1484-E76C-4048-9E07-CF48BA7BA85E}" type="pres">
      <dgm:prSet presAssocID="{59BF34D4-273D-45B6-93DB-74E139614C52}" presName="composite" presStyleCnt="0"/>
      <dgm:spPr/>
    </dgm:pt>
    <dgm:pt modelId="{B76DAC92-873D-4034-85B7-0F6AB0CA6C82}" type="pres">
      <dgm:prSet presAssocID="{59BF34D4-273D-45B6-93DB-74E139614C52}" presName="imgShp" presStyleLbl="fgImgPlace1" presStyleIdx="4" presStyleCnt="6"/>
      <dgm:spPr/>
    </dgm:pt>
    <dgm:pt modelId="{788CC132-4324-448A-8D06-0E1C30BBE952}" type="pres">
      <dgm:prSet presAssocID="{59BF34D4-273D-45B6-93DB-74E139614C52}" presName="txShp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4A75BB-D690-4E55-AABF-7A6D4FCFBEFE}" type="pres">
      <dgm:prSet presAssocID="{DF6EAE9E-A354-4994-9524-AB98B3F734EA}" presName="spacing" presStyleCnt="0"/>
      <dgm:spPr/>
    </dgm:pt>
    <dgm:pt modelId="{6DF06C37-255C-40C1-A7BF-E048A667DE94}" type="pres">
      <dgm:prSet presAssocID="{55563AD7-FF41-4F39-97D4-329104F33CFA}" presName="composite" presStyleCnt="0"/>
      <dgm:spPr/>
    </dgm:pt>
    <dgm:pt modelId="{43127659-0C62-411C-AAA2-4CFF92CF3027}" type="pres">
      <dgm:prSet presAssocID="{55563AD7-FF41-4F39-97D4-329104F33CFA}" presName="imgShp" presStyleLbl="fgImgPlace1" presStyleIdx="5" presStyleCnt="6"/>
      <dgm:spPr/>
    </dgm:pt>
    <dgm:pt modelId="{B9225A26-8F1F-4EE3-BDDB-4AA49334780E}" type="pres">
      <dgm:prSet presAssocID="{55563AD7-FF41-4F39-97D4-329104F33CFA}" presName="txShp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92FB4D-C546-4C81-89A0-04DA9DE06053}" type="presOf" srcId="{4AE0AF42-9E64-4E5F-B32B-6A1746098420}" destId="{FE48F52F-1699-4B39-B7EF-65895831A7CF}" srcOrd="0" destOrd="0" presId="urn:microsoft.com/office/officeart/2005/8/layout/vList3"/>
    <dgm:cxn modelId="{DEC6F02A-9BDB-4B8B-925B-2CA46778AF26}" type="presOf" srcId="{0B164E01-C8F3-436E-AC90-B6256B42B2FE}" destId="{FD688E12-AAB7-481E-A5AB-8CE5186A0527}" srcOrd="0" destOrd="0" presId="urn:microsoft.com/office/officeart/2005/8/layout/vList3"/>
    <dgm:cxn modelId="{661BD615-A225-41A9-8BF2-9A4686848427}" srcId="{4AE0AF42-9E64-4E5F-B32B-6A1746098420}" destId="{2A34D2DB-D823-478F-9923-5CC7D5DD1363}" srcOrd="3" destOrd="0" parTransId="{740D9B05-E4C5-482F-9B77-40E740A5FC93}" sibTransId="{D7800F89-5CA7-497E-987B-88752F5F97E7}"/>
    <dgm:cxn modelId="{D305E83B-97C5-4072-97D1-7E0A390D957D}" type="presOf" srcId="{59BF34D4-273D-45B6-93DB-74E139614C52}" destId="{788CC132-4324-448A-8D06-0E1C30BBE952}" srcOrd="0" destOrd="0" presId="urn:microsoft.com/office/officeart/2005/8/layout/vList3"/>
    <dgm:cxn modelId="{B214171E-60AF-4334-88A6-3F0F921261BA}" srcId="{4AE0AF42-9E64-4E5F-B32B-6A1746098420}" destId="{1667D0A6-7070-4C86-8F7F-CD436636718F}" srcOrd="0" destOrd="0" parTransId="{692B1061-3CF4-4E58-A992-B293F60FD7CD}" sibTransId="{BF29A1AE-541E-4C37-8FF0-E0A78524FE94}"/>
    <dgm:cxn modelId="{83EFCFD0-8351-450E-ABED-843EEB84899C}" type="presOf" srcId="{2A34D2DB-D823-478F-9923-5CC7D5DD1363}" destId="{F69EB7A8-6B90-46BB-94EA-62883EC6B613}" srcOrd="0" destOrd="0" presId="urn:microsoft.com/office/officeart/2005/8/layout/vList3"/>
    <dgm:cxn modelId="{B4F22F6F-57E1-4EAB-8EB6-138B014AAE57}" type="presOf" srcId="{55563AD7-FF41-4F39-97D4-329104F33CFA}" destId="{B9225A26-8F1F-4EE3-BDDB-4AA49334780E}" srcOrd="0" destOrd="0" presId="urn:microsoft.com/office/officeart/2005/8/layout/vList3"/>
    <dgm:cxn modelId="{C02A05FC-FE0D-4CCE-9396-D2A8A9B9B902}" srcId="{4AE0AF42-9E64-4E5F-B32B-6A1746098420}" destId="{55563AD7-FF41-4F39-97D4-329104F33CFA}" srcOrd="5" destOrd="0" parTransId="{553DDBDE-BCC0-43C4-8A38-6CAAFCF7923B}" sibTransId="{84C7A887-F76A-42C8-B57B-A181E258A729}"/>
    <dgm:cxn modelId="{3701786B-5D33-4706-89EE-E338EC10660C}" type="presOf" srcId="{1667D0A6-7070-4C86-8F7F-CD436636718F}" destId="{A0196A1A-9761-4324-A17C-81952E68ACAF}" srcOrd="0" destOrd="0" presId="urn:microsoft.com/office/officeart/2005/8/layout/vList3"/>
    <dgm:cxn modelId="{6F145249-5523-41B7-B477-2C4BA45DB437}" type="presOf" srcId="{F923C256-1A95-4045-AC91-60414FA6BDB3}" destId="{468CBDAC-81C5-4A5D-84F6-8444BB421294}" srcOrd="0" destOrd="0" presId="urn:microsoft.com/office/officeart/2005/8/layout/vList3"/>
    <dgm:cxn modelId="{F7DF7503-584C-4412-93B7-B860AC0159B8}" srcId="{4AE0AF42-9E64-4E5F-B32B-6A1746098420}" destId="{F923C256-1A95-4045-AC91-60414FA6BDB3}" srcOrd="2" destOrd="0" parTransId="{FD24DB45-F6B2-470D-9E62-F9BB46CDEB5E}" sibTransId="{E9A339A9-18C6-45C0-A1BD-9F4D533AC7DD}"/>
    <dgm:cxn modelId="{9B4F4CD7-787D-4D6B-BB0C-7CC2BAE1886E}" srcId="{4AE0AF42-9E64-4E5F-B32B-6A1746098420}" destId="{0B164E01-C8F3-436E-AC90-B6256B42B2FE}" srcOrd="1" destOrd="0" parTransId="{B7B25A7B-5527-4D4C-8E8D-BE642FBA2443}" sibTransId="{5DE86147-AFF3-4EB1-AECB-B9393AA7FE27}"/>
    <dgm:cxn modelId="{C60B9B7D-C891-4B6C-BED4-951AF11B50A9}" srcId="{4AE0AF42-9E64-4E5F-B32B-6A1746098420}" destId="{59BF34D4-273D-45B6-93DB-74E139614C52}" srcOrd="4" destOrd="0" parTransId="{0D91743D-1797-4BAF-8D95-1ADE16034047}" sibTransId="{DF6EAE9E-A354-4994-9524-AB98B3F734EA}"/>
    <dgm:cxn modelId="{9D85B64E-C889-43C5-B544-98A3ABA1FC6D}" type="presParOf" srcId="{FE48F52F-1699-4B39-B7EF-65895831A7CF}" destId="{9DDBAC76-049D-4139-A8DC-F1B08050382F}" srcOrd="0" destOrd="0" presId="urn:microsoft.com/office/officeart/2005/8/layout/vList3"/>
    <dgm:cxn modelId="{DD1D4430-292F-4EFC-B8D7-DCB02C3C4A86}" type="presParOf" srcId="{9DDBAC76-049D-4139-A8DC-F1B08050382F}" destId="{177B296A-6634-4EDA-B0B3-FF53A34B0DCA}" srcOrd="0" destOrd="0" presId="urn:microsoft.com/office/officeart/2005/8/layout/vList3"/>
    <dgm:cxn modelId="{69D2FFEA-AB3A-4705-B565-FE13E0F09FB3}" type="presParOf" srcId="{9DDBAC76-049D-4139-A8DC-F1B08050382F}" destId="{A0196A1A-9761-4324-A17C-81952E68ACAF}" srcOrd="1" destOrd="0" presId="urn:microsoft.com/office/officeart/2005/8/layout/vList3"/>
    <dgm:cxn modelId="{05A45121-39D8-4E2A-8A39-D7217746DD9B}" type="presParOf" srcId="{FE48F52F-1699-4B39-B7EF-65895831A7CF}" destId="{C5895A19-5B7E-46C6-A6C4-625BF3827DAC}" srcOrd="1" destOrd="0" presId="urn:microsoft.com/office/officeart/2005/8/layout/vList3"/>
    <dgm:cxn modelId="{1E9DD39F-E77A-41B5-A740-403187884119}" type="presParOf" srcId="{FE48F52F-1699-4B39-B7EF-65895831A7CF}" destId="{949C3ED3-5D60-44E6-9817-65FA7DEDF3D9}" srcOrd="2" destOrd="0" presId="urn:microsoft.com/office/officeart/2005/8/layout/vList3"/>
    <dgm:cxn modelId="{BBDF4D47-7F65-49DD-B4B7-E36898CCFC50}" type="presParOf" srcId="{949C3ED3-5D60-44E6-9817-65FA7DEDF3D9}" destId="{51606AA5-8DCE-4B7E-A087-2BBB78E726CF}" srcOrd="0" destOrd="0" presId="urn:microsoft.com/office/officeart/2005/8/layout/vList3"/>
    <dgm:cxn modelId="{57BF9124-E472-4DAE-9317-11E76EB2AB6C}" type="presParOf" srcId="{949C3ED3-5D60-44E6-9817-65FA7DEDF3D9}" destId="{FD688E12-AAB7-481E-A5AB-8CE5186A0527}" srcOrd="1" destOrd="0" presId="urn:microsoft.com/office/officeart/2005/8/layout/vList3"/>
    <dgm:cxn modelId="{698BA579-DEB3-48A4-8F34-B57B412F6C21}" type="presParOf" srcId="{FE48F52F-1699-4B39-B7EF-65895831A7CF}" destId="{942FB877-171B-4A55-898C-1055F02E1CD7}" srcOrd="3" destOrd="0" presId="urn:microsoft.com/office/officeart/2005/8/layout/vList3"/>
    <dgm:cxn modelId="{5AF55C9A-77D4-4F6E-8382-FF17AC9FBA80}" type="presParOf" srcId="{FE48F52F-1699-4B39-B7EF-65895831A7CF}" destId="{263D3E30-FD70-400D-A3F7-F233775C5EF8}" srcOrd="4" destOrd="0" presId="urn:microsoft.com/office/officeart/2005/8/layout/vList3"/>
    <dgm:cxn modelId="{74E8D1FE-3B82-4F92-B550-EBBAC5CA5398}" type="presParOf" srcId="{263D3E30-FD70-400D-A3F7-F233775C5EF8}" destId="{4AE82B14-4B9C-4BAB-9CEC-77021CDF2D73}" srcOrd="0" destOrd="0" presId="urn:microsoft.com/office/officeart/2005/8/layout/vList3"/>
    <dgm:cxn modelId="{91123947-8B30-4F55-A0B1-8DB96BD778F1}" type="presParOf" srcId="{263D3E30-FD70-400D-A3F7-F233775C5EF8}" destId="{468CBDAC-81C5-4A5D-84F6-8444BB421294}" srcOrd="1" destOrd="0" presId="urn:microsoft.com/office/officeart/2005/8/layout/vList3"/>
    <dgm:cxn modelId="{DF06AA8D-63DC-4FF7-9FCC-722EF67D34A7}" type="presParOf" srcId="{FE48F52F-1699-4B39-B7EF-65895831A7CF}" destId="{FFD9510C-DCD8-4005-9933-E5A7795FF897}" srcOrd="5" destOrd="0" presId="urn:microsoft.com/office/officeart/2005/8/layout/vList3"/>
    <dgm:cxn modelId="{1BB35E9E-FEDA-41FB-9CAA-F199ADDEDC30}" type="presParOf" srcId="{FE48F52F-1699-4B39-B7EF-65895831A7CF}" destId="{66E6B510-E436-46D3-BD1A-A20D787CD87A}" srcOrd="6" destOrd="0" presId="urn:microsoft.com/office/officeart/2005/8/layout/vList3"/>
    <dgm:cxn modelId="{2A3E5E1C-042A-4C54-8403-39882CBAC1D7}" type="presParOf" srcId="{66E6B510-E436-46D3-BD1A-A20D787CD87A}" destId="{94322C7A-B2B7-4697-B37F-18EA81FD9F93}" srcOrd="0" destOrd="0" presId="urn:microsoft.com/office/officeart/2005/8/layout/vList3"/>
    <dgm:cxn modelId="{070D2779-EE44-459A-8435-29D4D2C0A6F3}" type="presParOf" srcId="{66E6B510-E436-46D3-BD1A-A20D787CD87A}" destId="{F69EB7A8-6B90-46BB-94EA-62883EC6B613}" srcOrd="1" destOrd="0" presId="urn:microsoft.com/office/officeart/2005/8/layout/vList3"/>
    <dgm:cxn modelId="{DB677EB1-67A5-41E1-A74C-8F70D2AA4D31}" type="presParOf" srcId="{FE48F52F-1699-4B39-B7EF-65895831A7CF}" destId="{A271CAB0-0E0D-4F43-8B52-B4B5EF3836E1}" srcOrd="7" destOrd="0" presId="urn:microsoft.com/office/officeart/2005/8/layout/vList3"/>
    <dgm:cxn modelId="{139B63A3-61C8-40F4-8177-492EA7D46D66}" type="presParOf" srcId="{FE48F52F-1699-4B39-B7EF-65895831A7CF}" destId="{70DF1484-E76C-4048-9E07-CF48BA7BA85E}" srcOrd="8" destOrd="0" presId="urn:microsoft.com/office/officeart/2005/8/layout/vList3"/>
    <dgm:cxn modelId="{D4690D5B-668D-4EE7-BB4B-6BF1AFBA90C5}" type="presParOf" srcId="{70DF1484-E76C-4048-9E07-CF48BA7BA85E}" destId="{B76DAC92-873D-4034-85B7-0F6AB0CA6C82}" srcOrd="0" destOrd="0" presId="urn:microsoft.com/office/officeart/2005/8/layout/vList3"/>
    <dgm:cxn modelId="{1F9BD892-7979-4DF3-90D5-C7A52D18EE2B}" type="presParOf" srcId="{70DF1484-E76C-4048-9E07-CF48BA7BA85E}" destId="{788CC132-4324-448A-8D06-0E1C30BBE952}" srcOrd="1" destOrd="0" presId="urn:microsoft.com/office/officeart/2005/8/layout/vList3"/>
    <dgm:cxn modelId="{E54C6306-AF87-4FA5-8C64-19B8233EC6AF}" type="presParOf" srcId="{FE48F52F-1699-4B39-B7EF-65895831A7CF}" destId="{374A75BB-D690-4E55-AABF-7A6D4FCFBEFE}" srcOrd="9" destOrd="0" presId="urn:microsoft.com/office/officeart/2005/8/layout/vList3"/>
    <dgm:cxn modelId="{B467A1E6-64E6-48D4-80F1-2D13E5CF5587}" type="presParOf" srcId="{FE48F52F-1699-4B39-B7EF-65895831A7CF}" destId="{6DF06C37-255C-40C1-A7BF-E048A667DE94}" srcOrd="10" destOrd="0" presId="urn:microsoft.com/office/officeart/2005/8/layout/vList3"/>
    <dgm:cxn modelId="{B6A357C2-7F31-4714-89E9-6407921F9BF8}" type="presParOf" srcId="{6DF06C37-255C-40C1-A7BF-E048A667DE94}" destId="{43127659-0C62-411C-AAA2-4CFF92CF3027}" srcOrd="0" destOrd="0" presId="urn:microsoft.com/office/officeart/2005/8/layout/vList3"/>
    <dgm:cxn modelId="{A03CCDDD-902E-4792-9A9E-4D3483046F58}" type="presParOf" srcId="{6DF06C37-255C-40C1-A7BF-E048A667DE94}" destId="{B9225A26-8F1F-4EE3-BDDB-4AA49334780E}" srcOrd="1" destOrd="0" presId="urn:microsoft.com/office/officeart/2005/8/layout/vList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046E0-D1BA-47FC-B191-B0BC78A74FDB}" type="datetimeFigureOut">
              <a:rPr lang="ru-RU" smtClean="0"/>
              <a:pPr/>
              <a:t>14.01.2018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8730C-7DA5-4EDF-9FD2-52CBA6D81F9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8730C-7DA5-4EDF-9FD2-52CBA6D81F92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648200" y="3611607"/>
            <a:ext cx="3810000" cy="1199704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ru-RU" b="1" i="1" dirty="0" err="1" smtClean="0"/>
              <a:t>Синкина</a:t>
            </a:r>
            <a:r>
              <a:rPr lang="ru-RU" b="1" i="1" dirty="0" smtClean="0"/>
              <a:t> Наталья Александровна</a:t>
            </a:r>
            <a:endParaRPr lang="ru-RU" b="1" i="1" dirty="0" smtClean="0"/>
          </a:p>
          <a:p>
            <a:pPr algn="l"/>
            <a:r>
              <a:rPr lang="ru-RU" b="1" i="1" dirty="0" smtClean="0"/>
              <a:t>В</a:t>
            </a:r>
            <a:r>
              <a:rPr lang="ru-RU" b="1" i="1" dirty="0" smtClean="0"/>
              <a:t>оспитатель</a:t>
            </a:r>
            <a:endParaRPr lang="ru-RU" b="1" i="1" dirty="0" smtClean="0"/>
          </a:p>
          <a:p>
            <a:pPr algn="l"/>
            <a:r>
              <a:rPr lang="ru-RU" b="1" i="1" dirty="0" smtClean="0"/>
              <a:t>МБДОУ </a:t>
            </a:r>
            <a:r>
              <a:rPr lang="ru-RU" b="1" i="1" dirty="0" smtClean="0"/>
              <a:t>№ </a:t>
            </a:r>
            <a:r>
              <a:rPr lang="ru-RU" b="1" i="1" dirty="0" smtClean="0"/>
              <a:t>9</a:t>
            </a:r>
            <a:r>
              <a:rPr lang="ru-RU" b="1" i="1" dirty="0" smtClean="0"/>
              <a:t> «</a:t>
            </a:r>
            <a:r>
              <a:rPr lang="ru-RU" b="1" i="1" dirty="0" smtClean="0"/>
              <a:t>Светлячок</a:t>
            </a:r>
            <a:r>
              <a:rPr lang="ru-RU" b="1" i="1" dirty="0" smtClean="0"/>
              <a:t>»</a:t>
            </a:r>
            <a:endParaRPr lang="ru-RU" b="1" i="1" dirty="0" smtClean="0"/>
          </a:p>
          <a:p>
            <a:pPr algn="l"/>
            <a:r>
              <a:rPr lang="ru-RU" b="1" i="1" dirty="0" smtClean="0"/>
              <a:t> </a:t>
            </a:r>
            <a:r>
              <a:rPr lang="ru-RU" b="1" i="1" dirty="0" smtClean="0"/>
              <a:t>г. </a:t>
            </a:r>
            <a:r>
              <a:rPr lang="ru-RU" b="1" i="1" dirty="0" smtClean="0"/>
              <a:t>Осинники</a:t>
            </a:r>
            <a:endParaRPr lang="ru-RU" b="1" i="1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38200" y="990600"/>
            <a:ext cx="7772400" cy="2439361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Проектный метод в </a:t>
            </a:r>
            <a:br>
              <a:rPr lang="ru-RU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</a:br>
            <a:r>
              <a:rPr lang="ru-RU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образовании дошкольников</a:t>
            </a:r>
            <a:endParaRPr lang="ru-RU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u="sng" dirty="0" smtClean="0">
                <a:solidFill>
                  <a:srgbClr val="002060"/>
                </a:solidFill>
              </a:rPr>
              <a:t>«семь Мы»: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002060"/>
                </a:solidFill>
                <a:latin typeface="Comic Sans MS" pitchFamily="66" charset="0"/>
              </a:rPr>
              <a:t>Мы озабочены</a:t>
            </a: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... (формулируется факт, противоречие, то, что привлекает внимание).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002060"/>
                </a:solidFill>
                <a:latin typeface="Comic Sans MS" pitchFamily="66" charset="0"/>
              </a:rPr>
              <a:t>Мы понимаем</a:t>
            </a: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... (представляется осознанная проблема для решения и ориентиры-ценности).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002060"/>
                </a:solidFill>
                <a:latin typeface="Comic Sans MS" pitchFamily="66" charset="0"/>
              </a:rPr>
              <a:t>Мы ожидаем... </a:t>
            </a: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(дается описание предполагаемых целей - результатов).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002060"/>
                </a:solidFill>
                <a:latin typeface="Comic Sans MS" pitchFamily="66" charset="0"/>
              </a:rPr>
              <a:t>Мы предполагаем</a:t>
            </a: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... (представляются идеи, гипотезы).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002060"/>
                </a:solidFill>
                <a:latin typeface="Comic Sans MS" pitchFamily="66" charset="0"/>
              </a:rPr>
              <a:t>Мы намереваемся... </a:t>
            </a: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(контекст действий, планируемых поэтапно).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002060"/>
                </a:solidFill>
                <a:latin typeface="Comic Sans MS" pitchFamily="66" charset="0"/>
              </a:rPr>
              <a:t>Мы готовы... </a:t>
            </a: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(дается описание имеющихся ресурсов различного характера).</a:t>
            </a:r>
          </a:p>
          <a:p>
            <a:pPr>
              <a:buFont typeface="Wingdings" pitchFamily="2" charset="2"/>
              <a:buChar char="Ø"/>
            </a:pPr>
            <a:r>
              <a:rPr lang="ru-RU" b="1" i="1" dirty="0" smtClean="0">
                <a:solidFill>
                  <a:srgbClr val="002060"/>
                </a:solidFill>
                <a:latin typeface="Comic Sans MS" pitchFamily="66" charset="0"/>
              </a:rPr>
              <a:t>Мы обращаемся за поддержкой</a:t>
            </a: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>... (представляется обоснование необходимой внешней поддержки реализации проекта).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1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ОБРАЗ «СЕМЬ МЫ»</a:t>
            </a:r>
            <a:r>
              <a:rPr lang="ru-RU" sz="4400" i="1" dirty="0" smtClean="0">
                <a:solidFill>
                  <a:srgbClr val="002060"/>
                </a:solidFill>
                <a:latin typeface="Comic Sans MS" pitchFamily="66" charset="0"/>
              </a:rPr>
              <a:t/>
            </a:r>
            <a:br>
              <a:rPr lang="ru-RU" sz="4400" i="1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4400" i="1" dirty="0" smtClean="0">
                <a:solidFill>
                  <a:srgbClr val="002060"/>
                </a:solidFill>
                <a:latin typeface="Comic Sans MS" pitchFamily="66" charset="0"/>
              </a:rPr>
              <a:t>(по Е. С. Заир-Бек)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b="1" i="1" dirty="0" err="1" smtClean="0">
                <a:solidFill>
                  <a:srgbClr val="002060"/>
                </a:solidFill>
                <a:latin typeface="Comic Sans MS" pitchFamily="66" charset="0"/>
              </a:rPr>
              <a:t>Майндмэппинг</a:t>
            </a:r>
            <a:r>
              <a:rPr lang="ru-RU" sz="2400" b="1" i="1" dirty="0" smtClean="0">
                <a:solidFill>
                  <a:srgbClr val="002060"/>
                </a:solidFill>
                <a:latin typeface="Comic Sans MS" pitchFamily="66" charset="0"/>
              </a:rPr>
              <a:t> (</a:t>
            </a:r>
            <a:r>
              <a:rPr lang="en-US" sz="2400" b="1" i="1" dirty="0" err="1" smtClean="0">
                <a:solidFill>
                  <a:srgbClr val="002060"/>
                </a:solidFill>
                <a:latin typeface="Comic Sans MS" pitchFamily="66" charset="0"/>
              </a:rPr>
              <a:t>mindmapping</a:t>
            </a:r>
            <a:r>
              <a:rPr lang="ru-RU" sz="2400" b="1" i="1" dirty="0" smtClean="0">
                <a:solidFill>
                  <a:srgbClr val="002060"/>
                </a:solidFill>
                <a:latin typeface="Comic Sans MS" pitchFamily="66" charset="0"/>
              </a:rPr>
              <a:t>, ментальные карты) — </a:t>
            </a:r>
          </a:p>
          <a:p>
            <a:pPr>
              <a:buNone/>
            </a:pPr>
            <a:r>
              <a:rPr lang="ru-RU" sz="1900" dirty="0" smtClean="0">
                <a:solidFill>
                  <a:srgbClr val="002060"/>
                </a:solidFill>
                <a:latin typeface="Comic Sans MS" pitchFamily="66" charset="0"/>
              </a:rPr>
              <a:t>это удобная и эффективная техника визуализации мышления и альтернативной записи. </a:t>
            </a:r>
          </a:p>
          <a:p>
            <a:pPr>
              <a:buNone/>
            </a:pPr>
            <a:endParaRPr lang="ru-RU" sz="19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Это - ваши мысли, изложенные на бумаге графическим способом. Именно этот приём - обрамление мыслей в графические образы и является механизмом, запускающим в работу правое полушарие мозга!</a:t>
            </a:r>
          </a:p>
          <a:p>
            <a:pPr>
              <a:buNone/>
            </a:pPr>
            <a:endParaRPr lang="ru-RU" sz="19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ru-RU" sz="1900" dirty="0" smtClean="0">
                <a:solidFill>
                  <a:srgbClr val="002060"/>
                </a:solidFill>
                <a:latin typeface="Comic Sans MS" pitchFamily="66" charset="0"/>
              </a:rPr>
              <a:t>Это не очень традиционный, но очень естественный способ организации мышления, имеющий несколько неоспоримых преимуществ перед обычными способами записи.</a:t>
            </a:r>
          </a:p>
          <a:p>
            <a:endParaRPr lang="ru-RU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i="1" dirty="0" smtClean="0">
                <a:solidFill>
                  <a:srgbClr val="002060"/>
                </a:solidFill>
                <a:latin typeface="Comic Sans MS" pitchFamily="66" charset="0"/>
              </a:rPr>
              <a:t>МЕТОД «МЫСЛИТЕЛЬНЫХ КАРТ»</a:t>
            </a:r>
            <a:r>
              <a:rPr lang="ru-RU" i="1" dirty="0" smtClean="0">
                <a:solidFill>
                  <a:srgbClr val="002060"/>
                </a:solidFill>
                <a:latin typeface="Comic Sans MS" pitchFamily="66" charset="0"/>
              </a:rPr>
              <a:t/>
            </a:r>
            <a:br>
              <a:rPr lang="ru-RU" i="1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3100" i="1" dirty="0" smtClean="0">
                <a:solidFill>
                  <a:srgbClr val="002060"/>
                </a:solidFill>
                <a:latin typeface="Comic Sans MS" pitchFamily="66" charset="0"/>
              </a:rPr>
              <a:t>(Тони </a:t>
            </a:r>
            <a:r>
              <a:rPr lang="ru-RU" sz="3100" i="1" dirty="0" err="1" smtClean="0">
                <a:solidFill>
                  <a:srgbClr val="002060"/>
                </a:solidFill>
                <a:latin typeface="Comic Sans MS" pitchFamily="66" charset="0"/>
              </a:rPr>
              <a:t>Бьюзен</a:t>
            </a:r>
            <a:r>
              <a:rPr lang="ru-RU" sz="3100" i="1" dirty="0" smtClean="0">
                <a:solidFill>
                  <a:srgbClr val="002060"/>
                </a:solidFill>
                <a:latin typeface="Comic Sans MS" pitchFamily="66" charset="0"/>
              </a:rPr>
              <a:t> )</a:t>
            </a:r>
            <a:endParaRPr lang="ru-RU" sz="3100" i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solidFill>
                  <a:srgbClr val="002060"/>
                </a:solidFill>
                <a:latin typeface="Comic Sans MS" pitchFamily="66" charset="0"/>
              </a:rPr>
              <a:t>6 «П» проекта»</a:t>
            </a:r>
            <a:endParaRPr lang="ru-RU" i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447800"/>
          <a:ext cx="83820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6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tx2"/>
                </a:solidFill>
                <a:latin typeface="Georgia" pitchFamily="18" charset="0"/>
              </a:rPr>
              <a:t>Большинство педагогов осознают необходимость развития каждого ребенка как самоценной личности. Однако специалисты затрудняются в определении факторов, влияющих на успешность продвижения ребенка в образовательном процессе.</a:t>
            </a:r>
          </a:p>
          <a:p>
            <a:endParaRPr lang="ru-RU" sz="2000" dirty="0" smtClean="0">
              <a:solidFill>
                <a:schemeClr val="tx2"/>
              </a:solidFill>
              <a:latin typeface="Georgia" pitchFamily="18" charset="0"/>
            </a:endParaRPr>
          </a:p>
          <a:p>
            <a:pPr>
              <a:spcBef>
                <a:spcPct val="50000"/>
              </a:spcBef>
              <a:buNone/>
            </a:pPr>
            <a:r>
              <a:rPr lang="ru-RU" sz="2200" dirty="0" smtClean="0">
                <a:solidFill>
                  <a:srgbClr val="0070C0"/>
                </a:solidFill>
                <a:latin typeface="Georgia" pitchFamily="18" charset="0"/>
              </a:rPr>
              <a:t>Уникальным средством обеспечения </a:t>
            </a:r>
            <a:r>
              <a:rPr lang="ru-RU" sz="2200" u="sng" dirty="0" smtClean="0">
                <a:solidFill>
                  <a:srgbClr val="0070C0"/>
                </a:solidFill>
                <a:latin typeface="Georgia" pitchFamily="18" charset="0"/>
              </a:rPr>
              <a:t>сотрудничества</a:t>
            </a:r>
            <a:r>
              <a:rPr lang="ru-RU" sz="2200" dirty="0" smtClean="0">
                <a:solidFill>
                  <a:srgbClr val="0070C0"/>
                </a:solidFill>
                <a:latin typeface="Georgia" pitchFamily="18" charset="0"/>
              </a:rPr>
              <a:t>, </a:t>
            </a:r>
            <a:r>
              <a:rPr lang="ru-RU" sz="2200" u="sng" dirty="0" smtClean="0">
                <a:solidFill>
                  <a:srgbClr val="0070C0"/>
                </a:solidFill>
                <a:latin typeface="Georgia" pitchFamily="18" charset="0"/>
              </a:rPr>
              <a:t>сотворчества</a:t>
            </a:r>
            <a:r>
              <a:rPr lang="ru-RU" sz="2200" dirty="0" smtClean="0">
                <a:solidFill>
                  <a:srgbClr val="0070C0"/>
                </a:solidFill>
                <a:latin typeface="Georgia" pitchFamily="18" charset="0"/>
              </a:rPr>
              <a:t> детей и взрослых, способом реализации </a:t>
            </a:r>
            <a:r>
              <a:rPr lang="ru-RU" sz="2200" u="sng" dirty="0" smtClean="0">
                <a:solidFill>
                  <a:srgbClr val="0070C0"/>
                </a:solidFill>
                <a:latin typeface="Georgia" pitchFamily="18" charset="0"/>
              </a:rPr>
              <a:t>личностно-ориентированного подхода</a:t>
            </a:r>
            <a:r>
              <a:rPr lang="ru-RU" sz="2200" dirty="0" smtClean="0">
                <a:solidFill>
                  <a:srgbClr val="0070C0"/>
                </a:solidFill>
                <a:latin typeface="Georgia" pitchFamily="18" charset="0"/>
              </a:rPr>
              <a:t> к образованию является </a:t>
            </a:r>
            <a:r>
              <a:rPr lang="ru-RU" sz="2200" b="1" dirty="0" smtClean="0">
                <a:solidFill>
                  <a:srgbClr val="0070C0"/>
                </a:solidFill>
                <a:latin typeface="Georgia" pitchFamily="18" charset="0"/>
              </a:rPr>
              <a:t>технология проектирования</a:t>
            </a:r>
            <a:r>
              <a:rPr lang="ru-RU" sz="2200" b="1" dirty="0" smtClean="0">
                <a:solidFill>
                  <a:schemeClr val="folHlink"/>
                </a:solidFill>
                <a:latin typeface="Georgia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>
                <a:solidFill>
                  <a:srgbClr val="0070C0"/>
                </a:solidFill>
                <a:latin typeface="Georgia" pitchFamily="18" charset="0"/>
              </a:rPr>
              <a:t>Сегодня в науке и практике интенсивно отстаивается взгляд на ребенка, </a:t>
            </a:r>
            <a:br>
              <a:rPr lang="ru-RU" sz="1600" dirty="0" smtClean="0">
                <a:solidFill>
                  <a:srgbClr val="0070C0"/>
                </a:solidFill>
                <a:latin typeface="Georgia" pitchFamily="18" charset="0"/>
              </a:rPr>
            </a:br>
            <a:r>
              <a:rPr lang="ru-RU" sz="1600" dirty="0" smtClean="0">
                <a:solidFill>
                  <a:srgbClr val="0070C0"/>
                </a:solidFill>
                <a:latin typeface="Georgia" pitchFamily="18" charset="0"/>
              </a:rPr>
              <a:t>как на «саморазвивающуюся систему», при этом усилия взрослых должны быть направлены </a:t>
            </a:r>
            <a:r>
              <a:rPr lang="ru-RU" sz="1600" dirty="0" smtClean="0">
                <a:latin typeface="Georgia" pitchFamily="18" charset="0"/>
              </a:rPr>
              <a:t>на создание условий для саморазвития детей.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321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Проект </a:t>
            </a:r>
            <a:r>
              <a:rPr lang="ru-RU" sz="2400" b="1" i="1" dirty="0" smtClean="0">
                <a:solidFill>
                  <a:srgbClr val="002060"/>
                </a:solidFill>
                <a:latin typeface="Comic Sans MS" pitchFamily="66" charset="0"/>
              </a:rPr>
              <a:t>– </a:t>
            </a:r>
            <a:r>
              <a:rPr lang="ru-RU" sz="2400" i="1" dirty="0" smtClean="0">
                <a:solidFill>
                  <a:srgbClr val="002060"/>
                </a:solidFill>
                <a:latin typeface="Comic Sans MS" pitchFamily="66" charset="0"/>
              </a:rPr>
              <a:t>это специально организованный взрослым и выполняемый детьми комплекс действий, завершающийся созданием творческих работ.</a:t>
            </a:r>
          </a:p>
          <a:p>
            <a:pPr>
              <a:buNone/>
            </a:pPr>
            <a:endParaRPr lang="ru-RU" sz="24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Метод проектов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Comic Sans MS" pitchFamily="66" charset="0"/>
              </a:rPr>
              <a:t>–</a:t>
            </a:r>
            <a:r>
              <a:rPr lang="ru-RU" sz="2400" i="1" dirty="0" smtClean="0">
                <a:solidFill>
                  <a:srgbClr val="002060"/>
                </a:solidFill>
                <a:latin typeface="Comic Sans MS" pitchFamily="66" charset="0"/>
              </a:rPr>
              <a:t> система обучения, при которой дети приобретают знания в процессе планирования и выполнения постоянно усложняющихся практических заданий – проектов.</a:t>
            </a:r>
          </a:p>
          <a:p>
            <a:pPr>
              <a:buNone/>
            </a:pPr>
            <a:endParaRPr lang="ru-RU" sz="2400" i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ru-RU" sz="2400" i="1" dirty="0" smtClean="0">
                <a:solidFill>
                  <a:srgbClr val="002060"/>
                </a:solidFill>
                <a:latin typeface="Comic Sans MS" pitchFamily="66" charset="0"/>
              </a:rPr>
              <a:t> Метод проектов всегда предполагает решение воспитанниками какой-то  </a:t>
            </a: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проблемы</a:t>
            </a:r>
            <a:r>
              <a:rPr lang="ru-RU" sz="2400" dirty="0" smtClean="0">
                <a:latin typeface="Comic Sans MS" pitchFamily="66" charset="0"/>
              </a:rPr>
              <a:t>.</a:t>
            </a:r>
          </a:p>
          <a:p>
            <a:endParaRPr lang="ru-RU" sz="2400" dirty="0" smtClean="0"/>
          </a:p>
          <a:p>
            <a:endParaRPr lang="ru-RU" sz="28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81000" y="1295400"/>
          <a:ext cx="83820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1611"/>
                <a:gridCol w="5510389"/>
              </a:tblGrid>
              <a:tr h="7730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По количеству 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индивидуальные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групповые</a:t>
                      </a:r>
                    </a:p>
                  </a:txBody>
                  <a:tcPr anchor="ctr" horzOverflow="overflow"/>
                </a:tc>
              </a:tr>
              <a:tr h="1546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По содержанию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Ø"/>
                        <a:tabLst>
                          <a:tab pos="457200" algn="l"/>
                        </a:tabLst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Монопроекты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 (одна образовательная    область)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Ø"/>
                        <a:tabLst>
                          <a:tab pos="457200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Интегративные (две и более образовательные области)</a:t>
                      </a:r>
                    </a:p>
                  </a:txBody>
                  <a:tcPr anchor="ctr" horzOverflow="overflow"/>
                </a:tc>
              </a:tr>
              <a:tr h="92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По продолжительности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Краткосрочные (1-4 недели)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Среднесрочные (до 1 месяца)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Долгосрочные (полугодие, учебный год)</a:t>
                      </a:r>
                    </a:p>
                  </a:txBody>
                  <a:tcPr anchor="ctr" horzOverflow="overflow"/>
                </a:tc>
              </a:tr>
              <a:tr h="14774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По доминирующему виду проектной деятельности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 Информационные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Исследовательские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Творческие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Char char="Ø"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Проектно-ориентированные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  <a:cs typeface="Times New Roman" pitchFamily="18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3200" i="1" dirty="0" smtClean="0">
                <a:solidFill>
                  <a:srgbClr val="002060"/>
                </a:solidFill>
                <a:latin typeface="Comic Sans MS" pitchFamily="66" charset="0"/>
              </a:rPr>
              <a:t>ТИПОЛОГИЯ ПРОЕКТОВ В ДОУ</a:t>
            </a:r>
            <a:endParaRPr lang="ru-RU" sz="3200" i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305800" cy="396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4419600"/>
                <a:gridCol w="16002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Тип проекта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Содержание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Возраст детей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Исследовательско-творческий</a:t>
                      </a:r>
                      <a:endParaRPr lang="ru-RU" sz="14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Дети экспериментируют, а затем оформляют результаты в виде газет, драматизации, детского дизайна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Старшая группа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Ролево-игровой</a:t>
                      </a:r>
                      <a:endParaRPr lang="ru-RU" sz="14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Используются элементы творческих игр, когда дети входят в образ персонажей сказки и решают по-своему поставленные проблемы</a:t>
                      </a:r>
                      <a:endParaRPr lang="ru-RU" sz="14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Вторая младшая группа</a:t>
                      </a:r>
                      <a:endParaRPr lang="ru-RU" sz="140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Информационно–практико-ориентированный</a:t>
                      </a:r>
                      <a:endParaRPr lang="ru-RU" sz="140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Дети собирают информацию и реализуют ее, ориентируясь на социальные интересы (оформление и дизайн группы, витражи и др.)</a:t>
                      </a:r>
                      <a:endParaRPr lang="ru-RU" sz="14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Средняя группа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Творческий</a:t>
                      </a:r>
                      <a:endParaRPr lang="ru-RU" sz="14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Оформление результата работы в виде детского праздника, детского дизайна и т. п.</a:t>
                      </a:r>
                      <a:endParaRPr lang="ru-RU" sz="14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latin typeface="Comic Sans MS" pitchFamily="66" charset="0"/>
                        </a:rPr>
                        <a:t>Вторая младшая группа</a:t>
                      </a:r>
                      <a:endParaRPr lang="ru-RU" sz="14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3600" i="1" dirty="0" smtClean="0">
                <a:solidFill>
                  <a:srgbClr val="002060"/>
                </a:solidFill>
                <a:latin typeface="Comic Sans MS" pitchFamily="66" charset="0"/>
              </a:rPr>
              <a:t>ТИПЫ ПРОЕКТОВ В ДОУ</a:t>
            </a: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(по Л.В. Киселевой)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5943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i="1" dirty="0" smtClean="0">
                <a:solidFill>
                  <a:srgbClr val="002060"/>
                </a:solidFill>
                <a:latin typeface="Comic Sans MS" pitchFamily="66" charset="0"/>
              </a:rPr>
              <a:t>ЖИЗНЕННЫЙ ЦИКЛ ПРОЕКТА</a:t>
            </a: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Comic Sans MS" pitchFamily="66" charset="0"/>
              </a:rPr>
              <a:t>(по В.Н. Буркову, Д.А. Новикову)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95400" y="1066800"/>
            <a:ext cx="6629400" cy="457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Проект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91000" y="1905000"/>
            <a:ext cx="2057400" cy="381000"/>
          </a:xfrm>
          <a:prstGeom prst="roundRect">
            <a:avLst/>
          </a:prstGeom>
          <a:solidFill>
            <a:srgbClr val="D1F3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4">
                    <a:lumMod val="50000"/>
                  </a:schemeClr>
                </a:solidFill>
              </a:rPr>
              <a:t>Фаза технологическая</a:t>
            </a:r>
            <a:endParaRPr lang="ru-RU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05600" y="1905000"/>
            <a:ext cx="1981200" cy="381000"/>
          </a:xfrm>
          <a:prstGeom prst="roundRect">
            <a:avLst/>
          </a:prstGeom>
          <a:solidFill>
            <a:srgbClr val="FDD7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4">
                    <a:lumMod val="50000"/>
                  </a:schemeClr>
                </a:solidFill>
              </a:rPr>
              <a:t>Фаза рефлексивная</a:t>
            </a:r>
            <a:endParaRPr lang="ru-RU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85800" y="1905000"/>
            <a:ext cx="3276600" cy="381000"/>
          </a:xfrm>
          <a:prstGeom prst="roundRect">
            <a:avLst/>
          </a:prstGeom>
          <a:solidFill>
            <a:srgbClr val="F6FC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Фаза проектирования</a:t>
            </a:r>
            <a:endParaRPr lang="ru-RU" sz="1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33400" y="2667000"/>
            <a:ext cx="3124200" cy="1981200"/>
          </a:xfrm>
          <a:prstGeom prst="roundRect">
            <a:avLst/>
          </a:prstGeom>
          <a:solidFill>
            <a:srgbClr val="F6FC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ru-RU" sz="1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sz="1400" b="1" dirty="0" smtClean="0">
                <a:solidFill>
                  <a:schemeClr val="accent4">
                    <a:lumMod val="50000"/>
                  </a:schemeClr>
                </a:solidFill>
              </a:rPr>
              <a:t>I</a:t>
            </a:r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</a:rPr>
              <a:t> Стадия концептуальная</a:t>
            </a:r>
          </a:p>
          <a:p>
            <a:endParaRPr lang="ru-RU" sz="1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sz="1200" b="1" u="sng" dirty="0" smtClean="0">
                <a:solidFill>
                  <a:schemeClr val="accent4">
                    <a:lumMod val="50000"/>
                  </a:schemeClr>
                </a:solidFill>
              </a:rPr>
              <a:t>Этапы: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>
                <a:solidFill>
                  <a:schemeClr val="accent4">
                    <a:lumMod val="50000"/>
                  </a:schemeClr>
                </a:solidFill>
              </a:rPr>
              <a:t>Выявление противоречий.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>
                <a:solidFill>
                  <a:schemeClr val="accent4">
                    <a:lumMod val="50000"/>
                  </a:schemeClr>
                </a:solidFill>
              </a:rPr>
              <a:t>Формулирование проблемы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>
                <a:solidFill>
                  <a:schemeClr val="accent4">
                    <a:lumMod val="50000"/>
                  </a:schemeClr>
                </a:solidFill>
              </a:rPr>
              <a:t>Определение проблематики.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>
                <a:solidFill>
                  <a:schemeClr val="accent4">
                    <a:lumMod val="50000"/>
                  </a:schemeClr>
                </a:solidFill>
              </a:rPr>
              <a:t>Определение цели.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>
                <a:solidFill>
                  <a:schemeClr val="accent4">
                    <a:lumMod val="50000"/>
                  </a:schemeClr>
                </a:solidFill>
              </a:rPr>
              <a:t>Выбор критериев</a:t>
            </a:r>
          </a:p>
          <a:p>
            <a:pPr marL="342900" indent="-342900">
              <a:buFont typeface="+mj-lt"/>
              <a:buAutoNum type="arabicPeriod"/>
            </a:pPr>
            <a:endParaRPr lang="ru-RU" sz="14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ru-RU" sz="14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ru-RU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267200" y="2590800"/>
            <a:ext cx="1524000" cy="1981200"/>
          </a:xfrm>
          <a:prstGeom prst="roundRect">
            <a:avLst/>
          </a:prstGeom>
          <a:solidFill>
            <a:srgbClr val="D1F3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</a:rPr>
              <a:t>Стадия реализации модели проекта</a:t>
            </a:r>
          </a:p>
          <a:p>
            <a:pPr algn="ctr"/>
            <a:endParaRPr lang="ru-RU" sz="1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r>
              <a:rPr lang="ru-RU" sz="1200" dirty="0" smtClean="0">
                <a:solidFill>
                  <a:schemeClr val="accent4">
                    <a:lumMod val="50000"/>
                  </a:schemeClr>
                </a:solidFill>
              </a:rPr>
              <a:t>Этапы определяются содержанием проекта</a:t>
            </a:r>
          </a:p>
          <a:p>
            <a:pPr algn="ctr"/>
            <a:endParaRPr lang="ru-RU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248400" y="2590800"/>
            <a:ext cx="990600" cy="1905000"/>
          </a:xfrm>
          <a:prstGeom prst="roundRect">
            <a:avLst/>
          </a:prstGeom>
          <a:solidFill>
            <a:srgbClr val="FDD7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</a:rPr>
              <a:t>Стадия итого</a:t>
            </a:r>
          </a:p>
          <a:p>
            <a:pPr algn="ctr"/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</a:rPr>
              <a:t>вой оценки</a:t>
            </a:r>
          </a:p>
          <a:p>
            <a:pPr algn="ctr"/>
            <a:endParaRPr lang="ru-RU" sz="1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endParaRPr lang="ru-RU" sz="1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endParaRPr lang="ru-RU" sz="1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620000" y="2590800"/>
            <a:ext cx="990600" cy="1905000"/>
          </a:xfrm>
          <a:prstGeom prst="roundRect">
            <a:avLst/>
          </a:prstGeom>
          <a:solidFill>
            <a:srgbClr val="FDD7F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</a:rPr>
              <a:t>Стадия рефлексии</a:t>
            </a:r>
          </a:p>
          <a:p>
            <a:pPr algn="ctr"/>
            <a:endParaRPr lang="ru-RU" sz="1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endParaRPr lang="ru-RU" sz="1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endParaRPr lang="ru-RU" sz="1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/>
            <a:endParaRPr lang="ru-RU" sz="14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62000" y="4724400"/>
            <a:ext cx="3581400" cy="1905000"/>
          </a:xfrm>
          <a:prstGeom prst="roundRect">
            <a:avLst/>
          </a:prstGeom>
          <a:solidFill>
            <a:srgbClr val="F6FC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accent4">
                    <a:lumMod val="50000"/>
                  </a:schemeClr>
                </a:solidFill>
              </a:rPr>
              <a:t>II </a:t>
            </a:r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</a:rPr>
              <a:t>Стадия моделирования</a:t>
            </a:r>
          </a:p>
          <a:p>
            <a:pPr algn="ctr"/>
            <a:endParaRPr lang="ru-RU" sz="1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sz="1200" b="1" u="sng" dirty="0" smtClean="0">
                <a:solidFill>
                  <a:schemeClr val="accent4">
                    <a:lumMod val="50000"/>
                  </a:schemeClr>
                </a:solidFill>
              </a:rPr>
              <a:t>Этапы: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>
                <a:solidFill>
                  <a:schemeClr val="accent4">
                    <a:lumMod val="50000"/>
                  </a:schemeClr>
                </a:solidFill>
              </a:rPr>
              <a:t>Построение моделей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>
                <a:solidFill>
                  <a:schemeClr val="accent4">
                    <a:lumMod val="50000"/>
                  </a:schemeClr>
                </a:solidFill>
              </a:rPr>
              <a:t>Оптимизация моделей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>
                <a:solidFill>
                  <a:schemeClr val="accent4">
                    <a:lumMod val="50000"/>
                  </a:schemeClr>
                </a:solidFill>
              </a:rPr>
              <a:t>Выбор модели (принятие решения).</a:t>
            </a:r>
          </a:p>
          <a:p>
            <a:pPr marL="342900" indent="-342900"/>
            <a:endParaRPr lang="ru-RU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800600" y="4876800"/>
            <a:ext cx="3657600" cy="1828800"/>
          </a:xfrm>
          <a:prstGeom prst="roundRect">
            <a:avLst/>
          </a:prstGeom>
          <a:solidFill>
            <a:srgbClr val="F6FC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accent4">
                    <a:lumMod val="50000"/>
                  </a:schemeClr>
                </a:solidFill>
              </a:rPr>
              <a:t>III </a:t>
            </a:r>
            <a:r>
              <a:rPr lang="ru-RU" sz="1400" b="1" dirty="0" smtClean="0">
                <a:solidFill>
                  <a:schemeClr val="accent4">
                    <a:lumMod val="50000"/>
                  </a:schemeClr>
                </a:solidFill>
              </a:rPr>
              <a:t>Стадия конструирования</a:t>
            </a:r>
          </a:p>
          <a:p>
            <a:pPr algn="ctr"/>
            <a:endParaRPr lang="ru-RU" sz="1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sz="1400" b="1" u="sng" dirty="0" smtClean="0">
                <a:solidFill>
                  <a:schemeClr val="accent4">
                    <a:lumMod val="50000"/>
                  </a:schemeClr>
                </a:solidFill>
              </a:rPr>
              <a:t>Этапы: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>
                <a:solidFill>
                  <a:schemeClr val="accent4">
                    <a:lumMod val="50000"/>
                  </a:schemeClr>
                </a:solidFill>
              </a:rPr>
              <a:t>Декомпозиция.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>
                <a:solidFill>
                  <a:schemeClr val="accent4">
                    <a:lumMod val="50000"/>
                  </a:schemeClr>
                </a:solidFill>
              </a:rPr>
              <a:t>Агрегирование.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>
                <a:solidFill>
                  <a:schemeClr val="accent4">
                    <a:lumMod val="50000"/>
                  </a:schemeClr>
                </a:solidFill>
              </a:rPr>
              <a:t>Исследование условий.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200" dirty="0" smtClean="0">
                <a:solidFill>
                  <a:schemeClr val="accent4">
                    <a:lumMod val="50000"/>
                  </a:schemeClr>
                </a:solidFill>
              </a:rPr>
              <a:t>Построение программы.</a:t>
            </a:r>
            <a:endParaRPr lang="ru-RU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2057400" y="1524000"/>
            <a:ext cx="762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4800600" y="1524000"/>
            <a:ext cx="762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7467600" y="1524000"/>
            <a:ext cx="45719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2133600" y="2362200"/>
            <a:ext cx="45719" cy="152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4953000" y="2286000"/>
            <a:ext cx="45719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6781800" y="2286000"/>
            <a:ext cx="45719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>
            <a:off x="7848600" y="2286000"/>
            <a:ext cx="762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>
            <a:off x="4038600" y="2057400"/>
            <a:ext cx="762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>
            <a:off x="6248400" y="2057400"/>
            <a:ext cx="3810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>
            <a:off x="5867400" y="3429000"/>
            <a:ext cx="3048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>
            <a:off x="7315200" y="3429000"/>
            <a:ext cx="2286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3810000" y="2286000"/>
            <a:ext cx="45719" cy="2362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4" name="Соединительная линия уступом 33"/>
          <p:cNvCxnSpPr/>
          <p:nvPr/>
        </p:nvCxnSpPr>
        <p:spPr>
          <a:xfrm rot="16200000" flipH="1">
            <a:off x="3276600" y="3048000"/>
            <a:ext cx="2590800" cy="1066800"/>
          </a:xfrm>
          <a:prstGeom prst="bentConnector3">
            <a:avLst>
              <a:gd name="adj1" fmla="val 91711"/>
            </a:avLst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6" name="Стрелка вправо 35"/>
          <p:cNvSpPr/>
          <p:nvPr/>
        </p:nvSpPr>
        <p:spPr>
          <a:xfrm>
            <a:off x="4343400" y="5715000"/>
            <a:ext cx="3810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i="1" dirty="0" smtClean="0">
                <a:solidFill>
                  <a:srgbClr val="002060"/>
                </a:solidFill>
                <a:latin typeface="Comic Sans MS" pitchFamily="66" charset="0"/>
              </a:rPr>
              <a:t>СИСТЕМНАЯ ПАУТИНКА </a:t>
            </a:r>
            <a:br>
              <a:rPr lang="ru-RU" sz="2800" i="1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800" i="1" dirty="0" smtClean="0">
                <a:solidFill>
                  <a:srgbClr val="002060"/>
                </a:solidFill>
                <a:latin typeface="Comic Sans MS" pitchFamily="66" charset="0"/>
              </a:rPr>
              <a:t>ПО ПРОЕКТУ</a:t>
            </a:r>
          </a:p>
          <a:p>
            <a:pPr>
              <a:buNone/>
            </a:pPr>
            <a:endParaRPr lang="ru-RU" sz="2800" i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ru-RU" sz="2800" dirty="0" smtClean="0">
                <a:solidFill>
                  <a:srgbClr val="002060"/>
                </a:solidFill>
                <a:latin typeface="Comic Sans MS" pitchFamily="66" charset="0"/>
              </a:rPr>
              <a:t>«МОДЕЛЬ ТРЁХ ВОПРОСОВ»</a:t>
            </a:r>
          </a:p>
          <a:p>
            <a:endParaRPr lang="ru-RU" sz="28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ru-RU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ОБРАЗ «СЕМЬ МЫ»</a:t>
            </a:r>
            <a:r>
              <a:rPr lang="ru-RU" sz="2800" i="1" dirty="0" smtClean="0">
                <a:solidFill>
                  <a:srgbClr val="002060"/>
                </a:solidFill>
                <a:latin typeface="Comic Sans MS" pitchFamily="66" charset="0"/>
              </a:rPr>
              <a:t/>
            </a:r>
            <a:br>
              <a:rPr lang="ru-RU" sz="2800" i="1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800" i="1" dirty="0" smtClean="0">
                <a:solidFill>
                  <a:srgbClr val="002060"/>
                </a:solidFill>
                <a:latin typeface="Comic Sans MS" pitchFamily="66" charset="0"/>
              </a:rPr>
              <a:t>(по Е. С. Заир-Бек)</a:t>
            </a:r>
          </a:p>
          <a:p>
            <a:pPr>
              <a:buNone/>
            </a:pPr>
            <a:endParaRPr lang="ru-RU" sz="2800" i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ru-RU" sz="2800" i="1" dirty="0" smtClean="0">
                <a:solidFill>
                  <a:srgbClr val="002060"/>
                </a:solidFill>
                <a:latin typeface="Comic Sans MS" pitchFamily="66" charset="0"/>
              </a:rPr>
              <a:t>МЕТОД «МЫСЛИТЕЛЬНЫХ КАРТ»</a:t>
            </a:r>
            <a:br>
              <a:rPr lang="ru-RU" sz="2800" i="1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2400" i="1" dirty="0" smtClean="0">
                <a:solidFill>
                  <a:srgbClr val="002060"/>
                </a:solidFill>
                <a:latin typeface="Comic Sans MS" pitchFamily="66" charset="0"/>
              </a:rPr>
              <a:t>(Тони </a:t>
            </a:r>
            <a:r>
              <a:rPr lang="ru-RU" sz="2400" i="1" dirty="0" err="1" smtClean="0">
                <a:solidFill>
                  <a:srgbClr val="002060"/>
                </a:solidFill>
                <a:latin typeface="Comic Sans MS" pitchFamily="66" charset="0"/>
              </a:rPr>
              <a:t>Бьюзен</a:t>
            </a:r>
            <a:r>
              <a:rPr lang="ru-RU" sz="2400" i="1" dirty="0" smtClean="0">
                <a:solidFill>
                  <a:srgbClr val="002060"/>
                </a:solidFill>
                <a:latin typeface="Comic Sans MS" pitchFamily="66" charset="0"/>
              </a:rPr>
              <a:t> )</a:t>
            </a:r>
            <a:endParaRPr lang="ru-RU" sz="2800" i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ru-RU" sz="28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ru-RU" sz="2800" i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endParaRPr lang="ru-RU" dirty="0">
              <a:latin typeface="Comic Sans MS" pitchFamily="66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4000" dirty="0" smtClean="0">
                <a:solidFill>
                  <a:srgbClr val="002060"/>
                </a:solidFill>
                <a:latin typeface="Comic Sans MS" pitchFamily="66" charset="0"/>
              </a:rPr>
              <a:t>СПОСОБЫ РАЗРАБОТКИ ПРОЕКТА</a:t>
            </a:r>
            <a:endParaRPr lang="ru-RU" sz="40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91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/>
                        <a:t>Познание </a:t>
                      </a:r>
                      <a:endParaRPr lang="ru-RU" sz="1100" u="sng" dirty="0"/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ведущая деятельность – познавательно-исследовательская, формы: </a:t>
                      </a:r>
                      <a:endParaRPr lang="ru-RU" sz="11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/>
                        <a:t>Чтение художественной литературы </a:t>
                      </a:r>
                      <a:endParaRPr lang="ru-RU" sz="1100" u="sng" dirty="0"/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ведущая деятельность – чтение, формы: </a:t>
                      </a:r>
                      <a:endParaRPr lang="ru-RU" sz="11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Коммуникация </a:t>
                      </a:r>
                      <a:endParaRPr lang="ru-RU" sz="1100" dirty="0"/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ведущая деятельность – коммуникативная, формы: </a:t>
                      </a:r>
                      <a:endParaRPr lang="ru-RU" sz="11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/>
                        <a:t>Социализация </a:t>
                      </a:r>
                      <a:endParaRPr lang="ru-RU" sz="1100" u="sng" dirty="0"/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ведущая деятельность – игровая, формы: </a:t>
                      </a:r>
                      <a:endParaRPr lang="ru-RU" sz="11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/>
                        <a:t>Труд </a:t>
                      </a:r>
                      <a:endParaRPr lang="ru-RU" sz="1100" u="sng" dirty="0"/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ведущая деятельность – трудовая, формы: </a:t>
                      </a:r>
                      <a:endParaRPr lang="ru-RU" sz="11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/>
                        <a:t>Безопасность </a:t>
                      </a:r>
                      <a:endParaRPr lang="ru-RU" sz="1100" u="sng" dirty="0"/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интеграция разных видов деятельности, формы: </a:t>
                      </a:r>
                      <a:endParaRPr lang="ru-RU" sz="11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/>
                        <a:t>Здоровье </a:t>
                      </a:r>
                      <a:endParaRPr lang="ru-RU" sz="1100" u="sng" dirty="0"/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интеграция разных видов деятельности, формы: </a:t>
                      </a:r>
                      <a:endParaRPr lang="ru-RU" sz="11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/>
                        <a:t>Физическая культура</a:t>
                      </a:r>
                      <a:endParaRPr lang="ru-RU" sz="1100" u="sng" dirty="0"/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ведущая деятельность – двигательная, формы: </a:t>
                      </a:r>
                      <a:endParaRPr lang="ru-RU" sz="11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/>
                        <a:t>Формы взаимодействия с семьей и </a:t>
                      </a:r>
                      <a:endParaRPr lang="ru-RU" sz="1100" u="sng" dirty="0"/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/>
                        <a:t>соц.партнерами</a:t>
                      </a:r>
                      <a:endParaRPr lang="ru-RU" sz="1100" u="sng" dirty="0"/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формы: </a:t>
                      </a:r>
                      <a:endParaRPr lang="ru-RU" sz="11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/>
                        <a:t>Художественное творчество</a:t>
                      </a:r>
                      <a:endParaRPr lang="ru-RU" sz="1100" u="sng" dirty="0"/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ведущая деятельность – продуктивная, формы: </a:t>
                      </a:r>
                      <a:endParaRPr lang="ru-RU" sz="11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/>
                        <a:t>Музыка </a:t>
                      </a:r>
                      <a:endParaRPr lang="ru-RU" sz="1100" u="sng" dirty="0"/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ведущая деятельность – музыкально-художественная, формы: </a:t>
                      </a:r>
                      <a:endParaRPr lang="ru-RU" sz="11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/>
                        <a:t>Режимные моменты </a:t>
                      </a:r>
                      <a:endParaRPr lang="ru-RU" sz="1100" u="sng" dirty="0"/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интеграция разных видов деятельности, формы: </a:t>
                      </a:r>
                      <a:endParaRPr lang="ru-RU" sz="1100" dirty="0">
                        <a:solidFill>
                          <a:srgbClr val="002060"/>
                        </a:solidFill>
                        <a:latin typeface="Comic Sans MS" pitchFamily="66" charset="0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 </a:t>
            </a:r>
            <a: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3600" i="1" dirty="0" smtClean="0">
                <a:solidFill>
                  <a:srgbClr val="002060"/>
                </a:solidFill>
                <a:latin typeface="Comic Sans MS" pitchFamily="66" charset="0"/>
              </a:rPr>
              <a:t>СИСТЕМНАЯ ПАУТИНКА </a:t>
            </a:r>
            <a:br>
              <a:rPr lang="ru-RU" sz="3600" i="1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ru-RU" sz="3600" i="1" dirty="0" smtClean="0">
                <a:solidFill>
                  <a:srgbClr val="002060"/>
                </a:solidFill>
                <a:latin typeface="Comic Sans MS" pitchFamily="66" charset="0"/>
              </a:rPr>
              <a:t>ПО ПРОЕКТУ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endParaRPr lang="ru-RU" dirty="0" smtClean="0"/>
          </a:p>
          <a:p>
            <a:endParaRPr lang="ru-RU" dirty="0" smtClean="0">
              <a:latin typeface="Georgia" pitchFamily="18" charset="0"/>
            </a:endParaRPr>
          </a:p>
          <a:p>
            <a:endParaRPr lang="ru-RU" sz="1600" dirty="0" smtClean="0">
              <a:latin typeface="Georgia" pitchFamily="18" charset="0"/>
            </a:endParaRPr>
          </a:p>
          <a:p>
            <a:r>
              <a:rPr lang="ru-RU" dirty="0" smtClean="0"/>
              <a:t>                                                                                                                                                  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002060"/>
                </a:solidFill>
                <a:latin typeface="Comic Sans MS" pitchFamily="66" charset="0"/>
              </a:rPr>
              <a:t>«МОДЕЛЬ ТРЁХ ВОПРОСОВ»</a:t>
            </a:r>
            <a:endParaRPr lang="ru-RU" sz="40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1610040"/>
            <a:ext cx="7391400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buFont typeface="Arial" pitchFamily="34" charset="0"/>
              <a:buChar char="•"/>
            </a:pPr>
            <a:endParaRPr lang="ru-RU" b="1" dirty="0" smtClean="0">
              <a:solidFill>
                <a:srgbClr val="0070C0"/>
              </a:solidFill>
              <a:latin typeface="Georgia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24000" y="1828800"/>
          <a:ext cx="6096000" cy="39319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ЧТО ЗНАЮ?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ЧТО ХОЧУ УЗНАТЬ?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КАК УЗНАТЬ?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80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80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Содержание, то что дети уже знают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80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80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План (тема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проекта)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80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80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omic Sans MS" pitchFamily="66" charset="0"/>
                        </a:rPr>
                        <a:t>Источники новых знаний   т. е. средства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80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80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643</TotalTime>
  <Words>649</Words>
  <PresentationFormat>Экран (4:3)</PresentationFormat>
  <Paragraphs>164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Проектный метод в  образовании дошкольников</vt:lpstr>
      <vt:lpstr>Сегодня в науке и практике интенсивно отстаивается взгляд на ребенка,  как на «саморазвивающуюся систему», при этом усилия взрослых должны быть направлены на создание условий для саморазвития детей.</vt:lpstr>
      <vt:lpstr>Слайд 3</vt:lpstr>
      <vt:lpstr>ТИПОЛОГИЯ ПРОЕКТОВ В ДОУ</vt:lpstr>
      <vt:lpstr> ТИПЫ ПРОЕКТОВ В ДОУ (по Л.В. Киселевой) </vt:lpstr>
      <vt:lpstr>ЖИЗНЕННЫЙ ЦИКЛ ПРОЕКТА (по В.Н. Буркову, Д.А. Новикову) </vt:lpstr>
      <vt:lpstr>СПОСОБЫ РАЗРАБОТКИ ПРОЕКТА</vt:lpstr>
      <vt:lpstr>  СИСТЕМНАЯ ПАУТИНКА  ПО ПРОЕКТУ  </vt:lpstr>
      <vt:lpstr>«МОДЕЛЬ ТРЁХ ВОПРОСОВ»</vt:lpstr>
      <vt:lpstr> ОБРАЗ «СЕМЬ МЫ» (по Е. С. Заир-Бек) </vt:lpstr>
      <vt:lpstr>МЕТОД «МЫСЛИТЕЛЬНЫХ КАРТ» (Тони Бьюзен )</vt:lpstr>
      <vt:lpstr>6 «П» проекта»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Проектный метод  в образовании дошкольников</dc:title>
  <cp:lastModifiedBy>Admin</cp:lastModifiedBy>
  <cp:revision>61</cp:revision>
  <dcterms:modified xsi:type="dcterms:W3CDTF">2018-01-14T09:34:46Z</dcterms:modified>
</cp:coreProperties>
</file>