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13"/>
  </p:notesMasterIdLst>
  <p:sldIdLst>
    <p:sldId id="290" r:id="rId2"/>
    <p:sldId id="308" r:id="rId3"/>
    <p:sldId id="340" r:id="rId4"/>
    <p:sldId id="311" r:id="rId5"/>
    <p:sldId id="345" r:id="rId6"/>
    <p:sldId id="312" r:id="rId7"/>
    <p:sldId id="313" r:id="rId8"/>
    <p:sldId id="346" r:id="rId9"/>
    <p:sldId id="347" r:id="rId10"/>
    <p:sldId id="348" r:id="rId11"/>
    <p:sldId id="349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92D7"/>
    <a:srgbClr val="F8F8F8"/>
    <a:srgbClr val="9851EF"/>
    <a:srgbClr val="EDA20B"/>
    <a:srgbClr val="FFFF99"/>
    <a:srgbClr val="080808"/>
    <a:srgbClr val="DA6710"/>
    <a:srgbClr val="0E438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1536" autoAdjust="0"/>
    <p:restoredTop sz="94717" autoAdjust="0"/>
  </p:normalViewPr>
  <p:slideViewPr>
    <p:cSldViewPr>
      <p:cViewPr>
        <p:scale>
          <a:sx n="75" d="100"/>
          <a:sy n="75" d="100"/>
        </p:scale>
        <p:origin x="-744" y="-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687C71E-8AB6-4B6A-867C-DCA0644F5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ltGray">
          <a:xfrm>
            <a:off x="3048000" y="2209800"/>
            <a:ext cx="1524000" cy="14478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Verdana" pitchFamily="34" charset="0"/>
              <a:cs typeface="+mn-cs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3048000" y="3657600"/>
            <a:ext cx="1524000" cy="1447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Verdana" pitchFamily="34" charset="0"/>
              <a:cs typeface="+mn-cs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ltGray">
          <a:xfrm>
            <a:off x="4572000" y="3657600"/>
            <a:ext cx="1524000" cy="14478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Verdana" pitchFamily="34" charset="0"/>
              <a:cs typeface="+mn-cs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ltGray">
          <a:xfrm>
            <a:off x="4572000" y="2209800"/>
            <a:ext cx="1524000" cy="1447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Verdana" pitchFamily="34" charset="0"/>
              <a:cs typeface="+mn-cs"/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gray">
          <a:xfrm>
            <a:off x="3048000" y="2209800"/>
            <a:ext cx="3048000" cy="290036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Verdana" pitchFamily="34" charset="0"/>
              <a:cs typeface="+mn-c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ltGray">
          <a:xfrm>
            <a:off x="0" y="2209800"/>
            <a:ext cx="1524000" cy="1447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Verdana" pitchFamily="34" charset="0"/>
              <a:cs typeface="+mn-cs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ltGray">
          <a:xfrm>
            <a:off x="1524000" y="2209800"/>
            <a:ext cx="1524000" cy="1447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Verdana" pitchFamily="34" charset="0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ltGray">
          <a:xfrm>
            <a:off x="6096000" y="3657600"/>
            <a:ext cx="1524000" cy="1447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Verdana" pitchFamily="34" charset="0"/>
              <a:cs typeface="+mn-cs"/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ltGray">
          <a:xfrm>
            <a:off x="7620000" y="3657600"/>
            <a:ext cx="1524000" cy="14478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Verdana" pitchFamily="34" charset="0"/>
              <a:cs typeface="+mn-cs"/>
            </a:endParaRPr>
          </a:p>
        </p:txBody>
      </p:sp>
      <p:sp>
        <p:nvSpPr>
          <p:cNvPr id="13" name="Rectangle 23" descr="7"/>
          <p:cNvSpPr>
            <a:spLocks noChangeArrowheads="1"/>
          </p:cNvSpPr>
          <p:nvPr/>
        </p:nvSpPr>
        <p:spPr bwMode="gray">
          <a:xfrm>
            <a:off x="0" y="2211388"/>
            <a:ext cx="1524000" cy="1446212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Verdana" pitchFamily="34" charset="0"/>
              <a:cs typeface="+mn-cs"/>
            </a:endParaRP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gray">
          <a:xfrm>
            <a:off x="7607300" y="3651250"/>
            <a:ext cx="1541463" cy="145732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Verdana" pitchFamily="34" charset="0"/>
              <a:cs typeface="+mn-cs"/>
            </a:endParaRPr>
          </a:p>
        </p:txBody>
      </p:sp>
      <p:sp>
        <p:nvSpPr>
          <p:cNvPr id="15" name="Rectangle 29" descr="8"/>
          <p:cNvSpPr>
            <a:spLocks noChangeArrowheads="1"/>
          </p:cNvSpPr>
          <p:nvPr/>
        </p:nvSpPr>
        <p:spPr bwMode="ltGray">
          <a:xfrm>
            <a:off x="1524000" y="3657600"/>
            <a:ext cx="1524000" cy="1447800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Verdana" pitchFamily="34" charset="0"/>
              <a:cs typeface="+mn-cs"/>
            </a:endParaRPr>
          </a:p>
        </p:txBody>
      </p:sp>
      <p:sp>
        <p:nvSpPr>
          <p:cNvPr id="111626" name="Rectangle 10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762000" y="1143000"/>
            <a:ext cx="7772400" cy="990600"/>
          </a:xfrm>
        </p:spPr>
        <p:txBody>
          <a:bodyPr/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162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410200"/>
            <a:ext cx="64008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6" name="Rectangle 12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553200"/>
            <a:ext cx="2133600" cy="228600"/>
          </a:xfrm>
        </p:spPr>
        <p:txBody>
          <a:bodyPr/>
          <a:lstStyle>
            <a:lvl1pPr algn="l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2286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53200"/>
            <a:ext cx="2133600" cy="228600"/>
          </a:xfrm>
        </p:spPr>
        <p:txBody>
          <a:bodyPr/>
          <a:lstStyle>
            <a:lvl1pPr algn="r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A8E57C73-10AB-4843-B017-8C8823598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0162A-A6E5-4911-9888-FDAA1663E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107950"/>
            <a:ext cx="1943100" cy="60182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07950"/>
            <a:ext cx="5676900" cy="60182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0F6D2-D3BA-4B9F-B87C-6078089E0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90600" y="990600"/>
            <a:ext cx="3771900" cy="5135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990600"/>
            <a:ext cx="3771900" cy="5135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00C3F-D5A1-45B0-8D26-072CA2B43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90600" y="990600"/>
            <a:ext cx="7696200" cy="51355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0A59D-A664-45C3-9BF5-A9342E269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90600" y="990600"/>
            <a:ext cx="7696200" cy="51355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17595-D45E-4632-A8CB-E5A54C6FB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990600" y="990600"/>
            <a:ext cx="7696200" cy="5135563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  <a:endParaRPr lang="ru-RU" noProof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9BC51-35B3-4A8D-B3DC-888666FDF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90600" y="990600"/>
            <a:ext cx="3771900" cy="24907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4900" y="990600"/>
            <a:ext cx="3771900" cy="24907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990600" y="3633788"/>
            <a:ext cx="3771900" cy="24923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14900" y="3633788"/>
            <a:ext cx="3771900" cy="24923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AD199-0F9B-4536-85C9-872E3789B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7E096-325D-49E8-88BF-639DFBF99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5A867-2DB2-47D5-A6E1-300909427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990600"/>
            <a:ext cx="37719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990600"/>
            <a:ext cx="37719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8ACD5-5F06-4FF5-970F-98390D63B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6DA7A-7D8A-4612-8444-D9808A024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35DBA-4A93-47C8-9B81-AA66044E4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86EF0-66D3-44DF-A31F-644F05F25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504A2-2E53-4AC5-8EC0-697C11034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5AFC0-5609-4225-8CE3-EDEAA504F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12" name="Rectangle 20"/>
          <p:cNvSpPr>
            <a:spLocks noChangeArrowheads="1"/>
          </p:cNvSpPr>
          <p:nvPr/>
        </p:nvSpPr>
        <p:spPr bwMode="gray">
          <a:xfrm>
            <a:off x="838200" y="0"/>
            <a:ext cx="8305800" cy="7905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Verdana" pitchFamily="34" charset="0"/>
              <a:cs typeface="+mn-cs"/>
            </a:endParaRP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107950"/>
            <a:ext cx="7315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990600"/>
            <a:ext cx="76962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060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56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1060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7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1060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04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4716645-CF96-4F5D-88D9-D1A7F8AAC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0607" name="Rectangle 15"/>
          <p:cNvSpPr>
            <a:spLocks noChangeArrowheads="1"/>
          </p:cNvSpPr>
          <p:nvPr/>
        </p:nvSpPr>
        <p:spPr bwMode="ltGray">
          <a:xfrm>
            <a:off x="0" y="0"/>
            <a:ext cx="838200" cy="787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Verdana" pitchFamily="34" charset="0"/>
              <a:cs typeface="+mn-cs"/>
            </a:endParaRPr>
          </a:p>
        </p:txBody>
      </p:sp>
      <p:sp>
        <p:nvSpPr>
          <p:cNvPr id="110608" name="Rectangle 16"/>
          <p:cNvSpPr>
            <a:spLocks noChangeArrowheads="1"/>
          </p:cNvSpPr>
          <p:nvPr/>
        </p:nvSpPr>
        <p:spPr bwMode="ltGray">
          <a:xfrm>
            <a:off x="0" y="787400"/>
            <a:ext cx="838200" cy="787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Verdana" pitchFamily="34" charset="0"/>
              <a:cs typeface="+mn-cs"/>
            </a:endParaRPr>
          </a:p>
        </p:txBody>
      </p:sp>
      <p:sp>
        <p:nvSpPr>
          <p:cNvPr id="110609" name="Rectangle 17"/>
          <p:cNvSpPr>
            <a:spLocks noChangeArrowheads="1"/>
          </p:cNvSpPr>
          <p:nvPr/>
        </p:nvSpPr>
        <p:spPr bwMode="ltGray">
          <a:xfrm>
            <a:off x="0" y="1563688"/>
            <a:ext cx="838200" cy="787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Verdana" pitchFamily="34" charset="0"/>
              <a:cs typeface="+mn-cs"/>
            </a:endParaRPr>
          </a:p>
        </p:txBody>
      </p:sp>
      <p:sp>
        <p:nvSpPr>
          <p:cNvPr id="110613" name="Line 21"/>
          <p:cNvSpPr>
            <a:spLocks noChangeShapeType="1"/>
          </p:cNvSpPr>
          <p:nvPr/>
        </p:nvSpPr>
        <p:spPr bwMode="auto">
          <a:xfrm>
            <a:off x="152400" y="64770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1800">
              <a:latin typeface="Verdana" pitchFamily="34" charset="0"/>
              <a:cs typeface="+mn-cs"/>
            </a:endParaRPr>
          </a:p>
        </p:txBody>
      </p:sp>
      <p:sp>
        <p:nvSpPr>
          <p:cNvPr id="110620" name="Rectangle 28"/>
          <p:cNvSpPr>
            <a:spLocks noChangeArrowheads="1"/>
          </p:cNvSpPr>
          <p:nvPr/>
        </p:nvSpPr>
        <p:spPr bwMode="gray">
          <a:xfrm>
            <a:off x="-4763" y="1557338"/>
            <a:ext cx="839788" cy="796925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Verdana" pitchFamily="34" charset="0"/>
              <a:cs typeface="+mn-cs"/>
            </a:endParaRPr>
          </a:p>
        </p:txBody>
      </p:sp>
      <p:sp>
        <p:nvSpPr>
          <p:cNvPr id="110621" name="Rectangle 29"/>
          <p:cNvSpPr>
            <a:spLocks noChangeArrowheads="1"/>
          </p:cNvSpPr>
          <p:nvPr/>
        </p:nvSpPr>
        <p:spPr bwMode="gray">
          <a:xfrm>
            <a:off x="8272463" y="0"/>
            <a:ext cx="871537" cy="790575"/>
          </a:xfrm>
          <a:prstGeom prst="rect">
            <a:avLst/>
          </a:prstGeom>
          <a:blipFill dpi="0" rotWithShape="1">
            <a:blip r:embed="rId1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Verdana" pitchFamily="34" charset="0"/>
              <a:cs typeface="+mn-cs"/>
            </a:endParaRPr>
          </a:p>
        </p:txBody>
      </p:sp>
      <p:sp>
        <p:nvSpPr>
          <p:cNvPr id="110622" name="Rectangle 30"/>
          <p:cNvSpPr>
            <a:spLocks noChangeArrowheads="1"/>
          </p:cNvSpPr>
          <p:nvPr/>
        </p:nvSpPr>
        <p:spPr bwMode="gray">
          <a:xfrm>
            <a:off x="0" y="0"/>
            <a:ext cx="839788" cy="787400"/>
          </a:xfrm>
          <a:prstGeom prst="rect">
            <a:avLst/>
          </a:prstGeom>
          <a:blipFill dpi="0" rotWithShape="1">
            <a:blip r:embed="rId2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Verdana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69" r:id="rId2"/>
    <p:sldLayoutId id="2147483868" r:id="rId3"/>
    <p:sldLayoutId id="2147483867" r:id="rId4"/>
    <p:sldLayoutId id="2147483866" r:id="rId5"/>
    <p:sldLayoutId id="2147483865" r:id="rId6"/>
    <p:sldLayoutId id="2147483864" r:id="rId7"/>
    <p:sldLayoutId id="2147483863" r:id="rId8"/>
    <p:sldLayoutId id="2147483862" r:id="rId9"/>
    <p:sldLayoutId id="2147483861" r:id="rId10"/>
    <p:sldLayoutId id="2147483860" r:id="rId11"/>
    <p:sldLayoutId id="2147483859" r:id="rId12"/>
    <p:sldLayoutId id="2147483858" r:id="rId13"/>
    <p:sldLayoutId id="2147483857" r:id="rId14"/>
    <p:sldLayoutId id="2147483856" r:id="rId15"/>
    <p:sldLayoutId id="2147483855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10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0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9" grpId="0" animBg="1"/>
      <p:bldP spid="110620" grpId="0" animBg="1"/>
      <p:bldP spid="110622" grpId="0" animBg="1"/>
    </p:bld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3%D0%BE%D1%81%D1%83%D0%B4%D0%B0%D1%80%D1%81%D1%82%D0%B2%D0%B5%D0%BD%D0%BD%D0%B0%D1%8F_%D0%BF%D1%80%D0%B5%D0%BC%D0%B8%D1%8F_%D0%A1%D0%A1%D0%A1%D0%A0" TargetMode="External"/><Relationship Id="rId13" Type="http://schemas.openxmlformats.org/officeDocument/2006/relationships/image" Target="../media/image9.jpeg"/><Relationship Id="rId3" Type="http://schemas.openxmlformats.org/officeDocument/2006/relationships/hyperlink" Target="https://ru.wikipedia.org/wiki/%D0%A1%D0%A1%D0%A1%D0%A0" TargetMode="External"/><Relationship Id="rId7" Type="http://schemas.openxmlformats.org/officeDocument/2006/relationships/hyperlink" Target="https://ru.wikipedia.org/wiki/%D0%A1%D1%82%D0%B0%D0%BB%D0%B8%D0%BD%D1%81%D0%BA%D0%B0%D1%8F_%D0%BF%D1%80%D0%B5%D0%BC%D0%B8%D1%8F" TargetMode="External"/><Relationship Id="rId12" Type="http://schemas.openxmlformats.org/officeDocument/2006/relationships/hyperlink" Target="https://ru.wikipedia.org/wiki/%D0%A3%D1%80%D0%B0%D0%BB%D1%8C%D1%81%D0%BA" TargetMode="External"/><Relationship Id="rId2" Type="http://schemas.openxmlformats.org/officeDocument/2006/relationships/hyperlink" Target="https://ru.wikipedia.org/wiki/%D0%A2%D0%B0%D1%82%D0%B0%D1%80%D1%8B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3%D0%B5%D1%80%D0%BE%D0%B9_%D0%A1%D0%BE%D1%86%D0%B8%D0%B0%D0%BB%D0%B8%D1%81%D1%82%D0%B8%D1%87%D0%B5%D1%81%D0%BA%D0%BE%D0%B3%D0%BE_%D0%A2%D1%80%D1%83%D0%B4%D0%B0" TargetMode="External"/><Relationship Id="rId11" Type="http://schemas.openxmlformats.org/officeDocument/2006/relationships/hyperlink" Target="https://ru.wikipedia.org/wiki/1911_%D0%B3%D0%BE%D0%B4" TargetMode="External"/><Relationship Id="rId5" Type="http://schemas.openxmlformats.org/officeDocument/2006/relationships/hyperlink" Target="https://ru.wikipedia.org/wiki/%D0%9D%D0%B0%D1%80%D0%BE%D0%B4%D0%BD%D1%8B%D0%B9_%D0%B0%D1%80%D1%82%D0%B8%D1%81%D1%82_%D0%A1%D0%A1%D0%A1%D0%A0" TargetMode="External"/><Relationship Id="rId15" Type="http://schemas.openxmlformats.org/officeDocument/2006/relationships/image" Target="../media/image8.jpeg"/><Relationship Id="rId10" Type="http://schemas.openxmlformats.org/officeDocument/2006/relationships/hyperlink" Target="https://ru.wikipedia.org/wiki/15_%D1%8F%D0%BD%D0%B2%D0%B0%D1%80%D1%8F" TargetMode="External"/><Relationship Id="rId4" Type="http://schemas.openxmlformats.org/officeDocument/2006/relationships/hyperlink" Target="https://ru.wikipedia.org/wiki/%D0%9A%D0%BE%D0%BC%D0%BF%D0%BE%D0%B7%D0%B8%D1%82%D0%BE%D1%80" TargetMode="External"/><Relationship Id="rId9" Type="http://schemas.openxmlformats.org/officeDocument/2006/relationships/hyperlink" Target="https://ru.wikipedia.org/wiki/%D0%92%D0%9A%D0%9F(%D0%B1)" TargetMode="External"/><Relationship Id="rId1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9418638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sz="1800">
              <a:latin typeface="Verdana" pitchFamily="34" charset="0"/>
            </a:endParaRPr>
          </a:p>
        </p:txBody>
      </p:sp>
      <p:sp>
        <p:nvSpPr>
          <p:cNvPr id="33794" name="Rectangle 7"/>
          <p:cNvSpPr>
            <a:spLocks noChangeArrowheads="1"/>
          </p:cNvSpPr>
          <p:nvPr/>
        </p:nvSpPr>
        <p:spPr bwMode="auto">
          <a:xfrm>
            <a:off x="971550" y="333375"/>
            <a:ext cx="7705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/>
              <a:t> </a:t>
            </a: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428596" y="0"/>
            <a:ext cx="76200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/>
              <a:t>                    </a:t>
            </a:r>
            <a:r>
              <a:rPr lang="ru-RU" sz="1600" dirty="0" smtClean="0"/>
              <a:t>МБОУ ДО « ДШИ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Актанышского</a:t>
            </a:r>
            <a:r>
              <a:rPr lang="ru-RU" sz="1600" dirty="0" smtClean="0"/>
              <a:t> муниципального района РТ»</a:t>
            </a:r>
            <a:endParaRPr lang="ru-RU" sz="1600" dirty="0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357554" y="6286520"/>
            <a:ext cx="23574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Актаныш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2016г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450850"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indent="450850" algn="ctr" eaLnBrk="0" hangingPunct="0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9" name="Rectangle 11"/>
          <p:cNvSpPr>
            <a:spLocks noChangeArrowheads="1"/>
          </p:cNvSpPr>
          <p:nvPr/>
        </p:nvSpPr>
        <p:spPr bwMode="auto">
          <a:xfrm>
            <a:off x="5214942" y="4857759"/>
            <a:ext cx="392905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dirty="0" smtClean="0"/>
              <a:t>Выполнила : </a:t>
            </a:r>
            <a:r>
              <a:rPr lang="ru-RU" sz="1800" dirty="0"/>
              <a:t>преподаватель </a:t>
            </a:r>
          </a:p>
          <a:p>
            <a:r>
              <a:rPr lang="ru-RU" sz="1800" dirty="0" err="1" smtClean="0"/>
              <a:t>Шайдуллина</a:t>
            </a:r>
            <a:r>
              <a:rPr lang="ru-RU" sz="1800" dirty="0" smtClean="0"/>
              <a:t> Резеда </a:t>
            </a:r>
            <a:r>
              <a:rPr lang="ru-RU" sz="1800" dirty="0" err="1" smtClean="0"/>
              <a:t>Ильдусовна</a:t>
            </a:r>
            <a:endParaRPr lang="ru-RU" sz="1800" dirty="0"/>
          </a:p>
          <a:p>
            <a:endParaRPr lang="ru-RU" sz="1800" dirty="0"/>
          </a:p>
        </p:txBody>
      </p:sp>
      <p:pic>
        <p:nvPicPr>
          <p:cNvPr id="1028" name="Picture 4" descr="C:\Users\User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7786710" y="0"/>
            <a:ext cx="1614162" cy="1812248"/>
          </a:xfrm>
          <a:prstGeom prst="rect">
            <a:avLst/>
          </a:prstGeom>
          <a:noFill/>
        </p:spPr>
      </p:pic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153795" y="2989461"/>
            <a:ext cx="4022334" cy="3714744"/>
          </a:xfrm>
          <a:prstGeom prst="rect">
            <a:avLst/>
          </a:prstGeom>
          <a:noFill/>
        </p:spPr>
      </p:pic>
      <p:sp>
        <p:nvSpPr>
          <p:cNvPr id="33797" name="Rectangle 12"/>
          <p:cNvSpPr>
            <a:spLocks noChangeArrowheads="1"/>
          </p:cNvSpPr>
          <p:nvPr/>
        </p:nvSpPr>
        <p:spPr bwMode="auto">
          <a:xfrm>
            <a:off x="1428728" y="1357298"/>
            <a:ext cx="6786610" cy="18158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>
                <a:latin typeface="Monotype Corsiva" pitchFamily="66" charset="0"/>
              </a:rPr>
              <a:t>  </a:t>
            </a:r>
            <a:r>
              <a:rPr lang="ru-RU" sz="2800" b="1" dirty="0" smtClean="0">
                <a:latin typeface="Monotype Corsiva" pitchFamily="66" charset="0"/>
              </a:rPr>
              <a:t>Ознакомительный урок  по отрывкам из оперы        </a:t>
            </a:r>
            <a:r>
              <a:rPr lang="ru-RU" sz="2800" b="1" dirty="0" err="1" smtClean="0">
                <a:latin typeface="Monotype Corsiva" pitchFamily="66" charset="0"/>
              </a:rPr>
              <a:t>Назиба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Жиганова</a:t>
            </a:r>
            <a:r>
              <a:rPr lang="ru-RU" sz="2800" b="1" dirty="0" smtClean="0">
                <a:latin typeface="Monotype Corsiva" pitchFamily="66" charset="0"/>
              </a:rPr>
              <a:t> «</a:t>
            </a:r>
            <a:r>
              <a:rPr lang="ru-RU" sz="2800" b="1" dirty="0" err="1" smtClean="0">
                <a:latin typeface="Monotype Corsiva" pitchFamily="66" charset="0"/>
              </a:rPr>
              <a:t>Алтынчэч</a:t>
            </a:r>
            <a:r>
              <a:rPr lang="ru-RU" sz="2800" b="1" dirty="0" smtClean="0">
                <a:latin typeface="Monotype Corsiva" pitchFamily="66" charset="0"/>
              </a:rPr>
              <a:t>»в переложении для</a:t>
            </a:r>
          </a:p>
          <a:p>
            <a:pPr algn="ctr" eaLnBrk="0" hangingPunct="0"/>
            <a:r>
              <a:rPr lang="ru-RU" sz="2800" b="1" dirty="0" smtClean="0">
                <a:latin typeface="Monotype Corsiva" pitchFamily="66" charset="0"/>
              </a:rPr>
              <a:t>фортепиано в 4 и 6 рук</a:t>
            </a:r>
          </a:p>
          <a:p>
            <a:pPr algn="ctr" eaLnBrk="0" hangingPunct="0"/>
            <a:r>
              <a:rPr lang="ru-RU" sz="2800" b="1" dirty="0" smtClean="0">
                <a:latin typeface="Monotype Corsiva" pitchFamily="66" charset="0"/>
              </a:rPr>
              <a:t>       </a:t>
            </a:r>
            <a:endParaRPr lang="ru-RU" sz="2800" b="1" dirty="0">
              <a:latin typeface="Monotype Corsiva" pitchFamily="66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6536525" y="4250525"/>
            <a:ext cx="521495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-1143028" y="1428748"/>
            <a:ext cx="2857496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443663" y="1412875"/>
            <a:ext cx="2700337" cy="12747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Rectangle 22"/>
          <p:cNvSpPr txBox="1">
            <a:spLocks noChangeArrowheads="1"/>
          </p:cNvSpPr>
          <p:nvPr/>
        </p:nvSpPr>
        <p:spPr bwMode="auto">
          <a:xfrm>
            <a:off x="1" y="0"/>
            <a:ext cx="9144000" cy="128585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ctr" eaLnBrk="0" hangingPunct="0">
              <a:spcBef>
                <a:spcPct val="20000"/>
              </a:spcBef>
              <a:buClr>
                <a:schemeClr val="folHlink"/>
              </a:buClr>
            </a:pPr>
            <a:r>
              <a:rPr lang="ru-RU" sz="4000" dirty="0" smtClean="0">
                <a:latin typeface="Monotype Corsiva" pitchFamily="66" charset="0"/>
              </a:rPr>
              <a:t>Сбор войск хана </a:t>
            </a:r>
            <a:r>
              <a:rPr lang="ru-RU" sz="4000" dirty="0" err="1" smtClean="0">
                <a:latin typeface="Monotype Corsiva" pitchFamily="66" charset="0"/>
              </a:rPr>
              <a:t>Колахана</a:t>
            </a: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285860"/>
            <a:ext cx="9001156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Исполняют </a:t>
            </a:r>
            <a:r>
              <a:rPr lang="ru-RU" sz="2000" dirty="0" err="1" smtClean="0"/>
              <a:t>Ярмиева</a:t>
            </a:r>
            <a:r>
              <a:rPr lang="ru-RU" sz="2000" dirty="0" smtClean="0"/>
              <a:t> Алина и </a:t>
            </a:r>
            <a:r>
              <a:rPr lang="ru-RU" sz="2000" dirty="0" err="1" smtClean="0"/>
              <a:t>Камильянова</a:t>
            </a:r>
            <a:r>
              <a:rPr lang="ru-RU" sz="2000" dirty="0" smtClean="0"/>
              <a:t> Динара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</p:txBody>
      </p:sp>
      <p:pic>
        <p:nvPicPr>
          <p:cNvPr id="9" name="Picture 3" descr="C:\Users\User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H="1">
            <a:off x="3846798" y="1560798"/>
            <a:ext cx="5572140" cy="5022264"/>
          </a:xfrm>
          <a:prstGeom prst="rect">
            <a:avLst/>
          </a:prstGeom>
          <a:noFill/>
        </p:spPr>
      </p:pic>
      <p:sp>
        <p:nvSpPr>
          <p:cNvPr id="10" name="Rectangle 17"/>
          <p:cNvSpPr txBox="1">
            <a:spLocks noChangeArrowheads="1"/>
          </p:cNvSpPr>
          <p:nvPr/>
        </p:nvSpPr>
        <p:spPr bwMode="auto">
          <a:xfrm>
            <a:off x="0" y="1285860"/>
            <a:ext cx="8072462" cy="500066"/>
          </a:xfrm>
          <a:prstGeom prst="rect">
            <a:avLst/>
          </a:prstGeom>
          <a:ln w="25400" cap="flat" cmpd="sng" algn="ctr">
            <a:solidFill>
              <a:schemeClr val="accent3"/>
            </a:solidFill>
            <a:prstDash val="solid"/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  Исполняют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Хузина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Адиля,Султанова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Фирюза и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Фазлиева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Эльвина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4572008"/>
            <a:ext cx="42148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Эта музыкальная тема в опере – образ злой враждебной силы. Как лейтмотив, она сопровождает каждое появление на сцене монгольских воинов.</a:t>
            </a:r>
            <a:endParaRPr lang="ru-RU" sz="2000" dirty="0"/>
          </a:p>
        </p:txBody>
      </p:sp>
      <p:pic>
        <p:nvPicPr>
          <p:cNvPr id="44035" name="Picture 3" descr="C:\Users\User\Desktop\резеда контр\480002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643050"/>
            <a:ext cx="4286280" cy="2857520"/>
          </a:xfrm>
          <a:prstGeom prst="rect">
            <a:avLst/>
          </a:prstGeom>
          <a:noFill/>
        </p:spPr>
      </p:pic>
      <p:pic>
        <p:nvPicPr>
          <p:cNvPr id="44036" name="Picture 4" descr="C:\Users\User\Desktop\резеда контр\723238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738552"/>
            <a:ext cx="4286280" cy="2857520"/>
          </a:xfrm>
          <a:prstGeom prst="rect">
            <a:avLst/>
          </a:prstGeom>
          <a:noFill/>
        </p:spPr>
      </p:pic>
      <p:pic>
        <p:nvPicPr>
          <p:cNvPr id="44034" name="Picture 2" descr="C:\Users\User\Desktop\резеда контр\1823754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643050"/>
            <a:ext cx="4286248" cy="2857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ижний колонтитул 4"/>
          <p:cNvSpPr txBox="1">
            <a:spLocks noGrp="1"/>
          </p:cNvSpPr>
          <p:nvPr/>
        </p:nvSpPr>
        <p:spPr bwMode="auto">
          <a:xfrm>
            <a:off x="152400" y="6477000"/>
            <a:ext cx="2895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>
                <a:solidFill>
                  <a:schemeClr val="tx2"/>
                </a:solidFill>
                <a:latin typeface="+mn-lt"/>
                <a:cs typeface="+mn-cs"/>
              </a:rPr>
              <a:t>Company Logo</a:t>
            </a:r>
          </a:p>
        </p:txBody>
      </p:sp>
      <p:sp>
        <p:nvSpPr>
          <p:cNvPr id="7" name="Нижний колонтитул 4"/>
          <p:cNvSpPr txBox="1">
            <a:spLocks/>
          </p:cNvSpPr>
          <p:nvPr/>
        </p:nvSpPr>
        <p:spPr bwMode="auto">
          <a:xfrm>
            <a:off x="152400" y="647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Company Logo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54"/>
          <p:cNvSpPr txBox="1">
            <a:spLocks noChangeArrowheads="1"/>
          </p:cNvSpPr>
          <p:nvPr/>
        </p:nvSpPr>
        <p:spPr bwMode="auto">
          <a:xfrm>
            <a:off x="4716463" y="188913"/>
            <a:ext cx="39608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9" name="Text Box 55"/>
          <p:cNvSpPr txBox="1">
            <a:spLocks noChangeArrowheads="1"/>
          </p:cNvSpPr>
          <p:nvPr/>
        </p:nvSpPr>
        <p:spPr bwMode="auto">
          <a:xfrm>
            <a:off x="4859338" y="417513"/>
            <a:ext cx="3673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" name="AutoShape 6"/>
          <p:cNvSpPr txBox="1">
            <a:spLocks noChangeArrowheads="1"/>
          </p:cNvSpPr>
          <p:nvPr/>
        </p:nvSpPr>
        <p:spPr bwMode="white">
          <a:xfrm>
            <a:off x="0" y="0"/>
            <a:ext cx="9144000" cy="1214422"/>
          </a:xfrm>
          <a:prstGeom prst="rect">
            <a:avLst/>
          </a:prstGeom>
          <a:ln w="25400" cap="flat" cmpd="sng" algn="ctr">
            <a:solidFill>
              <a:schemeClr val="accent2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algn="ctr" eaLnBrk="0" hangingPunct="0"/>
            <a:r>
              <a:rPr lang="ru-RU" sz="4000" dirty="0" smtClean="0">
                <a:latin typeface="Monotype Corsiva" pitchFamily="66" charset="0"/>
              </a:rPr>
              <a:t>Танец из пролога</a:t>
            </a: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sp>
        <p:nvSpPr>
          <p:cNvPr id="11" name="Rectangle 17"/>
          <p:cNvSpPr txBox="1">
            <a:spLocks noChangeArrowheads="1"/>
          </p:cNvSpPr>
          <p:nvPr/>
        </p:nvSpPr>
        <p:spPr bwMode="auto">
          <a:xfrm>
            <a:off x="1" y="1214422"/>
            <a:ext cx="9144000" cy="1285884"/>
          </a:xfrm>
          <a:prstGeom prst="rect">
            <a:avLst/>
          </a:prstGeom>
          <a:ln w="25400" cap="flat" cmpd="sng" algn="ctr">
            <a:solidFill>
              <a:schemeClr val="accent3"/>
            </a:solidFill>
            <a:prstDash val="solid"/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Исполняют Миндиярова Жасмин и Валиева Мадина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2" name="Picture 3" descr="C:\Users\User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H="1">
            <a:off x="0" y="1191861"/>
            <a:ext cx="6286512" cy="5666139"/>
          </a:xfrm>
          <a:prstGeom prst="rect">
            <a:avLst/>
          </a:prstGeom>
          <a:noFill/>
        </p:spPr>
      </p:pic>
      <p:sp>
        <p:nvSpPr>
          <p:cNvPr id="13" name="Rectangle 17"/>
          <p:cNvSpPr txBox="1">
            <a:spLocks noChangeArrowheads="1"/>
          </p:cNvSpPr>
          <p:nvPr/>
        </p:nvSpPr>
        <p:spPr bwMode="auto">
          <a:xfrm>
            <a:off x="0" y="1214422"/>
            <a:ext cx="9144000" cy="357190"/>
          </a:xfrm>
          <a:prstGeom prst="rect">
            <a:avLst/>
          </a:prstGeom>
          <a:ln w="25400" cap="flat" cmpd="sng" algn="ctr">
            <a:solidFill>
              <a:schemeClr val="accent3"/>
            </a:solidFill>
            <a:prstDash val="solid"/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folHlink"/>
              </a:buClr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Исполняют </a:t>
            </a:r>
            <a:r>
              <a:rPr lang="ru-RU" sz="1800" dirty="0" err="1" smtClean="0"/>
              <a:t>Фаррахова</a:t>
            </a:r>
            <a:r>
              <a:rPr lang="ru-RU" sz="1800" dirty="0" smtClean="0"/>
              <a:t> </a:t>
            </a:r>
            <a:r>
              <a:rPr lang="ru-RU" sz="1800" dirty="0" err="1" smtClean="0"/>
              <a:t>Аида,Хасанова</a:t>
            </a:r>
            <a:r>
              <a:rPr lang="ru-RU" sz="1800" dirty="0" smtClean="0"/>
              <a:t> </a:t>
            </a:r>
            <a:r>
              <a:rPr lang="ru-RU" sz="1800" dirty="0" err="1" smtClean="0"/>
              <a:t>Сюмбель</a:t>
            </a:r>
            <a:r>
              <a:rPr lang="ru-RU" sz="1800" dirty="0" smtClean="0"/>
              <a:t> и Набиева </a:t>
            </a:r>
            <a:r>
              <a:rPr lang="ru-RU" sz="1800" dirty="0" err="1" smtClean="0"/>
              <a:t>Лилиана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57884" y="2028191"/>
            <a:ext cx="32861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Пляска с хором – праздник по поводу возвратившихся с богатой добычей охотников селения и по поводу рождения внука </a:t>
            </a:r>
            <a:r>
              <a:rPr lang="ru-RU" sz="2000" dirty="0" err="1" smtClean="0"/>
              <a:t>Тугзак</a:t>
            </a:r>
            <a:r>
              <a:rPr lang="ru-RU" sz="2000" dirty="0" smtClean="0"/>
              <a:t> – маленького </a:t>
            </a:r>
            <a:r>
              <a:rPr lang="ru-RU" sz="2000" dirty="0" err="1" smtClean="0"/>
              <a:t>Джика</a:t>
            </a:r>
            <a:r>
              <a:rPr lang="ru-RU" sz="2000" dirty="0" smtClean="0"/>
              <a:t>. Простонародная танцевальная мелодия, незамысловатый аккомпанемент, некоторая угловатость музыки рисуют картину народного веселья.</a:t>
            </a:r>
            <a:endParaRPr lang="ru-RU" sz="2000" dirty="0"/>
          </a:p>
        </p:txBody>
      </p:sp>
      <p:pic>
        <p:nvPicPr>
          <p:cNvPr id="45058" name="Picture 2" descr="C:\Users\User\Desktop\резеда контр\590158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214554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19200" y="1"/>
            <a:ext cx="7924800" cy="714356"/>
          </a:xfrm>
          <a:noFill/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:     композитор   </a:t>
            </a:r>
            <a:r>
              <a:rPr lang="ru-RU" sz="4000" b="1" dirty="0" err="1" smtClean="0">
                <a:latin typeface="Monotype Corsiva" pitchFamily="66" charset="0"/>
              </a:rPr>
              <a:t>Назиб</a:t>
            </a:r>
            <a:r>
              <a:rPr lang="ru-RU" sz="4000" b="1" dirty="0" smtClean="0">
                <a:latin typeface="Monotype Corsiva" pitchFamily="66" charset="0"/>
              </a:rPr>
              <a:t> Жиганов</a:t>
            </a:r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35842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2362200"/>
            <a:ext cx="3770313" cy="3724275"/>
          </a:xfrm>
        </p:spPr>
        <p:txBody>
          <a:bodyPr/>
          <a:lstStyle/>
          <a:p>
            <a:pPr eaLnBrk="1" hangingPunct="1"/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14744" y="1071546"/>
            <a:ext cx="5429256" cy="5429288"/>
          </a:xfrm>
        </p:spPr>
        <p:txBody>
          <a:bodyPr/>
          <a:lstStyle/>
          <a:p>
            <a:pPr eaLnBrk="1" hangingPunct="1"/>
            <a:r>
              <a:rPr lang="vi-VN" sz="2000" dirty="0" smtClean="0">
                <a:latin typeface="Arial" pitchFamily="34" charset="0"/>
                <a:cs typeface="Arial" pitchFamily="34" charset="0"/>
              </a:rPr>
              <a:t>Нази́б Гая́зович Жига́нов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1800" dirty="0" smtClean="0">
                <a:latin typeface="Arial" pitchFamily="34" charset="0"/>
                <a:cs typeface="Arial" pitchFamily="34" charset="0"/>
                <a:hlinkClick r:id="rId2" tooltip="Татары"/>
              </a:rPr>
              <a:t>татарский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800" dirty="0" smtClean="0">
                <a:latin typeface="Arial" pitchFamily="34" charset="0"/>
                <a:cs typeface="Arial" pitchFamily="34" charset="0"/>
                <a:hlinkClick r:id="rId3" tooltip="СССР"/>
              </a:rPr>
              <a:t>советский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800" dirty="0" smtClean="0">
                <a:latin typeface="Arial" pitchFamily="34" charset="0"/>
                <a:cs typeface="Arial" pitchFamily="34" charset="0"/>
                <a:hlinkClick r:id="rId4" tooltip="Композитор"/>
              </a:rPr>
              <a:t>композитор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педагог. </a:t>
            </a:r>
            <a:r>
              <a:rPr lang="ru-RU" sz="1800" dirty="0" smtClean="0">
                <a:latin typeface="Arial" pitchFamily="34" charset="0"/>
                <a:cs typeface="Arial" pitchFamily="34" charset="0"/>
                <a:hlinkClick r:id="rId5" tooltip="Народный артист СССР"/>
              </a:rPr>
              <a:t>Народный артист СССР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 (1957). </a:t>
            </a:r>
            <a:r>
              <a:rPr lang="ru-RU" sz="1800" dirty="0" smtClean="0">
                <a:latin typeface="Arial" pitchFamily="34" charset="0"/>
                <a:cs typeface="Arial" pitchFamily="34" charset="0"/>
                <a:hlinkClick r:id="rId6" tooltip="Герой Социалистического Труда"/>
              </a:rPr>
              <a:t>Герой Социалистического Труда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(1981). Лауреат двух </a:t>
            </a:r>
            <a:r>
              <a:rPr lang="ru-RU" sz="1800" dirty="0" smtClean="0">
                <a:latin typeface="Arial" pitchFamily="34" charset="0"/>
                <a:cs typeface="Arial" pitchFamily="34" charset="0"/>
                <a:hlinkClick r:id="rId7" tooltip="Сталинская премия"/>
              </a:rPr>
              <a:t>Сталинских премий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 второй степени(1948, 1950) и </a:t>
            </a:r>
            <a:r>
              <a:rPr lang="ru-RU" sz="1800" dirty="0" smtClean="0">
                <a:latin typeface="Arial" pitchFamily="34" charset="0"/>
                <a:cs typeface="Arial" pitchFamily="34" charset="0"/>
                <a:hlinkClick r:id="rId8" tooltip="Государственная премия СССР"/>
              </a:rPr>
              <a:t>Государственной премии СССР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(1970) Член </a:t>
            </a:r>
            <a:r>
              <a:rPr lang="ru-RU" sz="1800" dirty="0" smtClean="0">
                <a:latin typeface="Arial" pitchFamily="34" charset="0"/>
                <a:cs typeface="Arial" pitchFamily="34" charset="0"/>
                <a:hlinkClick r:id="rId9" tooltip="ВКП(б)"/>
              </a:rPr>
              <a:t>ВКП(б)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 с 1944 года</a:t>
            </a:r>
            <a:r>
              <a:rPr lang="ru-RU" sz="2000" dirty="0" smtClean="0"/>
              <a:t>.</a:t>
            </a:r>
            <a:endParaRPr lang="ru-RU" b="1" dirty="0" smtClean="0">
              <a:latin typeface="Times New Roman" pitchFamily="18" charset="0"/>
            </a:endParaRPr>
          </a:p>
          <a:p>
            <a:pPr eaLnBrk="1" hangingPunct="1"/>
            <a:r>
              <a:rPr lang="ru-RU" sz="2000" dirty="0" smtClean="0">
                <a:latin typeface="Arial" pitchFamily="34" charset="0"/>
                <a:cs typeface="Arial" pitchFamily="34" charset="0"/>
              </a:rPr>
              <a:t>Родился 2 </a:t>
            </a:r>
            <a:r>
              <a:rPr lang="ru-RU" sz="2000" dirty="0" smtClean="0">
                <a:latin typeface="Arial" pitchFamily="34" charset="0"/>
                <a:cs typeface="Arial" pitchFamily="34" charset="0"/>
                <a:hlinkClick r:id="rId10" tooltip="15 января"/>
              </a:rPr>
              <a:t>(15) января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 smtClean="0">
                <a:latin typeface="Arial" pitchFamily="34" charset="0"/>
                <a:cs typeface="Arial" pitchFamily="34" charset="0"/>
                <a:hlinkClick r:id="rId11" tooltip="1911 год"/>
              </a:rPr>
              <a:t>1911 года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в городе </a:t>
            </a:r>
            <a:r>
              <a:rPr lang="ru-RU" sz="2000" dirty="0" smtClean="0">
                <a:latin typeface="Arial" pitchFamily="34" charset="0"/>
                <a:cs typeface="Arial" pitchFamily="34" charset="0"/>
                <a:hlinkClick r:id="rId12" tooltip="Уральск"/>
              </a:rPr>
              <a:t>Уральске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sz="2000" dirty="0" smtClean="0">
                <a:latin typeface="Arial" pitchFamily="34" charset="0"/>
                <a:cs typeface="Arial" pitchFamily="34" charset="0"/>
              </a:rPr>
              <a:t>Крупнейший татарский композитор. Автор 16 симфоний, 8 опер, 4 балетов, многочисленных произведений камерной, вокальной, инструментальной и программной музыки</a:t>
            </a:r>
            <a:r>
              <a:rPr lang="ru-RU" sz="2000" dirty="0" smtClean="0"/>
              <a:t>.</a:t>
            </a:r>
            <a:endParaRPr lang="ru-RU" sz="2000" b="1" dirty="0" smtClean="0">
              <a:latin typeface="Times New Roman" pitchFamily="18" charset="0"/>
            </a:endParaRPr>
          </a:p>
        </p:txBody>
      </p:sp>
      <p:pic>
        <p:nvPicPr>
          <p:cNvPr id="9" name="Picture 3" descr="C:\Users\User\Desktop\1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844655" cy="2357406"/>
          </a:xfrm>
          <a:prstGeom prst="rect">
            <a:avLst/>
          </a:prstGeom>
          <a:noFill/>
        </p:spPr>
      </p:pic>
      <p:pic>
        <p:nvPicPr>
          <p:cNvPr id="9218" name="Picture 2" descr="Похожее изображение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42844" y="1071546"/>
            <a:ext cx="3571900" cy="5072098"/>
          </a:xfrm>
          <a:prstGeom prst="rect">
            <a:avLst/>
          </a:prstGeom>
          <a:noFill/>
        </p:spPr>
      </p:pic>
      <p:pic>
        <p:nvPicPr>
          <p:cNvPr id="10" name="Picture 4" descr="C:\Users\User\Desktop\2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flipV="1">
            <a:off x="8286776" y="0"/>
            <a:ext cx="857224" cy="7857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AutoShape 4"/>
          <p:cNvSpPr>
            <a:spLocks noGrp="1" noChangeArrowheads="1"/>
          </p:cNvSpPr>
          <p:nvPr>
            <p:ph type="title" idx="4294967295"/>
          </p:nvPr>
        </p:nvSpPr>
        <p:spPr>
          <a:xfrm>
            <a:off x="1" y="0"/>
            <a:ext cx="9144000" cy="1571612"/>
          </a:xfrm>
          <a:prstGeom prst="roundRect">
            <a:avLst>
              <a:gd name="adj" fmla="val 3277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eaLnBrk="1" hangingPunct="1"/>
            <a:r>
              <a:rPr lang="ru-RU" sz="3100" dirty="0" smtClean="0">
                <a:latin typeface="Monotype Corsiva" pitchFamily="66" charset="0"/>
              </a:rPr>
              <a:t>   В основу либретто оперы </a:t>
            </a:r>
            <a:r>
              <a:rPr lang="ru-RU" sz="3100" dirty="0" err="1" smtClean="0">
                <a:latin typeface="Monotype Corsiva" pitchFamily="66" charset="0"/>
              </a:rPr>
              <a:t>Назиба</a:t>
            </a:r>
            <a:r>
              <a:rPr lang="ru-RU" sz="3100" dirty="0" smtClean="0">
                <a:latin typeface="Monotype Corsiva" pitchFamily="66" charset="0"/>
              </a:rPr>
              <a:t> </a:t>
            </a:r>
            <a:r>
              <a:rPr lang="ru-RU" sz="3100" dirty="0" err="1" smtClean="0">
                <a:latin typeface="Monotype Corsiva" pitchFamily="66" charset="0"/>
              </a:rPr>
              <a:t>Жиганова</a:t>
            </a:r>
            <a:r>
              <a:rPr lang="ru-RU" sz="3100" dirty="0" smtClean="0">
                <a:latin typeface="Monotype Corsiva" pitchFamily="66" charset="0"/>
              </a:rPr>
              <a:t> "</a:t>
            </a:r>
            <a:r>
              <a:rPr lang="ru-RU" sz="3100" dirty="0" err="1" smtClean="0">
                <a:latin typeface="Monotype Corsiva" pitchFamily="66" charset="0"/>
              </a:rPr>
              <a:t>Алтынчэч</a:t>
            </a:r>
            <a:r>
              <a:rPr lang="ru-RU" sz="3100" dirty="0" smtClean="0">
                <a:latin typeface="Monotype Corsiva" pitchFamily="66" charset="0"/>
              </a:rPr>
              <a:t>" положены татарская легенда "</a:t>
            </a:r>
            <a:r>
              <a:rPr lang="ru-RU" sz="3100" dirty="0" err="1" smtClean="0">
                <a:latin typeface="Monotype Corsiva" pitchFamily="66" charset="0"/>
              </a:rPr>
              <a:t>Джик-мерген</a:t>
            </a:r>
            <a:r>
              <a:rPr lang="ru-RU" sz="3100" dirty="0" smtClean="0">
                <a:latin typeface="Monotype Corsiva" pitchFamily="66" charset="0"/>
              </a:rPr>
              <a:t>",народная сказка "</a:t>
            </a:r>
            <a:r>
              <a:rPr lang="ru-RU" sz="3100" dirty="0" err="1" smtClean="0">
                <a:latin typeface="Monotype Corsiva" pitchFamily="66" charset="0"/>
              </a:rPr>
              <a:t>Алтынчэч</a:t>
            </a:r>
            <a:r>
              <a:rPr lang="ru-RU" sz="3100" dirty="0" smtClean="0">
                <a:latin typeface="Monotype Corsiva" pitchFamily="66" charset="0"/>
              </a:rPr>
              <a:t>" и мотивы других народных сказок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pic>
        <p:nvPicPr>
          <p:cNvPr id="6" name="Picture 4" descr="C:\Users\User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 flipV="1">
            <a:off x="-1" y="1571611"/>
            <a:ext cx="821509" cy="821509"/>
          </a:xfrm>
          <a:prstGeom prst="rect">
            <a:avLst/>
          </a:prstGeom>
          <a:noFill/>
        </p:spPr>
      </p:pic>
      <p:pic>
        <p:nvPicPr>
          <p:cNvPr id="8" name="Picture 3" descr="C:\Users\User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3357554" y="1514047"/>
            <a:ext cx="5786446" cy="5343953"/>
          </a:xfrm>
          <a:prstGeom prst="rect">
            <a:avLst/>
          </a:prstGeom>
          <a:noFill/>
        </p:spPr>
      </p:pic>
      <p:sp>
        <p:nvSpPr>
          <p:cNvPr id="3686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571613"/>
            <a:ext cx="4071934" cy="5286388"/>
          </a:xfrm>
        </p:spPr>
        <p:txBody>
          <a:bodyPr>
            <a:normAutofit fontScale="92500"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Действие происходит в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XIII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веке,во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времена нашествия монгольских ханов на булгарский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народ,живший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на берегах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Волги,Камы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и реки Белой.</a:t>
            </a:r>
          </a:p>
          <a:p>
            <a:pPr>
              <a:buNone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Действующие лица:</a:t>
            </a:r>
          </a:p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Тугзак-мать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девяти богатырей</a:t>
            </a:r>
          </a:p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Янбулат-младший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сын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Тугзак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Каракаш-жена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Янбулата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Джик-мерген-сын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Янбулата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Бураш-деревенский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старик</a:t>
            </a:r>
          </a:p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Алтынчэч-внучка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Бураша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Тансылу-подруга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Алтынчэч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Хан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Колахан-монгольский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хан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ru-RU" sz="2000" b="1" dirty="0" smtClean="0"/>
          </a:p>
        </p:txBody>
      </p:sp>
      <p:pic>
        <p:nvPicPr>
          <p:cNvPr id="8195" name="Picture 3" descr="http://kitaphane.tatarstan.ru/file/jal_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1928802"/>
            <a:ext cx="5286380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0010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/>
            <a:r>
              <a:rPr lang="ru-RU" sz="4000" dirty="0" smtClean="0">
                <a:latin typeface="Monotype Corsiva" pitchFamily="66" charset="0"/>
              </a:rPr>
              <a:t>Ария  </a:t>
            </a:r>
            <a:r>
              <a:rPr lang="ru-RU" sz="4000" dirty="0" err="1" smtClean="0">
                <a:latin typeface="Monotype Corsiva" pitchFamily="66" charset="0"/>
              </a:rPr>
              <a:t>Тугзак</a:t>
            </a:r>
            <a:endParaRPr lang="ru-RU" sz="4000" dirty="0" smtClean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8" name="Picture 3" descr="C:\Users\User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1000108"/>
            <a:ext cx="4676316" cy="4214843"/>
          </a:xfrm>
          <a:prstGeom prst="rect">
            <a:avLst/>
          </a:prstGeom>
          <a:noFill/>
        </p:spPr>
      </p:pic>
      <p:pic>
        <p:nvPicPr>
          <p:cNvPr id="9" name="Picture 3" descr="C:\Users\User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000107"/>
            <a:ext cx="4572000" cy="422237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57158" y="1428736"/>
            <a:ext cx="8501122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dirty="0" err="1" smtClean="0"/>
              <a:t>Тугзак</a:t>
            </a:r>
            <a:r>
              <a:rPr lang="ru-RU" sz="2400" dirty="0" smtClean="0"/>
              <a:t> - </a:t>
            </a:r>
            <a:r>
              <a:rPr lang="ru-RU" sz="2000" dirty="0" smtClean="0"/>
              <a:t>одно из главных действующих лиц оперы. Мать девяти богатырей олицетворяет собой образ </a:t>
            </a:r>
            <a:r>
              <a:rPr lang="ru-RU" sz="2000" dirty="0" err="1" smtClean="0"/>
              <a:t>Родины.В</a:t>
            </a:r>
            <a:r>
              <a:rPr lang="ru-RU" sz="2000" dirty="0" smtClean="0"/>
              <a:t> этой арии в прологе оперы </a:t>
            </a:r>
            <a:r>
              <a:rPr lang="ru-RU" sz="2000" dirty="0" err="1" smtClean="0"/>
              <a:t>Тугзак</a:t>
            </a:r>
            <a:r>
              <a:rPr lang="ru-RU" sz="2000" dirty="0" smtClean="0"/>
              <a:t> встречает сыновей с удачной </a:t>
            </a:r>
            <a:r>
              <a:rPr lang="ru-RU" sz="2000" dirty="0" err="1" smtClean="0"/>
              <a:t>охоты,она</a:t>
            </a:r>
            <a:r>
              <a:rPr lang="ru-RU" sz="2000" dirty="0" smtClean="0"/>
              <a:t> любуется и гордится ими. (исполняют </a:t>
            </a:r>
            <a:r>
              <a:rPr lang="ru-RU" sz="2000" dirty="0" err="1" smtClean="0"/>
              <a:t>Ахметзянова</a:t>
            </a:r>
            <a:r>
              <a:rPr lang="ru-RU" sz="2000" dirty="0" smtClean="0"/>
              <a:t> Альбина и </a:t>
            </a:r>
            <a:r>
              <a:rPr lang="ru-RU" sz="2000" dirty="0" err="1" smtClean="0"/>
              <a:t>Масалимова</a:t>
            </a:r>
            <a:r>
              <a:rPr lang="ru-RU" sz="2000" dirty="0" smtClean="0"/>
              <a:t> </a:t>
            </a:r>
            <a:r>
              <a:rPr lang="ru-RU" sz="2000" dirty="0" err="1" smtClean="0"/>
              <a:t>Алия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pic>
        <p:nvPicPr>
          <p:cNvPr id="18" name="Picture 5" descr="http://kitaphane.tatarstan.ru/file/jal_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786058"/>
            <a:ext cx="5214974" cy="3892152"/>
          </a:xfrm>
          <a:prstGeom prst="rect">
            <a:avLst/>
          </a:prstGeom>
          <a:noFill/>
        </p:spPr>
      </p:pic>
      <p:pic>
        <p:nvPicPr>
          <p:cNvPr id="19" name="Picture 9" descr="http://history-kazan.ru/images/rubrika/kazan/retrospektiva/altyn-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757008"/>
            <a:ext cx="2786082" cy="39190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1442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Monotype Corsiva" pitchFamily="66" charset="0"/>
              </a:rPr>
              <a:t>Плач Каракаш</a:t>
            </a:r>
          </a:p>
        </p:txBody>
      </p:sp>
      <p:sp>
        <p:nvSpPr>
          <p:cNvPr id="38914" name="Rectangle 1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" y="1214422"/>
            <a:ext cx="9144000" cy="128588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Исполняют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Миндиярова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Жасмин и Валиева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Мадина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C:\Users\User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H="1">
            <a:off x="0" y="1191861"/>
            <a:ext cx="6286512" cy="5666139"/>
          </a:xfrm>
          <a:prstGeom prst="rect">
            <a:avLst/>
          </a:prstGeom>
          <a:noFill/>
        </p:spPr>
      </p:pic>
      <p:pic>
        <p:nvPicPr>
          <p:cNvPr id="6146" name="Picture 2" descr="http://history-kazan.ru/images/rubrika/kazan/retrospektiva/altyn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86" y="1928802"/>
            <a:ext cx="5789521" cy="4214842"/>
          </a:xfrm>
          <a:prstGeom prst="rect">
            <a:avLst/>
          </a:prstGeom>
          <a:noFill/>
        </p:spPr>
      </p:pic>
      <p:sp>
        <p:nvSpPr>
          <p:cNvPr id="11" name="Rectangle 17"/>
          <p:cNvSpPr txBox="1">
            <a:spLocks noChangeArrowheads="1"/>
          </p:cNvSpPr>
          <p:nvPr/>
        </p:nvSpPr>
        <p:spPr bwMode="auto">
          <a:xfrm>
            <a:off x="2714612" y="1285860"/>
            <a:ext cx="6429388" cy="357190"/>
          </a:xfrm>
          <a:prstGeom prst="rect">
            <a:avLst/>
          </a:prstGeom>
          <a:ln w="25400" cap="flat" cmpd="sng" algn="ctr">
            <a:solidFill>
              <a:schemeClr val="accent3"/>
            </a:solidFill>
            <a:prstDash val="solid"/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Исполняют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Миндиярова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Жасмин и Валиева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Мадина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9322" y="2500306"/>
            <a:ext cx="321467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Каракаш</a:t>
            </a:r>
            <a:r>
              <a:rPr lang="ru-RU" sz="2000" dirty="0" smtClean="0"/>
              <a:t> – невестка </a:t>
            </a:r>
            <a:r>
              <a:rPr lang="ru-RU" sz="2000" dirty="0" err="1" smtClean="0"/>
              <a:t>Тугзак</a:t>
            </a:r>
            <a:r>
              <a:rPr lang="ru-RU" sz="2000" dirty="0" smtClean="0"/>
              <a:t>. Ей одной из немногих удалось убежать от захватчиков с маленьким сыном на руках. Музыка этого отрывка передает горе </a:t>
            </a:r>
            <a:r>
              <a:rPr lang="ru-RU" sz="2000" dirty="0" err="1" smtClean="0"/>
              <a:t>народа,подвергшегося</a:t>
            </a:r>
            <a:r>
              <a:rPr lang="ru-RU" sz="2000" dirty="0" smtClean="0"/>
              <a:t> нападению и поруганию.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2"/>
          <p:cNvSpPr txBox="1">
            <a:spLocks noChangeArrowheads="1"/>
          </p:cNvSpPr>
          <p:nvPr/>
        </p:nvSpPr>
        <p:spPr bwMode="auto">
          <a:xfrm>
            <a:off x="1" y="0"/>
            <a:ext cx="9144000" cy="128585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None/>
              <a:tabLst/>
              <a:defRPr/>
            </a:pPr>
            <a:r>
              <a:rPr lang="ru-RU" sz="4000" kern="0" dirty="0" smtClean="0">
                <a:latin typeface="Monotype Corsiva" pitchFamily="66" charset="0"/>
                <a:cs typeface="+mn-cs"/>
              </a:rPr>
              <a:t>Песня девушек</a:t>
            </a: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285860"/>
            <a:ext cx="9001156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Исполняют </a:t>
            </a:r>
            <a:r>
              <a:rPr lang="ru-RU" sz="2000" dirty="0" err="1" smtClean="0"/>
              <a:t>Ярмиева</a:t>
            </a:r>
            <a:r>
              <a:rPr lang="ru-RU" sz="2000" dirty="0" smtClean="0"/>
              <a:t> Алина и </a:t>
            </a:r>
            <a:r>
              <a:rPr lang="ru-RU" sz="2000" dirty="0" err="1" smtClean="0"/>
              <a:t>Камильянова</a:t>
            </a:r>
            <a:r>
              <a:rPr lang="ru-RU" sz="2000" dirty="0" smtClean="0"/>
              <a:t> Динара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1857364"/>
            <a:ext cx="292892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Эта картина мирной жизни. Девушки Гуляют по лесу, собирают ягоды, Наслаждаясь летним днем и родной природой. Светлая ясная мелодия, расцвеченная выписанной </a:t>
            </a:r>
            <a:r>
              <a:rPr lang="ru-RU" sz="2000" dirty="0" err="1" smtClean="0"/>
              <a:t>мелизматикой</a:t>
            </a:r>
            <a:r>
              <a:rPr lang="ru-RU" sz="2000" dirty="0" smtClean="0"/>
              <a:t>, близка народным татарским песням.</a:t>
            </a:r>
            <a:endParaRPr lang="ru-RU" sz="2000" dirty="0"/>
          </a:p>
        </p:txBody>
      </p:sp>
      <p:pic>
        <p:nvPicPr>
          <p:cNvPr id="15" name="Picture 3" descr="C:\Users\User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H="1">
            <a:off x="3846798" y="1560798"/>
            <a:ext cx="5572140" cy="5022264"/>
          </a:xfrm>
          <a:prstGeom prst="rect">
            <a:avLst/>
          </a:prstGeom>
          <a:noFill/>
        </p:spPr>
      </p:pic>
      <p:pic>
        <p:nvPicPr>
          <p:cNvPr id="12" name="Picture 1" descr="C:\Users\User\Desktop\резеда контр\euZ_8UxdjF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3240" y="1758086"/>
            <a:ext cx="6311490" cy="4385558"/>
          </a:xfrm>
          <a:prstGeom prst="rect">
            <a:avLst/>
          </a:prstGeom>
          <a:noFill/>
        </p:spPr>
      </p:pic>
      <p:sp>
        <p:nvSpPr>
          <p:cNvPr id="18" name="Rectangle 17"/>
          <p:cNvSpPr txBox="1">
            <a:spLocks noChangeArrowheads="1"/>
          </p:cNvSpPr>
          <p:nvPr/>
        </p:nvSpPr>
        <p:spPr bwMode="auto">
          <a:xfrm>
            <a:off x="0" y="1285860"/>
            <a:ext cx="5786446" cy="357190"/>
          </a:xfrm>
          <a:prstGeom prst="rect">
            <a:avLst/>
          </a:prstGeom>
          <a:ln w="25400" cap="flat" cmpd="sng" algn="ctr">
            <a:solidFill>
              <a:schemeClr val="accent3"/>
            </a:solidFill>
            <a:prstDash val="solid"/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Исполняют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Ярмиева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Алина и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Камильянова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Динара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/>
          <a:p>
            <a:pPr algn="l">
              <a:defRPr/>
            </a:pPr>
            <a:r>
              <a:rPr lang="en-US" sz="1000">
                <a:solidFill>
                  <a:schemeClr val="tx2"/>
                </a:solidFill>
                <a:latin typeface="+mn-lt"/>
                <a:cs typeface="+mn-cs"/>
              </a:rPr>
              <a:t>Company Logo</a:t>
            </a:r>
          </a:p>
        </p:txBody>
      </p:sp>
      <p:sp>
        <p:nvSpPr>
          <p:cNvPr id="67638" name="Text Box 54"/>
          <p:cNvSpPr txBox="1">
            <a:spLocks noChangeArrowheads="1"/>
          </p:cNvSpPr>
          <p:nvPr/>
        </p:nvSpPr>
        <p:spPr bwMode="auto">
          <a:xfrm>
            <a:off x="4716463" y="188913"/>
            <a:ext cx="39608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67639" name="Text Box 55"/>
          <p:cNvSpPr txBox="1">
            <a:spLocks noChangeArrowheads="1"/>
          </p:cNvSpPr>
          <p:nvPr/>
        </p:nvSpPr>
        <p:spPr bwMode="auto">
          <a:xfrm>
            <a:off x="4859338" y="417513"/>
            <a:ext cx="3673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7" name="AutoShape 6"/>
          <p:cNvSpPr txBox="1">
            <a:spLocks noChangeArrowheads="1"/>
          </p:cNvSpPr>
          <p:nvPr/>
        </p:nvSpPr>
        <p:spPr bwMode="white">
          <a:xfrm>
            <a:off x="0" y="0"/>
            <a:ext cx="9144000" cy="1214422"/>
          </a:xfrm>
          <a:prstGeom prst="rect">
            <a:avLst/>
          </a:prstGeom>
          <a:ln w="25400" cap="flat" cmpd="sng" algn="ctr">
            <a:solidFill>
              <a:schemeClr val="accent2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kern="0" dirty="0" smtClean="0">
                <a:latin typeface="Monotype Corsiva" pitchFamily="66" charset="0"/>
              </a:rPr>
              <a:t>Ариозо </a:t>
            </a:r>
            <a:r>
              <a:rPr lang="ru-RU" sz="4000" kern="0" dirty="0" err="1" smtClean="0">
                <a:latin typeface="Monotype Corsiva" pitchFamily="66" charset="0"/>
              </a:rPr>
              <a:t>Танслу</a:t>
            </a: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18" name="Rectangle 17"/>
          <p:cNvSpPr txBox="1">
            <a:spLocks noChangeArrowheads="1"/>
          </p:cNvSpPr>
          <p:nvPr/>
        </p:nvSpPr>
        <p:spPr bwMode="auto">
          <a:xfrm>
            <a:off x="1" y="1214422"/>
            <a:ext cx="9144000" cy="1285884"/>
          </a:xfrm>
          <a:prstGeom prst="rect">
            <a:avLst/>
          </a:prstGeom>
          <a:ln w="25400" cap="flat" cmpd="sng" algn="ctr">
            <a:solidFill>
              <a:schemeClr val="accent3"/>
            </a:solidFill>
            <a:prstDash val="solid"/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Исполняют Миндиярова Жасмин и Валиева Мадина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9" name="Picture 3" descr="C:\Users\User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H="1">
            <a:off x="0" y="1191861"/>
            <a:ext cx="6286512" cy="5666139"/>
          </a:xfrm>
          <a:prstGeom prst="rect">
            <a:avLst/>
          </a:prstGeom>
          <a:noFill/>
        </p:spPr>
      </p:pic>
      <p:sp>
        <p:nvSpPr>
          <p:cNvPr id="21" name="Rectangle 17"/>
          <p:cNvSpPr txBox="1">
            <a:spLocks noChangeArrowheads="1"/>
          </p:cNvSpPr>
          <p:nvPr/>
        </p:nvSpPr>
        <p:spPr bwMode="auto">
          <a:xfrm>
            <a:off x="2714612" y="1285860"/>
            <a:ext cx="6429388" cy="357190"/>
          </a:xfrm>
          <a:prstGeom prst="rect">
            <a:avLst/>
          </a:prstGeom>
          <a:ln w="25400" cap="flat" cmpd="sng" algn="ctr">
            <a:solidFill>
              <a:schemeClr val="accent3"/>
            </a:solidFill>
            <a:prstDash val="solid"/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buClr>
                <a:schemeClr val="folHlink"/>
              </a:buClr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Исполняют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Фаррахова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Аида и Набиева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Лилиана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57884" y="2000240"/>
            <a:ext cx="32861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музыке этого отрывка звучит тревога за судьбу </a:t>
            </a:r>
            <a:r>
              <a:rPr lang="ru-RU" sz="2000" dirty="0" err="1" smtClean="0"/>
              <a:t>Алтынчеч</a:t>
            </a:r>
            <a:r>
              <a:rPr lang="ru-RU" sz="2000" dirty="0" smtClean="0"/>
              <a:t>, отставшей от подруг и потерявшейся в лесу. Тревожное настроение создают в аккомпанементе пульсирующие синкопированные аккорды на фоне неизменного баса.</a:t>
            </a:r>
            <a:endParaRPr lang="ru-RU" sz="2000" dirty="0"/>
          </a:p>
        </p:txBody>
      </p:sp>
      <p:pic>
        <p:nvPicPr>
          <p:cNvPr id="4098" name="Picture 2" descr="http://kitaphane.tatarstan.ru/file/jal_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5857884" cy="42176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6443663" y="1412875"/>
            <a:ext cx="2700337" cy="12747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Rectangle 22"/>
          <p:cNvSpPr txBox="1">
            <a:spLocks noChangeArrowheads="1"/>
          </p:cNvSpPr>
          <p:nvPr/>
        </p:nvSpPr>
        <p:spPr bwMode="auto">
          <a:xfrm>
            <a:off x="1" y="0"/>
            <a:ext cx="9144000" cy="128585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ctr" eaLnBrk="0" hangingPunct="0">
              <a:spcBef>
                <a:spcPct val="20000"/>
              </a:spcBef>
              <a:buClr>
                <a:schemeClr val="folHlink"/>
              </a:buClr>
            </a:pPr>
            <a:r>
              <a:rPr lang="ru-RU" sz="4000" dirty="0" smtClean="0">
                <a:latin typeface="Monotype Corsiva" pitchFamily="66" charset="0"/>
              </a:rPr>
              <a:t>Дуэт </a:t>
            </a:r>
            <a:r>
              <a:rPr lang="ru-RU" sz="4000" dirty="0" err="1" smtClean="0">
                <a:latin typeface="Monotype Corsiva" pitchFamily="66" charset="0"/>
              </a:rPr>
              <a:t>Джика</a:t>
            </a:r>
            <a:r>
              <a:rPr lang="ru-RU" sz="4000" dirty="0" smtClean="0">
                <a:latin typeface="Monotype Corsiva" pitchFamily="66" charset="0"/>
              </a:rPr>
              <a:t> и </a:t>
            </a:r>
            <a:r>
              <a:rPr lang="ru-RU" sz="4000" dirty="0" err="1" smtClean="0">
                <a:latin typeface="Monotype Corsiva" pitchFamily="66" charset="0"/>
              </a:rPr>
              <a:t>Алтынчэч</a:t>
            </a: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285860"/>
            <a:ext cx="9001156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Исполняют </a:t>
            </a:r>
            <a:r>
              <a:rPr lang="ru-RU" sz="2000" dirty="0" err="1" smtClean="0"/>
              <a:t>Ярмиева</a:t>
            </a:r>
            <a:r>
              <a:rPr lang="ru-RU" sz="2000" dirty="0" smtClean="0"/>
              <a:t> Алина и </a:t>
            </a:r>
            <a:r>
              <a:rPr lang="ru-RU" sz="2000" dirty="0" err="1" smtClean="0"/>
              <a:t>Камильянова</a:t>
            </a:r>
            <a:r>
              <a:rPr lang="ru-RU" sz="2000" dirty="0" smtClean="0"/>
              <a:t> Динара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</p:txBody>
      </p:sp>
      <p:pic>
        <p:nvPicPr>
          <p:cNvPr id="10" name="Picture 3" descr="C:\Users\User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H="1">
            <a:off x="3846798" y="1560798"/>
            <a:ext cx="5572140" cy="5022264"/>
          </a:xfrm>
          <a:prstGeom prst="rect">
            <a:avLst/>
          </a:prstGeom>
          <a:noFill/>
        </p:spPr>
      </p:pic>
      <p:sp>
        <p:nvSpPr>
          <p:cNvPr id="12" name="Rectangle 17"/>
          <p:cNvSpPr txBox="1">
            <a:spLocks noChangeArrowheads="1"/>
          </p:cNvSpPr>
          <p:nvPr/>
        </p:nvSpPr>
        <p:spPr bwMode="auto">
          <a:xfrm>
            <a:off x="0" y="1285860"/>
            <a:ext cx="6786578" cy="357190"/>
          </a:xfrm>
          <a:prstGeom prst="rect">
            <a:avLst/>
          </a:prstGeom>
          <a:ln w="25400" cap="flat" cmpd="sng" algn="ctr">
            <a:solidFill>
              <a:schemeClr val="accent3"/>
            </a:solidFill>
            <a:prstDash val="solid"/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Исполняют </a:t>
            </a:r>
            <a:r>
              <a:rPr lang="ru-RU" sz="1800" dirty="0" smtClean="0"/>
              <a:t>Хасанова </a:t>
            </a:r>
            <a:r>
              <a:rPr lang="ru-RU" sz="1800" dirty="0" err="1" smtClean="0"/>
              <a:t>Сюмбель</a:t>
            </a:r>
            <a:r>
              <a:rPr lang="ru-RU" sz="1800" dirty="0" smtClean="0"/>
              <a:t> и Валиева </a:t>
            </a:r>
            <a:r>
              <a:rPr lang="ru-RU" sz="1800" dirty="0" err="1" smtClean="0"/>
              <a:t>Нафиса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User\Desktop\резеда контр\801904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857364"/>
            <a:ext cx="6286544" cy="419102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14942" y="2285992"/>
            <a:ext cx="3714776" cy="31700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/>
              <a:t>Алтынчеч</a:t>
            </a:r>
            <a:r>
              <a:rPr lang="ru-RU" sz="2000" dirty="0" smtClean="0"/>
              <a:t> встретила в лесу </a:t>
            </a:r>
            <a:r>
              <a:rPr lang="ru-RU" sz="2000" dirty="0" err="1" smtClean="0"/>
              <a:t>Джика</a:t>
            </a:r>
            <a:r>
              <a:rPr lang="ru-RU" sz="2000" dirty="0" smtClean="0"/>
              <a:t>. Между молодыми людьми с первого взгляда вспыхивает сильное чувство. Пленительная мелодия, красочные гармонии прекрасно передают душевное состояние героев.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 txBox="1">
            <a:spLocks noGrp="1"/>
          </p:cNvSpPr>
          <p:nvPr/>
        </p:nvSpPr>
        <p:spPr bwMode="auto">
          <a:xfrm>
            <a:off x="152400" y="6477000"/>
            <a:ext cx="2895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>
                <a:solidFill>
                  <a:schemeClr val="tx2"/>
                </a:solidFill>
                <a:latin typeface="+mn-lt"/>
                <a:cs typeface="+mn-cs"/>
              </a:rPr>
              <a:t>Company Logo</a:t>
            </a: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2400" y="6477000"/>
            <a:ext cx="2895600" cy="381000"/>
          </a:xfrm>
        </p:spPr>
        <p:txBody>
          <a:bodyPr anchor="t"/>
          <a:lstStyle/>
          <a:p>
            <a:pPr algn="l">
              <a:defRPr/>
            </a:pPr>
            <a:r>
              <a:rPr lang="en-US" sz="1000">
                <a:solidFill>
                  <a:schemeClr val="tx2"/>
                </a:solidFill>
                <a:latin typeface="+mn-lt"/>
                <a:cs typeface="+mn-cs"/>
              </a:rPr>
              <a:t>Company Logo</a:t>
            </a:r>
          </a:p>
        </p:txBody>
      </p:sp>
      <p:sp>
        <p:nvSpPr>
          <p:cNvPr id="8" name="Text Box 54"/>
          <p:cNvSpPr txBox="1">
            <a:spLocks noChangeArrowheads="1"/>
          </p:cNvSpPr>
          <p:nvPr/>
        </p:nvSpPr>
        <p:spPr bwMode="auto">
          <a:xfrm>
            <a:off x="4716463" y="188913"/>
            <a:ext cx="39608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9" name="Text Box 55"/>
          <p:cNvSpPr txBox="1">
            <a:spLocks noChangeArrowheads="1"/>
          </p:cNvSpPr>
          <p:nvPr/>
        </p:nvSpPr>
        <p:spPr bwMode="auto">
          <a:xfrm>
            <a:off x="4859338" y="417513"/>
            <a:ext cx="3673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" name="AutoShape 6"/>
          <p:cNvSpPr txBox="1">
            <a:spLocks noChangeArrowheads="1"/>
          </p:cNvSpPr>
          <p:nvPr/>
        </p:nvSpPr>
        <p:spPr bwMode="white">
          <a:xfrm>
            <a:off x="0" y="0"/>
            <a:ext cx="9144000" cy="1214422"/>
          </a:xfrm>
          <a:prstGeom prst="rect">
            <a:avLst/>
          </a:prstGeom>
          <a:ln w="25400" cap="flat" cmpd="sng" algn="ctr">
            <a:solidFill>
              <a:schemeClr val="accent2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algn="ctr" eaLnBrk="0" hangingPunct="0"/>
            <a:r>
              <a:rPr lang="ru-RU" sz="4000" dirty="0" smtClean="0">
                <a:latin typeface="Monotype Corsiva" pitchFamily="66" charset="0"/>
              </a:rPr>
              <a:t>Два танца из </a:t>
            </a:r>
            <a:r>
              <a:rPr lang="en-US" sz="4000" dirty="0" smtClean="0">
                <a:latin typeface="Monotype Corsiva" pitchFamily="66" charset="0"/>
              </a:rPr>
              <a:t>III</a:t>
            </a:r>
            <a:r>
              <a:rPr lang="ru-RU" sz="4000" dirty="0" smtClean="0">
                <a:latin typeface="Monotype Corsiva" pitchFamily="66" charset="0"/>
              </a:rPr>
              <a:t> действия оперы</a:t>
            </a: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sp>
        <p:nvSpPr>
          <p:cNvPr id="11" name="Rectangle 17"/>
          <p:cNvSpPr txBox="1">
            <a:spLocks noChangeArrowheads="1"/>
          </p:cNvSpPr>
          <p:nvPr/>
        </p:nvSpPr>
        <p:spPr bwMode="auto">
          <a:xfrm>
            <a:off x="1" y="1214422"/>
            <a:ext cx="9144000" cy="1285884"/>
          </a:xfrm>
          <a:prstGeom prst="rect">
            <a:avLst/>
          </a:prstGeom>
          <a:ln w="25400" cap="flat" cmpd="sng" algn="ctr">
            <a:solidFill>
              <a:schemeClr val="accent3"/>
            </a:solidFill>
            <a:prstDash val="solid"/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Исполняют Миндиярова Жасмин и Валиева Мадина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2" name="Picture 3" descr="C:\Users\User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H="1">
            <a:off x="0" y="1191861"/>
            <a:ext cx="6286512" cy="5666139"/>
          </a:xfrm>
          <a:prstGeom prst="rect">
            <a:avLst/>
          </a:prstGeom>
          <a:noFill/>
        </p:spPr>
      </p:pic>
      <p:sp>
        <p:nvSpPr>
          <p:cNvPr id="13" name="Rectangle 17"/>
          <p:cNvSpPr txBox="1">
            <a:spLocks noChangeArrowheads="1"/>
          </p:cNvSpPr>
          <p:nvPr/>
        </p:nvSpPr>
        <p:spPr bwMode="auto">
          <a:xfrm>
            <a:off x="2714612" y="1285860"/>
            <a:ext cx="6429388" cy="357190"/>
          </a:xfrm>
          <a:prstGeom prst="rect">
            <a:avLst/>
          </a:prstGeom>
          <a:ln w="25400" cap="flat" cmpd="sng" algn="ctr">
            <a:solidFill>
              <a:schemeClr val="accent3"/>
            </a:solidFill>
            <a:prstDash val="solid"/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buClr>
                <a:schemeClr val="folHlink"/>
              </a:buClr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Исполняют </a:t>
            </a:r>
            <a:r>
              <a:rPr lang="ru-RU" sz="1800" dirty="0" err="1" smtClean="0"/>
              <a:t>Фазлиева</a:t>
            </a:r>
            <a:r>
              <a:rPr lang="ru-RU" sz="1800" dirty="0" smtClean="0"/>
              <a:t> </a:t>
            </a:r>
            <a:r>
              <a:rPr lang="ru-RU" sz="1800" dirty="0" err="1" smtClean="0"/>
              <a:t>Эльвина</a:t>
            </a:r>
            <a:r>
              <a:rPr lang="ru-RU" sz="1800" dirty="0" smtClean="0"/>
              <a:t> и </a:t>
            </a:r>
            <a:r>
              <a:rPr lang="ru-RU" sz="1800" dirty="0" err="1" smtClean="0"/>
              <a:t>Шайхразиева</a:t>
            </a:r>
            <a:r>
              <a:rPr lang="ru-RU" sz="1800" dirty="0" smtClean="0"/>
              <a:t> </a:t>
            </a:r>
            <a:r>
              <a:rPr lang="ru-RU" sz="1800" dirty="0" err="1" smtClean="0"/>
              <a:t>Эльза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57884" y="2214554"/>
            <a:ext cx="32861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Шатер хана </a:t>
            </a:r>
            <a:r>
              <a:rPr lang="ru-RU" sz="2000" dirty="0" err="1" smtClean="0"/>
              <a:t>Колахана</a:t>
            </a:r>
            <a:r>
              <a:rPr lang="ru-RU" sz="2000" dirty="0" smtClean="0"/>
              <a:t>. Хан принимает иноземных послов с дарами. Девушки - невольницы услаждают хана и гостей танцами. Гибкие пластичные мелодии, полные изящества, рисуют образ восточных красавиц.</a:t>
            </a:r>
            <a:endParaRPr lang="ru-RU" sz="2000" dirty="0"/>
          </a:p>
        </p:txBody>
      </p:sp>
      <p:pic>
        <p:nvPicPr>
          <p:cNvPr id="2049" name="Picture 1" descr="C:\Users\User\Desktop\резеда контр\939162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071678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35TGp_smile_light_ani">
  <a:themeElements>
    <a:clrScheme name="busine1_p 2">
      <a:dk1>
        <a:srgbClr val="000000"/>
      </a:dk1>
      <a:lt1>
        <a:srgbClr val="FFFFFF"/>
      </a:lt1>
      <a:dk2>
        <a:srgbClr val="1C4372"/>
      </a:dk2>
      <a:lt2>
        <a:srgbClr val="969696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9BBB59"/>
      </a:hlink>
      <a:folHlink>
        <a:srgbClr val="8064A2"/>
      </a:folHlink>
    </a:clrScheme>
    <a:fontScheme name="busine1_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sine1_p 1">
        <a:dk1>
          <a:srgbClr val="000000"/>
        </a:dk1>
        <a:lt1>
          <a:srgbClr val="FFFFFF"/>
        </a:lt1>
        <a:dk2>
          <a:srgbClr val="04617B"/>
        </a:dk2>
        <a:lt2>
          <a:srgbClr val="969696"/>
        </a:lt2>
        <a:accent1>
          <a:srgbClr val="F79646"/>
        </a:accent1>
        <a:accent2>
          <a:srgbClr val="4BACC6"/>
        </a:accent2>
        <a:accent3>
          <a:srgbClr val="FFFFFF"/>
        </a:accent3>
        <a:accent4>
          <a:srgbClr val="000000"/>
        </a:accent4>
        <a:accent5>
          <a:srgbClr val="FAC9B0"/>
        </a:accent5>
        <a:accent6>
          <a:srgbClr val="439BB3"/>
        </a:accent6>
        <a:hlink>
          <a:srgbClr val="7E6BC9"/>
        </a:hlink>
        <a:folHlink>
          <a:srgbClr val="A5C2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1_p 2">
        <a:dk1>
          <a:srgbClr val="000000"/>
        </a:dk1>
        <a:lt1>
          <a:srgbClr val="FFFFFF"/>
        </a:lt1>
        <a:dk2>
          <a:srgbClr val="1C4372"/>
        </a:dk2>
        <a:lt2>
          <a:srgbClr val="969696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9BBB59"/>
        </a:hlink>
        <a:folHlink>
          <a:srgbClr val="8064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1_p 3">
        <a:dk1>
          <a:srgbClr val="000000"/>
        </a:dk1>
        <a:lt1>
          <a:srgbClr val="FFFFFF"/>
        </a:lt1>
        <a:dk2>
          <a:srgbClr val="4F271C"/>
        </a:dk2>
        <a:lt2>
          <a:srgbClr val="969696"/>
        </a:lt2>
        <a:accent1>
          <a:srgbClr val="3891A7"/>
        </a:accent1>
        <a:accent2>
          <a:srgbClr val="EDAA01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D79A01"/>
        </a:accent6>
        <a:hlink>
          <a:srgbClr val="C32D2E"/>
        </a:hlink>
        <a:folHlink>
          <a:srgbClr val="84AA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1520</TotalTime>
  <Words>498</Words>
  <Application>Microsoft Office PowerPoint</Application>
  <PresentationFormat>Экран (4:3)</PresentationFormat>
  <Paragraphs>65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435TGp_smile_light_ani</vt:lpstr>
      <vt:lpstr>Слайд 1</vt:lpstr>
      <vt:lpstr>:     композитор   Назиб Жиганов</vt:lpstr>
      <vt:lpstr>   В основу либретто оперы Назиба Жиганова "Алтынчэч" положены татарская легенда "Джик-мерген",народная сказка "Алтынчэч" и мотивы других народных сказок </vt:lpstr>
      <vt:lpstr>Ария  Тугзак</vt:lpstr>
      <vt:lpstr>Плач Каракаш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User</dc:creator>
  <cp:lastModifiedBy>User</cp:lastModifiedBy>
  <cp:revision>182</cp:revision>
  <dcterms:created xsi:type="dcterms:W3CDTF">2016-05-18T16:52:07Z</dcterms:created>
  <dcterms:modified xsi:type="dcterms:W3CDTF">2017-01-08T17:21:29Z</dcterms:modified>
</cp:coreProperties>
</file>