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74" r:id="rId2"/>
    <p:sldId id="275" r:id="rId3"/>
    <p:sldId id="257" r:id="rId4"/>
    <p:sldId id="261" r:id="rId5"/>
    <p:sldId id="262" r:id="rId6"/>
    <p:sldId id="263" r:id="rId7"/>
    <p:sldId id="265" r:id="rId8"/>
    <p:sldId id="264" r:id="rId9"/>
    <p:sldId id="267" r:id="rId10"/>
    <p:sldId id="266" r:id="rId11"/>
    <p:sldId id="268" r:id="rId12"/>
    <p:sldId id="269" r:id="rId13"/>
    <p:sldId id="277" r:id="rId14"/>
    <p:sldId id="256" r:id="rId15"/>
    <p:sldId id="259" r:id="rId16"/>
    <p:sldId id="270" r:id="rId17"/>
    <p:sldId id="258" r:id="rId18"/>
    <p:sldId id="271" r:id="rId19"/>
    <p:sldId id="272" r:id="rId20"/>
    <p:sldId id="278" r:id="rId21"/>
    <p:sldId id="260" r:id="rId22"/>
    <p:sldId id="276" r:id="rId2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4C2DDB1-8508-4AE6-BDE0-E8E27732EA25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486D59E-0C9C-49EA-B12A-B2C9D8DFD5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997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E5CF9-AF50-4548-8F01-D1A1076B1D0F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BFE91-C2BD-4347-8589-B1B7367D5B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170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Триггер  на заголовке – появляется смайлик «сверим»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Ключ к заданию –</a:t>
            </a:r>
            <a:r>
              <a:rPr lang="ru-RU" baseline="0" dirty="0" smtClean="0"/>
              <a:t>  триггер на «смайлике». Оцени знания – ещё щелчок на  «смайлик»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BFE91-C2BD-4347-8589-B1B7367D5BB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358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Смайлик «сверим»</a:t>
            </a:r>
            <a:r>
              <a:rPr lang="ru-RU" dirty="0" smtClean="0"/>
              <a:t> - появляется по щелчку</a:t>
            </a:r>
          </a:p>
          <a:p>
            <a:r>
              <a:rPr lang="ru-RU" dirty="0" smtClean="0"/>
              <a:t>Ключ к заданию –</a:t>
            </a:r>
            <a:r>
              <a:rPr lang="ru-RU" baseline="0" dirty="0" smtClean="0"/>
              <a:t>  триггер на «смайлике». Оцени знания – ещё щелчок на  «смайлик»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BFE91-C2BD-4347-8589-B1B7367D5BB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358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Гиперссылка – на флэш-анимацию</a:t>
            </a:r>
            <a:r>
              <a:rPr lang="ru-RU" baseline="0" dirty="0" smtClean="0"/>
              <a:t> данной схемы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BFE91-C2BD-4347-8589-B1B7367D5BB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155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Гиперссылка – на флэш-анимацию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BFE91-C2BD-4347-8589-B1B7367D5BB2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42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Гиперссылка</a:t>
            </a:r>
            <a:r>
              <a:rPr lang="ru-RU" baseline="0" dirty="0" smtClean="0"/>
              <a:t> – на флэш-анимацию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BFE91-C2BD-4347-8589-B1B7367D5BB2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857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09E964-161D-4DA5-87A4-37E4DE299D8A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968402-3380-4FB2-A2B7-164729A67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58;&#1080;&#1087;&#1099;%20&#1078;&#1077;&#1083;&#1105;&#1079;.sw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&#1056;&#1072;&#1073;&#1086;&#1090;&#1072;%20&#1078;&#1077;&#1083;&#1105;&#1079;%20&#1074;&#1085;&#1077;&#1096;&#1085;&#1077;&#1081;%20&#1080;%20&#1074;&#1085;&#1091;&#1090;&#1088;&#1077;&#1085;&#1085;&#1077;&#1081;%20&#1089;&#1077;&#1082;&#1088;&#1077;&#1094;&#1080;&#1080;.sw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&#1046;&#1077;&#1083;&#1077;&#1079;&#1099;%20&#1074;&#1085;&#1091;&#1090;&#1088;&#1077;&#1085;&#1085;&#1077;&#1081;%20&#1089;&#1077;&#1082;&#1088;&#1077;&#1094;&#1080;&#1080;.sw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slide" Target="slide14.xml"/><Relationship Id="rId7" Type="http://schemas.openxmlformats.org/officeDocument/2006/relationships/slide" Target="slide1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slide" Target="slide16.xml"/><Relationship Id="rId9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5720" y="714356"/>
            <a:ext cx="8604448" cy="579382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400" dirty="0" smtClean="0"/>
          </a:p>
          <a:p>
            <a:pPr marL="45720" indent="0" algn="ctr">
              <a:buNone/>
            </a:pPr>
            <a:endParaRPr lang="ru-RU" sz="2800" dirty="0" smtClean="0"/>
          </a:p>
          <a:p>
            <a:pPr marL="45720" indent="0" algn="ctr">
              <a:buNone/>
            </a:pPr>
            <a:r>
              <a:rPr lang="ru-RU" sz="2800" dirty="0" smtClean="0"/>
              <a:t>Презентация к уроку биологии в 8 классе по теме «Железы внешней, внутренней и смешанной секреции»</a:t>
            </a:r>
          </a:p>
          <a:p>
            <a:pPr marL="4206875" indent="-73025" algn="r">
              <a:buNone/>
            </a:pPr>
            <a:r>
              <a:rPr lang="ru-RU" sz="1600" dirty="0" smtClean="0"/>
              <a:t>Автор материала:</a:t>
            </a:r>
          </a:p>
          <a:p>
            <a:pPr marL="4206875" indent="-73025" algn="r">
              <a:buNone/>
            </a:pPr>
            <a:r>
              <a:rPr lang="ru-RU" sz="1600" i="1" dirty="0" smtClean="0"/>
              <a:t>Медведева  Татьяна Александровна,</a:t>
            </a:r>
            <a:endParaRPr lang="ru-RU" sz="1600" dirty="0" smtClean="0"/>
          </a:p>
          <a:p>
            <a:pPr marL="4206875" indent="-73025" algn="r">
              <a:buNone/>
            </a:pPr>
            <a:r>
              <a:rPr lang="ru-RU" sz="1600" i="1" dirty="0" smtClean="0"/>
              <a:t>Учитель биологии</a:t>
            </a:r>
            <a:endParaRPr lang="ru-RU" sz="1600" dirty="0" smtClean="0"/>
          </a:p>
          <a:p>
            <a:pPr marL="4206875" indent="-73025" algn="r">
              <a:buNone/>
            </a:pPr>
            <a:r>
              <a:rPr lang="ru-RU" sz="1600" i="1" dirty="0" smtClean="0"/>
              <a:t>Высшей квалификационной категории</a:t>
            </a:r>
            <a:endParaRPr lang="ru-RU" sz="1600" dirty="0" smtClean="0"/>
          </a:p>
          <a:p>
            <a:pPr marL="4206875" indent="-73025" algn="r">
              <a:buNone/>
            </a:pPr>
            <a:r>
              <a:rPr lang="ru-RU" sz="1600" i="1" dirty="0" smtClean="0"/>
              <a:t>МБОУ Арбатская СОШ </a:t>
            </a:r>
            <a:endParaRPr lang="ru-RU" sz="1600" dirty="0" smtClean="0"/>
          </a:p>
          <a:p>
            <a:pPr marL="4206875" indent="-73025" algn="r">
              <a:buNone/>
            </a:pPr>
            <a:r>
              <a:rPr lang="ru-RU" sz="1600" i="1" dirty="0" err="1" smtClean="0"/>
              <a:t>Таштыпского</a:t>
            </a:r>
            <a:r>
              <a:rPr lang="ru-RU" sz="1600" i="1" dirty="0" smtClean="0"/>
              <a:t> района </a:t>
            </a:r>
            <a:endParaRPr lang="ru-RU" sz="1600" dirty="0" smtClean="0"/>
          </a:p>
          <a:p>
            <a:pPr marL="4206875" indent="-73025" algn="r">
              <a:buNone/>
            </a:pPr>
            <a:r>
              <a:rPr lang="ru-RU" sz="1600" i="1" dirty="0" smtClean="0"/>
              <a:t>Республики Хакасия</a:t>
            </a:r>
            <a:endParaRPr lang="ru-RU" sz="1600" dirty="0" smtClean="0"/>
          </a:p>
          <a:p>
            <a:pPr marL="4206875" indent="-73025" algn="r">
              <a:buNone/>
            </a:pPr>
            <a:endParaRPr lang="ru-RU" sz="1600" dirty="0" smtClean="0"/>
          </a:p>
          <a:p>
            <a:pPr marL="45720" indent="0" algn="ctr">
              <a:buNone/>
            </a:pPr>
            <a:r>
              <a:rPr lang="ru-RU" sz="1600" dirty="0" err="1" smtClean="0"/>
              <a:t>с.Арбаты</a:t>
            </a:r>
            <a:r>
              <a:rPr lang="ru-RU" sz="1600" dirty="0" smtClean="0"/>
              <a:t> – 2016г.</a:t>
            </a:r>
          </a:p>
          <a:p>
            <a:pPr marL="45720" indent="0" algn="ctr">
              <a:buNone/>
            </a:pPr>
            <a:endParaRPr lang="ru-RU" sz="1600" dirty="0"/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5996611" y="6481670"/>
            <a:ext cx="1440160" cy="260648"/>
          </a:xfrm>
          <a:prstGeom prst="actionButtonBlank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 содержанию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7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8640960" cy="50405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b="1" i="1" dirty="0"/>
              <a:t>8. Какие органы выполняют выделительную функцию?</a:t>
            </a:r>
            <a:endParaRPr lang="ru-RU" sz="3200" dirty="0"/>
          </a:p>
          <a:p>
            <a:pPr marL="541338" indent="0">
              <a:buNone/>
            </a:pPr>
            <a:r>
              <a:rPr lang="ru-RU" b="1" i="1" dirty="0"/>
              <a:t/>
            </a:r>
            <a:br>
              <a:rPr lang="ru-RU" b="1" i="1" dirty="0"/>
            </a:br>
            <a:r>
              <a:rPr lang="ru-RU" sz="2800" dirty="0"/>
              <a:t>А) Пищеварительные железы</a:t>
            </a:r>
          </a:p>
          <a:p>
            <a:pPr marL="541338" indent="0">
              <a:buNone/>
            </a:pPr>
            <a:r>
              <a:rPr lang="ru-RU" sz="2800" dirty="0"/>
              <a:t>Б) Потовые железы кожи </a:t>
            </a:r>
          </a:p>
          <a:p>
            <a:pPr marL="541338" indent="0">
              <a:buNone/>
            </a:pPr>
            <a:r>
              <a:rPr lang="ru-RU" sz="2800" dirty="0"/>
              <a:t>В) Легкие</a:t>
            </a:r>
          </a:p>
          <a:p>
            <a:pPr marL="541338" indent="0">
              <a:buNone/>
            </a:pPr>
            <a:r>
              <a:rPr lang="ru-RU" sz="2800" dirty="0"/>
              <a:t>Г) Прямая кишка</a:t>
            </a:r>
          </a:p>
          <a:p>
            <a:pPr marL="541338" indent="0">
              <a:buNone/>
            </a:pPr>
            <a:r>
              <a:rPr lang="ru-RU" sz="2800" dirty="0"/>
              <a:t>Д) Печень </a:t>
            </a:r>
          </a:p>
          <a:p>
            <a:pPr marL="541338" indent="0">
              <a:buNone/>
            </a:pPr>
            <a:r>
              <a:rPr lang="ru-RU" sz="2800" dirty="0"/>
              <a:t>Е) Почки и другие органы мочевой системы</a:t>
            </a:r>
          </a:p>
          <a:p>
            <a:pPr marL="541338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97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988840"/>
            <a:ext cx="8640960" cy="475252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i="1" dirty="0"/>
              <a:t>9</a:t>
            </a:r>
            <a:r>
              <a:rPr lang="ru-RU" sz="3600" b="1" i="1" dirty="0"/>
              <a:t>. В каком слое кожи находятся потовые и сальные железы, волосяные сумки</a:t>
            </a:r>
            <a:r>
              <a:rPr lang="ru-RU" sz="3600" b="1" i="1" dirty="0" smtClean="0"/>
              <a:t>?</a:t>
            </a:r>
          </a:p>
          <a:p>
            <a:pPr marL="45720" indent="0">
              <a:buNone/>
            </a:pPr>
            <a:endParaRPr lang="ru-RU" sz="2800" dirty="0"/>
          </a:p>
          <a:p>
            <a:pPr marL="45720" indent="0">
              <a:buNone/>
            </a:pPr>
            <a:r>
              <a:rPr lang="ru-RU" sz="2800" dirty="0" smtClean="0"/>
              <a:t>А) Эпидермис	</a:t>
            </a:r>
          </a:p>
          <a:p>
            <a:pPr marL="45720" indent="0">
              <a:buNone/>
            </a:pPr>
            <a:r>
              <a:rPr lang="ru-RU" sz="2800" dirty="0" smtClean="0"/>
              <a:t>Б</a:t>
            </a:r>
            <a:r>
              <a:rPr lang="ru-RU" sz="2800" dirty="0"/>
              <a:t>) Собственно </a:t>
            </a:r>
            <a:r>
              <a:rPr lang="ru-RU" sz="2800" dirty="0" smtClean="0"/>
              <a:t>кожа (</a:t>
            </a:r>
            <a:r>
              <a:rPr lang="ru-RU" sz="2800" i="1" dirty="0" smtClean="0"/>
              <a:t>Дерма</a:t>
            </a:r>
            <a:r>
              <a:rPr lang="ru-RU" sz="2800" dirty="0" smtClean="0"/>
              <a:t>)</a:t>
            </a:r>
            <a:r>
              <a:rPr lang="ru-RU" sz="2800" dirty="0"/>
              <a:t>	 	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 smtClean="0"/>
              <a:t>В</a:t>
            </a:r>
            <a:r>
              <a:rPr lang="ru-RU" sz="2800" dirty="0"/>
              <a:t>) Подкожная жировая </a:t>
            </a:r>
            <a:r>
              <a:rPr lang="ru-RU" sz="2800" dirty="0" smtClean="0"/>
              <a:t>клетчатка (</a:t>
            </a:r>
            <a:r>
              <a:rPr lang="ru-RU" sz="2800" i="1" dirty="0" smtClean="0"/>
              <a:t>Гиподерма</a:t>
            </a:r>
            <a:r>
              <a:rPr lang="ru-RU" sz="2800" dirty="0" smtClean="0"/>
              <a:t>)</a:t>
            </a:r>
          </a:p>
          <a:p>
            <a:pPr marL="4572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5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988840"/>
            <a:ext cx="8640960" cy="43924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b="1" i="1" dirty="0"/>
              <a:t>10. В чем выражается терморегуляция кожи?</a:t>
            </a:r>
            <a:endParaRPr lang="ru-RU" sz="3200" dirty="0"/>
          </a:p>
          <a:p>
            <a:pPr marL="45720" indent="0">
              <a:buNone/>
            </a:pPr>
            <a:r>
              <a:rPr lang="ru-RU" sz="2800" dirty="0" smtClean="0"/>
              <a:t>А) </a:t>
            </a:r>
            <a:r>
              <a:rPr lang="ru-RU" sz="2800" dirty="0"/>
              <a:t>Испарение </a:t>
            </a:r>
            <a:r>
              <a:rPr lang="ru-RU" sz="2800" dirty="0" smtClean="0"/>
              <a:t>пота.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 smtClean="0"/>
              <a:t>Б</a:t>
            </a:r>
            <a:r>
              <a:rPr lang="ru-RU" sz="2800" dirty="0"/>
              <a:t>) Сужение </a:t>
            </a:r>
            <a:r>
              <a:rPr lang="ru-RU" sz="2800" dirty="0" smtClean="0"/>
              <a:t>сосудов.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/>
              <a:t>В) Расширение </a:t>
            </a:r>
            <a:r>
              <a:rPr lang="ru-RU" sz="2800" dirty="0" smtClean="0"/>
              <a:t>сосудов.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/>
              <a:t>Г) Дрожание </a:t>
            </a:r>
            <a:r>
              <a:rPr lang="ru-RU" sz="2800" dirty="0" smtClean="0"/>
              <a:t>кожи.</a:t>
            </a:r>
            <a:endParaRPr lang="ru-RU" sz="2800" dirty="0"/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Управляющая кнопка: настраиваемая 6">
            <a:hlinkClick r:id="" action="ppaction://hlinkshowjump?jump=nextslide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6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358" y="116632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42" y="3140968"/>
            <a:ext cx="9144000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800" b="1" u="sng" dirty="0"/>
              <a:t>Ключ к заданию: </a:t>
            </a:r>
          </a:p>
          <a:p>
            <a:pPr algn="ctr"/>
            <a:r>
              <a:rPr lang="ru-RU" sz="2800" b="1" dirty="0"/>
              <a:t>1 - Б,  2—В; 3 – Г, 4—Е,Ж; 5 - Б, Д, Е;  6 - Г;  7 - Г; 8—Б, В, Е;  9 - Б; 10 - А, Б, В, Г</a:t>
            </a:r>
            <a:endParaRPr lang="ru-RU" sz="2800" dirty="0"/>
          </a:p>
        </p:txBody>
      </p:sp>
      <p:sp>
        <p:nvSpPr>
          <p:cNvPr id="5" name="Улыбающееся лицо 4"/>
          <p:cNvSpPr/>
          <p:nvPr/>
        </p:nvSpPr>
        <p:spPr>
          <a:xfrm>
            <a:off x="3002670" y="1052736"/>
            <a:ext cx="2217402" cy="1872208"/>
          </a:xfrm>
          <a:prstGeom prst="smileyFac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Сверим?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4797152"/>
            <a:ext cx="9141379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Оцени свои знания</a:t>
            </a:r>
            <a:r>
              <a:rPr lang="ru-RU" sz="3200" b="1" dirty="0" smtClean="0"/>
              <a:t>:</a:t>
            </a:r>
          </a:p>
          <a:p>
            <a:pPr algn="ctr"/>
            <a:r>
              <a:rPr lang="ru-RU" sz="3200" b="1" dirty="0" smtClean="0"/>
              <a:t>«5» – </a:t>
            </a:r>
            <a:r>
              <a:rPr lang="ru-RU" sz="3200" b="1" i="1" dirty="0" smtClean="0"/>
              <a:t>16-18б,</a:t>
            </a:r>
            <a:r>
              <a:rPr lang="ru-RU" sz="3200" b="1" dirty="0" smtClean="0"/>
              <a:t>	  «4» - </a:t>
            </a:r>
            <a:r>
              <a:rPr lang="ru-RU" sz="3200" b="1" i="1" dirty="0" smtClean="0"/>
              <a:t>12-15б</a:t>
            </a:r>
            <a:r>
              <a:rPr lang="ru-RU" sz="3200" b="1" dirty="0" smtClean="0"/>
              <a:t>,	«3» – </a:t>
            </a:r>
            <a:r>
              <a:rPr lang="ru-RU" sz="3200" b="1" i="1" dirty="0" smtClean="0"/>
              <a:t>8-11б</a:t>
            </a:r>
            <a:r>
              <a:rPr lang="ru-RU" sz="3200" b="1" dirty="0" smtClean="0"/>
              <a:t>, 	«2» </a:t>
            </a:r>
            <a:r>
              <a:rPr lang="en-US" sz="3200" b="1" i="1" dirty="0" smtClean="0"/>
              <a:t>&lt; 8</a:t>
            </a:r>
            <a:r>
              <a:rPr lang="ru-RU" sz="3200" b="1" i="1" dirty="0" smtClean="0"/>
              <a:t>б.</a:t>
            </a:r>
            <a:endParaRPr lang="ru-RU" sz="3200" b="1" i="1" dirty="0"/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5996611" y="6481670"/>
            <a:ext cx="1440160" cy="260648"/>
          </a:xfrm>
          <a:prstGeom prst="actionButtonBlank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 содержанию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90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2520280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Железы внешней, внутренней и смешанной секреции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6064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Б-8кл. П. 44</a:t>
            </a:r>
            <a:endParaRPr lang="ru-RU" dirty="0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6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информатика\YandexDisk\Скриншоты\2015-03-03 01-36-26 Скриншот экрана.pn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200025"/>
            <a:ext cx="9029700" cy="645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настраиваемая 2">
            <a:hlinkClick r:id="rId5" action="ppaction://hlinksldjump" highlightClick="1"/>
          </p:cNvPr>
          <p:cNvSpPr/>
          <p:nvPr/>
        </p:nvSpPr>
        <p:spPr>
          <a:xfrm>
            <a:off x="5996611" y="6481670"/>
            <a:ext cx="1440160" cy="260648"/>
          </a:xfrm>
          <a:prstGeom prst="actionButtonBlank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 содержанию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96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нформатика\YandexDisk\Скриншоты\2015-03-03 01-29-36 Скриншот экрана.png">
            <a:hlinkClick r:id="rId3" action="ppaction://hlinkfile"/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" y="764704"/>
            <a:ext cx="902732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настраиваемая 2">
            <a:hlinkClick r:id="rId5" action="ppaction://hlinksldjump" highlightClick="1"/>
          </p:cNvPr>
          <p:cNvSpPr/>
          <p:nvPr/>
        </p:nvSpPr>
        <p:spPr>
          <a:xfrm>
            <a:off x="5996611" y="6481670"/>
            <a:ext cx="1440160" cy="260648"/>
          </a:xfrm>
          <a:prstGeom prst="actionButtonBlank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 содержанию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3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информатика\YandexDisk\Скриншоты\2015-03-03 01-34-11 Скриншот экрана.pn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276225"/>
            <a:ext cx="8543925" cy="630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настраиваемая 2">
            <a:hlinkClick r:id="rId5" action="ppaction://hlinksldjump" highlightClick="1"/>
          </p:cNvPr>
          <p:cNvSpPr/>
          <p:nvPr/>
        </p:nvSpPr>
        <p:spPr>
          <a:xfrm>
            <a:off x="5996611" y="6481670"/>
            <a:ext cx="1440160" cy="260648"/>
          </a:xfrm>
          <a:prstGeom prst="actionButtonBlank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 содержанию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4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92899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/>
              <a:t>Эндокринная система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492896"/>
            <a:ext cx="8424936" cy="280831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400" dirty="0"/>
              <a:t>К </a:t>
            </a:r>
            <a:r>
              <a:rPr lang="ru-RU" sz="4400" b="1" i="1" dirty="0"/>
              <a:t>эндокринной системе</a:t>
            </a:r>
            <a:r>
              <a:rPr lang="ru-RU" sz="4400" b="1" dirty="0"/>
              <a:t> </a:t>
            </a:r>
            <a:r>
              <a:rPr lang="ru-RU" sz="4400" dirty="0"/>
              <a:t>относятся железы внутренней и смешанной </a:t>
            </a:r>
            <a:r>
              <a:rPr lang="ru-RU" sz="4400" dirty="0" smtClean="0"/>
              <a:t>секреции</a:t>
            </a:r>
            <a:endParaRPr lang="ru-RU" sz="4400" dirty="0"/>
          </a:p>
          <a:p>
            <a:endParaRPr lang="ru-RU" dirty="0"/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5996611" y="6481670"/>
            <a:ext cx="1440160" cy="260648"/>
          </a:xfrm>
          <a:prstGeom prst="actionButtonBlank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 содержанию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  <p:pic>
        <p:nvPicPr>
          <p:cNvPr id="6" name="Рисунок 5" descr="C:\Program Files (x86)\Образовательные комплексы\Биология, 8 кл. Человек\edu_r75_bio8\data\res\resA43CC316-FAA9-4A9C-B6D9-9B1EA360D2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889" y="1412776"/>
            <a:ext cx="3101639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965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dirty="0" smtClean="0"/>
              <a:t>Выводы 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375454"/>
            <a:ext cx="8964488" cy="527763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b="1" dirty="0" smtClean="0"/>
              <a:t>Различают</a:t>
            </a:r>
            <a:r>
              <a:rPr lang="ru-RU" sz="2800" dirty="0" smtClean="0"/>
              <a:t>:</a:t>
            </a:r>
          </a:p>
          <a:p>
            <a:pPr marL="179388" lvl="1" indent="263525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</a:pPr>
            <a:r>
              <a:rPr lang="ru-RU" sz="2800" dirty="0" smtClean="0"/>
              <a:t> </a:t>
            </a:r>
            <a:r>
              <a:rPr lang="ru-RU" sz="2800" b="1" i="1" dirty="0"/>
              <a:t>железы внешней секреции</a:t>
            </a:r>
            <a:r>
              <a:rPr lang="ru-RU" sz="2800" dirty="0"/>
              <a:t>, выделяющие свои продукты в протоки или </a:t>
            </a:r>
            <a:r>
              <a:rPr lang="ru-RU" sz="2800" dirty="0" smtClean="0"/>
              <a:t>наружу</a:t>
            </a:r>
          </a:p>
          <a:p>
            <a:pPr marL="179388" lvl="1" indent="263525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</a:pPr>
            <a:r>
              <a:rPr lang="ru-RU" sz="2800" dirty="0" smtClean="0"/>
              <a:t> </a:t>
            </a:r>
            <a:r>
              <a:rPr lang="ru-RU" sz="2800" b="1" i="1" dirty="0"/>
              <a:t>железы внутренней секреции</a:t>
            </a:r>
            <a:r>
              <a:rPr lang="ru-RU" sz="2800" dirty="0"/>
              <a:t>, выделяющие гормоны непосредственно в </a:t>
            </a:r>
            <a:r>
              <a:rPr lang="ru-RU" sz="2800" dirty="0" smtClean="0"/>
              <a:t>кровь</a:t>
            </a:r>
          </a:p>
          <a:p>
            <a:pPr marL="179388" lvl="1" indent="263525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</a:pPr>
            <a:r>
              <a:rPr lang="ru-RU" sz="2800" dirty="0" smtClean="0"/>
              <a:t> </a:t>
            </a:r>
            <a:r>
              <a:rPr lang="ru-RU" sz="2800" b="1" i="1" dirty="0"/>
              <a:t>железы смешанной секреции</a:t>
            </a:r>
            <a:r>
              <a:rPr lang="ru-RU" sz="2800" dirty="0"/>
              <a:t>: часть их клеток выделяет секреты в протоки или наружу, другая часть выделяет гормоны непосредственно в кровь. </a:t>
            </a:r>
            <a:endParaRPr lang="ru-RU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6605" y="622284"/>
            <a:ext cx="2736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Стр. 174</a:t>
            </a:r>
            <a:endParaRPr lang="ru-RU" sz="4400" dirty="0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4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2420888"/>
            <a:ext cx="7992888" cy="3978776"/>
          </a:xfrm>
        </p:spPr>
        <p:txBody>
          <a:bodyPr/>
          <a:lstStyle/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dirty="0" smtClean="0">
                <a:hlinkClick r:id="rId2" action="ppaction://hlinksldjump"/>
              </a:rPr>
              <a:t>Проверим, что знаем</a:t>
            </a:r>
            <a:endParaRPr lang="ru-RU" dirty="0" smtClean="0"/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dirty="0" smtClean="0">
                <a:hlinkClick r:id="rId3" action="ppaction://hlinksldjump"/>
              </a:rPr>
              <a:t>Железы внешней, внутренней и смешанной секреции</a:t>
            </a:r>
            <a:endParaRPr lang="ru-RU" dirty="0" smtClean="0"/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dirty="0" smtClean="0">
                <a:hlinkClick r:id="rId4" action="ppaction://hlinksldjump"/>
              </a:rPr>
              <a:t>Работа желез внешней и внутренней секреции</a:t>
            </a:r>
            <a:endParaRPr lang="ru-RU" dirty="0" smtClean="0"/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dirty="0" smtClean="0">
                <a:hlinkClick r:id="rId5" action="ppaction://hlinksldjump"/>
              </a:rPr>
              <a:t>Расположение желез внутренней и смешанной секреции</a:t>
            </a:r>
            <a:endParaRPr lang="ru-RU" dirty="0" smtClean="0"/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dirty="0" smtClean="0">
                <a:hlinkClick r:id="rId6" action="ppaction://hlinksldjump"/>
              </a:rPr>
              <a:t>Эндокринная система</a:t>
            </a:r>
            <a:endParaRPr lang="ru-RU" dirty="0" smtClean="0"/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dirty="0" smtClean="0">
                <a:hlinkClick r:id="rId7" action="ppaction://hlinksldjump"/>
              </a:rPr>
              <a:t>Выводы</a:t>
            </a:r>
            <a:endParaRPr lang="ru-RU" dirty="0" smtClean="0"/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dirty="0" smtClean="0">
                <a:hlinkClick r:id="rId8" action="ppaction://hlinksldjump"/>
              </a:rPr>
              <a:t>Домашнее задание</a:t>
            </a:r>
            <a:endParaRPr lang="ru-RU" dirty="0" smtClean="0"/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dirty="0" smtClean="0">
                <a:hlinkClick r:id="rId9" action="ppaction://hlinksldjump"/>
              </a:rPr>
              <a:t>Источники информации</a:t>
            </a:r>
            <a:endParaRPr lang="ru-RU" dirty="0" smtClean="0"/>
          </a:p>
          <a:p>
            <a:pPr>
              <a:buSzPct val="75000"/>
            </a:pPr>
            <a:endParaRPr lang="ru-RU" dirty="0"/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7812360" y="6597352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dirty="0" smtClean="0"/>
              <a:t>Выводы 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375454"/>
            <a:ext cx="9144000" cy="527763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dirty="0" smtClean="0"/>
          </a:p>
          <a:p>
            <a:pPr marL="179388" indent="84138" algn="just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</a:pPr>
            <a:r>
              <a:rPr lang="ru-RU" sz="2400" dirty="0" smtClean="0"/>
              <a:t>К </a:t>
            </a:r>
            <a:r>
              <a:rPr lang="ru-RU" sz="2400" dirty="0"/>
              <a:t>эндокринной системе относятся железы внутренней и смешанной секреции, выделяющие </a:t>
            </a:r>
            <a:r>
              <a:rPr lang="ru-RU" sz="2400" b="1" i="1" dirty="0"/>
              <a:t>гормоны</a:t>
            </a:r>
            <a:r>
              <a:rPr lang="ru-RU" sz="2400" dirty="0"/>
              <a:t> – </a:t>
            </a:r>
            <a:r>
              <a:rPr lang="ru-RU" sz="2400" b="1" i="1" dirty="0"/>
              <a:t>биологические регуляторы</a:t>
            </a:r>
            <a:r>
              <a:rPr lang="ru-RU" sz="2400" dirty="0"/>
              <a:t>. Они действуют в ничтожно малых дозах на клетки, ткани и органы, чувствительные к ним. </a:t>
            </a:r>
            <a:endParaRPr lang="ru-RU" sz="2400" dirty="0" smtClean="0"/>
          </a:p>
          <a:p>
            <a:pPr marL="179388" indent="84138" algn="just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</a:pPr>
            <a:r>
              <a:rPr lang="ru-RU" sz="2400" dirty="0" smtClean="0"/>
              <a:t>По </a:t>
            </a:r>
            <a:r>
              <a:rPr lang="ru-RU" sz="2400" b="1" i="1" dirty="0"/>
              <a:t>окончании</a:t>
            </a:r>
            <a:r>
              <a:rPr lang="ru-RU" sz="2400" dirty="0"/>
              <a:t> своего действия гормоны </a:t>
            </a:r>
            <a:r>
              <a:rPr lang="ru-RU" sz="2400" b="1" i="1" dirty="0"/>
              <a:t>разрушаются</a:t>
            </a:r>
            <a:r>
              <a:rPr lang="ru-RU" sz="2400" dirty="0"/>
              <a:t>, давая возможность действовать другим гормонам. </a:t>
            </a:r>
            <a:endParaRPr lang="ru-RU" sz="2400" dirty="0" smtClean="0"/>
          </a:p>
          <a:p>
            <a:pPr marL="179388" indent="84138" algn="just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</a:pPr>
            <a:r>
              <a:rPr lang="ru-RU" sz="2400" dirty="0" smtClean="0"/>
              <a:t>Железы </a:t>
            </a:r>
            <a:r>
              <a:rPr lang="ru-RU" sz="2400" dirty="0"/>
              <a:t>внутренней секреции в </a:t>
            </a:r>
            <a:r>
              <a:rPr lang="ru-RU" sz="2400" b="1" i="1" dirty="0"/>
              <a:t>разные возрастные периоды </a:t>
            </a:r>
            <a:r>
              <a:rPr lang="ru-RU" sz="2400" dirty="0"/>
              <a:t>действуют с </a:t>
            </a:r>
            <a:r>
              <a:rPr lang="ru-RU" sz="2400" b="1" i="1" dirty="0"/>
              <a:t>разной интенсивностью</a:t>
            </a:r>
            <a:r>
              <a:rPr lang="ru-RU" sz="24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6605" y="622284"/>
            <a:ext cx="2736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Стр. 174</a:t>
            </a:r>
            <a:endParaRPr lang="ru-RU" sz="4400" dirty="0"/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5996611" y="6481670"/>
            <a:ext cx="1440160" cy="260648"/>
          </a:xfrm>
          <a:prstGeom prst="actionButtonBlank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 содержанию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79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280920" cy="4320480"/>
          </a:xfrm>
        </p:spPr>
        <p:txBody>
          <a:bodyPr>
            <a:normAutofit fontScale="92500" lnSpcReduction="10000"/>
          </a:bodyPr>
          <a:lstStyle/>
          <a:p>
            <a:pPr marL="617220" lvl="1" indent="-571500"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sz="4000" dirty="0"/>
              <a:t>§ 44, </a:t>
            </a:r>
            <a:r>
              <a:rPr lang="ru-RU" sz="4000" dirty="0" smtClean="0"/>
              <a:t>в. </a:t>
            </a:r>
            <a:r>
              <a:rPr lang="ru-RU" sz="4000" dirty="0"/>
              <a:t>1-5, с. </a:t>
            </a:r>
            <a:r>
              <a:rPr lang="ru-RU" sz="4000" dirty="0" smtClean="0"/>
              <a:t>174</a:t>
            </a:r>
          </a:p>
          <a:p>
            <a:pPr marL="617220" lvl="1" indent="-571500"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sz="4000" dirty="0" smtClean="0"/>
              <a:t>Записи в тетради</a:t>
            </a:r>
          </a:p>
          <a:p>
            <a:pPr marL="617220" lvl="1" indent="-571500">
              <a:buClrTx/>
              <a:buSzPct val="75000"/>
              <a:buFont typeface="Wingdings" panose="05000000000000000000" pitchFamily="2" charset="2"/>
              <a:buChar char="q"/>
            </a:pPr>
            <a:r>
              <a:rPr lang="ru-RU" sz="4000" dirty="0" smtClean="0"/>
              <a:t>Подготовить сообщения: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ru-RU" sz="3200" dirty="0"/>
              <a:t>Гипофиз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ru-RU" sz="3200" dirty="0" smtClean="0"/>
              <a:t>Щитовидная железа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ru-RU" sz="3200" dirty="0" smtClean="0"/>
              <a:t>Поджелудочная железа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ru-RU" sz="3200" dirty="0" smtClean="0"/>
              <a:t>Надпочечники</a:t>
            </a:r>
            <a:endParaRPr lang="ru-RU" sz="3200" dirty="0"/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4355976" y="6481670"/>
            <a:ext cx="1440160" cy="260648"/>
          </a:xfrm>
          <a:prstGeom prst="actionButtonBlank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 содержанию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5940152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закончить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19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988840"/>
            <a:ext cx="8280920" cy="3888432"/>
          </a:xfrm>
        </p:spPr>
        <p:txBody>
          <a:bodyPr>
            <a:normAutofit lnSpcReduction="10000"/>
          </a:bodyPr>
          <a:lstStyle/>
          <a:p>
            <a:pPr marL="502920" lvl="0" indent="-457200">
              <a:buClrTx/>
              <a:buFont typeface="+mj-lt"/>
              <a:buAutoNum type="arabicPeriod"/>
            </a:pPr>
            <a:r>
              <a:rPr lang="en-US" dirty="0"/>
              <a:t>CD</a:t>
            </a:r>
            <a:r>
              <a:rPr lang="ru-RU" dirty="0"/>
              <a:t>-диск 1С: Школа. Биология. Человек. 8кл. ООО «1С-Паблишинг», 2007. Издательский центр «</a:t>
            </a:r>
            <a:r>
              <a:rPr lang="ru-RU" dirty="0" err="1"/>
              <a:t>Вентана</a:t>
            </a:r>
            <a:r>
              <a:rPr lang="ru-RU" dirty="0"/>
              <a:t>-Граф</a:t>
            </a:r>
            <a:r>
              <a:rPr lang="ru-RU" dirty="0" smtClean="0"/>
              <a:t>»</a:t>
            </a:r>
          </a:p>
          <a:p>
            <a:pPr marL="502920" indent="-457200">
              <a:buClrTx/>
              <a:buFont typeface="+mj-lt"/>
              <a:buAutoNum type="arabicPeriod"/>
            </a:pPr>
            <a:r>
              <a:rPr lang="ru-RU" dirty="0" smtClean="0"/>
              <a:t>Учебник </a:t>
            </a:r>
            <a:r>
              <a:rPr lang="ru-RU" dirty="0" err="1" smtClean="0"/>
              <a:t>Драгомилов</a:t>
            </a:r>
            <a:r>
              <a:rPr lang="ru-RU" dirty="0" smtClean="0"/>
              <a:t> А.Г., Маш Р.Д. « </a:t>
            </a:r>
            <a:r>
              <a:rPr lang="ru-RU" dirty="0"/>
              <a:t>Биология. Человек. 8 </a:t>
            </a:r>
            <a:r>
              <a:rPr lang="ru-RU" dirty="0" smtClean="0"/>
              <a:t>класс» </a:t>
            </a:r>
            <a:r>
              <a:rPr lang="ru-RU" dirty="0"/>
              <a:t>– М.: </a:t>
            </a:r>
            <a:r>
              <a:rPr lang="ru-RU" dirty="0" err="1"/>
              <a:t>Вентана</a:t>
            </a:r>
            <a:r>
              <a:rPr lang="ru-RU" dirty="0"/>
              <a:t>-Граф, 2012</a:t>
            </a:r>
            <a:r>
              <a:rPr lang="ru-RU" dirty="0" smtClean="0"/>
              <a:t>.</a:t>
            </a:r>
          </a:p>
          <a:p>
            <a:pPr marL="502920" indent="-457200">
              <a:buClrTx/>
              <a:buFont typeface="+mj-lt"/>
              <a:buAutoNum type="arabicPeriod"/>
            </a:pPr>
            <a:r>
              <a:rPr lang="ru-RU" dirty="0" smtClean="0"/>
              <a:t>Рабочая  тетрадь </a:t>
            </a:r>
            <a:r>
              <a:rPr lang="ru-RU" dirty="0"/>
              <a:t>№ 2 к учебнику «Биология. Человек. 8 класс» авторов А.Г. </a:t>
            </a:r>
            <a:r>
              <a:rPr lang="ru-RU" dirty="0" err="1"/>
              <a:t>Драгомилов</a:t>
            </a:r>
            <a:r>
              <a:rPr lang="ru-RU" dirty="0"/>
              <a:t>, Р.Д. Маш. – М.: </a:t>
            </a:r>
            <a:r>
              <a:rPr lang="ru-RU" dirty="0" err="1"/>
              <a:t>Вентана</a:t>
            </a:r>
            <a:r>
              <a:rPr lang="ru-RU" dirty="0"/>
              <a:t>-Граф, 2012.</a:t>
            </a:r>
          </a:p>
          <a:p>
            <a:pPr marL="502920" indent="-457200">
              <a:buClrTx/>
              <a:buFont typeface="+mj-lt"/>
              <a:buAutoNum type="arabicPeriod"/>
            </a:pPr>
            <a:r>
              <a:rPr lang="ru-RU" dirty="0" smtClean="0"/>
              <a:t>Методическое пособие «Биология. Человек. 8класс:поурочные планы по учебнику </a:t>
            </a:r>
            <a:r>
              <a:rPr lang="ru-RU" dirty="0" err="1" smtClean="0"/>
              <a:t>А.Г.Драгомилова</a:t>
            </a:r>
            <a:r>
              <a:rPr lang="ru-RU" dirty="0" smtClean="0"/>
              <a:t>, </a:t>
            </a:r>
            <a:r>
              <a:rPr lang="ru-RU" dirty="0" err="1" smtClean="0"/>
              <a:t>Р.Д.Маша</a:t>
            </a:r>
            <a:r>
              <a:rPr lang="en-US" dirty="0" smtClean="0"/>
              <a:t>/</a:t>
            </a:r>
            <a:r>
              <a:rPr lang="ru-RU" dirty="0" smtClean="0"/>
              <a:t>авт.-сост. </a:t>
            </a:r>
            <a:r>
              <a:rPr lang="ru-RU" dirty="0" err="1" smtClean="0"/>
              <a:t>О.Л.Ващенко</a:t>
            </a:r>
            <a:r>
              <a:rPr lang="ru-RU" dirty="0" smtClean="0"/>
              <a:t>.- </a:t>
            </a:r>
            <a:r>
              <a:rPr lang="ru-RU" dirty="0" err="1" smtClean="0"/>
              <a:t>Волгоград:Учитель</a:t>
            </a:r>
            <a:r>
              <a:rPr lang="ru-RU" dirty="0" smtClean="0"/>
              <a:t>, 2008.- 265с.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5996611" y="6481670"/>
            <a:ext cx="1440160" cy="260648"/>
          </a:xfrm>
          <a:prstGeom prst="actionButtonBlank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 содержанию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endshow" highlightClick="1"/>
          </p:cNvPr>
          <p:cNvSpPr/>
          <p:nvPr/>
        </p:nvSpPr>
        <p:spPr>
          <a:xfrm>
            <a:off x="7596336" y="6481670"/>
            <a:ext cx="1440160" cy="260648"/>
          </a:xfrm>
          <a:prstGeom prst="actionButtonBlank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закончить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65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640960" cy="4608512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i="1" dirty="0">
                <a:latin typeface="Times New Roman"/>
                <a:ea typeface="Calibri"/>
                <a:cs typeface="Times New Roman"/>
              </a:rPr>
              <a:t>1. Что такое пластический обмен?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i="1" dirty="0">
                <a:latin typeface="Times New Roman"/>
                <a:ea typeface="Calibri"/>
              </a:rPr>
              <a:t/>
            </a:r>
            <a:br>
              <a:rPr lang="ru-RU" sz="2400" b="1" i="1" dirty="0">
                <a:latin typeface="Times New Roman"/>
                <a:ea typeface="Calibri"/>
              </a:rPr>
            </a:br>
            <a:r>
              <a:rPr lang="ru-RU" sz="2800" dirty="0">
                <a:latin typeface="Times New Roman"/>
                <a:ea typeface="Calibri"/>
                <a:cs typeface="Times New Roman"/>
              </a:rPr>
              <a:t>А) Совокупность  реакций окисления и распада веществ.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Б) Совокупность реакций биосинтеза веществ.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В) Удаление конечных продуктов обмена веществ во внешнюю среду.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Г) Выделение пищеварительных соков  в желудок и кишечник.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3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628800"/>
            <a:ext cx="9036496" cy="446449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b="1" i="1" dirty="0"/>
              <a:t>2. Что такое энергетический обмен?</a:t>
            </a:r>
            <a:endParaRPr lang="ru-RU" sz="3200" dirty="0"/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2400" dirty="0"/>
              <a:t>А) Выделение пищеварительных соков  в желудок.</a:t>
            </a:r>
          </a:p>
          <a:p>
            <a:pPr marL="45720" indent="0">
              <a:buNone/>
            </a:pPr>
            <a:r>
              <a:rPr lang="ru-RU" sz="2400" dirty="0"/>
              <a:t>Б) Совокупность реакций биосинтеза веществ в клетке.</a:t>
            </a:r>
          </a:p>
          <a:p>
            <a:pPr marL="45720" indent="0">
              <a:buNone/>
            </a:pPr>
            <a:r>
              <a:rPr lang="ru-RU" sz="2400" dirty="0"/>
              <a:t>В) Совокупность реакций окисления и распада веществ в клетке</a:t>
            </a:r>
            <a:r>
              <a:rPr lang="ru-RU" sz="2400" dirty="0" smtClean="0"/>
              <a:t>.</a:t>
            </a:r>
          </a:p>
          <a:p>
            <a:pPr marL="45720" indent="0">
              <a:buNone/>
            </a:pPr>
            <a:r>
              <a:rPr lang="ru-RU" sz="2400" dirty="0"/>
              <a:t>Г) Расщепление сложных органических веществ при пищеварении.</a:t>
            </a:r>
          </a:p>
          <a:p>
            <a:pPr marL="45720" indent="0">
              <a:buNone/>
            </a:pPr>
            <a:r>
              <a:rPr lang="ru-RU" sz="2400" dirty="0"/>
              <a:t>Д) Удаление конечных продуктов обмена веществ во внешнюю  среду.</a:t>
            </a:r>
          </a:p>
          <a:p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7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988840"/>
            <a:ext cx="8640960" cy="460851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b="1" i="1" dirty="0"/>
              <a:t>3. Что такое выделение</a:t>
            </a:r>
            <a:r>
              <a:rPr lang="ru-RU" sz="3200" b="1" i="1" dirty="0" smtClean="0"/>
              <a:t>?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sz="2800" dirty="0" smtClean="0"/>
              <a:t>А</a:t>
            </a:r>
            <a:r>
              <a:rPr lang="ru-RU" sz="2800" dirty="0"/>
              <a:t>) Поступление пищеварительных соков в кишечник.</a:t>
            </a:r>
          </a:p>
          <a:p>
            <a:pPr marL="45720" indent="0">
              <a:buNone/>
            </a:pPr>
            <a:r>
              <a:rPr lang="ru-RU" sz="2800" dirty="0"/>
              <a:t>Б) Удаление каловых  масс из прямой кишки.</a:t>
            </a:r>
          </a:p>
          <a:p>
            <a:pPr marL="45720" indent="0">
              <a:buNone/>
            </a:pPr>
            <a:r>
              <a:rPr lang="ru-RU" sz="2800" dirty="0"/>
              <a:t>В) Отдача тепла из организма во внешнюю среду.</a:t>
            </a:r>
          </a:p>
          <a:p>
            <a:pPr marL="45720" indent="0">
              <a:buNone/>
            </a:pPr>
            <a:r>
              <a:rPr lang="ru-RU" sz="2800" dirty="0"/>
              <a:t>Г) Удаление конечных продуктов окисления и распада веществ из </a:t>
            </a:r>
            <a:r>
              <a:rPr lang="ru-RU" sz="2800" dirty="0" smtClean="0"/>
              <a:t>организма.</a:t>
            </a:r>
            <a:endParaRPr lang="ru-RU" sz="2800" dirty="0"/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640960" cy="5256584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3200" b="1" i="1" dirty="0"/>
              <a:t>4. Из каких веществ синтезируются в клетках  человека молекулы жира?</a:t>
            </a:r>
            <a:endParaRPr lang="ru-RU" sz="3200" dirty="0"/>
          </a:p>
          <a:p>
            <a:pPr marL="45720" indent="0">
              <a:buNone/>
            </a:pPr>
            <a:r>
              <a:rPr lang="ru-RU" b="1" i="1" dirty="0"/>
              <a:t/>
            </a:r>
            <a:br>
              <a:rPr lang="ru-RU" b="1" i="1" dirty="0"/>
            </a:br>
            <a:r>
              <a:rPr lang="ru-RU" sz="2800" dirty="0"/>
              <a:t>А) Из аминокислот</a:t>
            </a:r>
          </a:p>
          <a:p>
            <a:pPr marL="45720" indent="0">
              <a:buNone/>
            </a:pPr>
            <a:r>
              <a:rPr lang="ru-RU" sz="2800" dirty="0"/>
              <a:t>Б) Из глюкозы.</a:t>
            </a:r>
          </a:p>
          <a:p>
            <a:pPr marL="45720" indent="0">
              <a:buNone/>
            </a:pPr>
            <a:r>
              <a:rPr lang="ru-RU" sz="2800" dirty="0"/>
              <a:t>В) Из воды.</a:t>
            </a:r>
          </a:p>
          <a:p>
            <a:pPr marL="45720" indent="0">
              <a:buNone/>
            </a:pPr>
            <a:r>
              <a:rPr lang="ru-RU" sz="2800" dirty="0"/>
              <a:t>Г) Из витаминов и ферментов. </a:t>
            </a:r>
          </a:p>
          <a:p>
            <a:pPr marL="45720" indent="0">
              <a:buNone/>
            </a:pPr>
            <a:r>
              <a:rPr lang="ru-RU" sz="2800" dirty="0"/>
              <a:t>Д) Из минеральных солей. </a:t>
            </a:r>
          </a:p>
          <a:p>
            <a:pPr marL="45720" indent="0">
              <a:buNone/>
            </a:pPr>
            <a:r>
              <a:rPr lang="ru-RU" sz="2800" dirty="0"/>
              <a:t>Е) Из жирных кислот.</a:t>
            </a:r>
          </a:p>
          <a:p>
            <a:pPr marL="45720" indent="0">
              <a:buNone/>
            </a:pPr>
            <a:r>
              <a:rPr lang="ru-RU" sz="2800" dirty="0"/>
              <a:t>Ж) Из глицерина.</a:t>
            </a:r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56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700808"/>
            <a:ext cx="8640960" cy="496855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3200" b="1" i="1" dirty="0"/>
              <a:t>5. Каковы конечные продукты обмена веществ?</a:t>
            </a:r>
            <a:endParaRPr lang="ru-RU" sz="3200" dirty="0"/>
          </a:p>
          <a:p>
            <a:pPr marL="45720" indent="0">
              <a:buNone/>
            </a:pPr>
            <a:r>
              <a:rPr lang="ru-RU" b="1" i="1" dirty="0"/>
              <a:t/>
            </a:r>
            <a:br>
              <a:rPr lang="ru-RU" b="1" i="1" dirty="0"/>
            </a:br>
            <a:r>
              <a:rPr lang="ru-RU" sz="2800" dirty="0"/>
              <a:t>А) </a:t>
            </a:r>
            <a:r>
              <a:rPr lang="ru-RU" sz="2800" dirty="0" smtClean="0"/>
              <a:t>Глюкоза.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/>
              <a:t>Б) Углекислый  газ и вода.</a:t>
            </a:r>
          </a:p>
          <a:p>
            <a:pPr marL="45720" indent="0">
              <a:buNone/>
            </a:pPr>
            <a:r>
              <a:rPr lang="ru-RU" sz="2800" dirty="0"/>
              <a:t>В) </a:t>
            </a:r>
            <a:r>
              <a:rPr lang="ru-RU" sz="2800" dirty="0" smtClean="0"/>
              <a:t>Аминокислоты. 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/>
              <a:t>Г) Глицерин и жирные </a:t>
            </a:r>
            <a:r>
              <a:rPr lang="ru-RU" sz="2800" dirty="0" smtClean="0"/>
              <a:t>кислоты. 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/>
              <a:t>Д) Мочевина.</a:t>
            </a:r>
          </a:p>
          <a:p>
            <a:pPr marL="45720" indent="0">
              <a:buNone/>
            </a:pPr>
            <a:r>
              <a:rPr lang="ru-RU" sz="2800" dirty="0"/>
              <a:t>Е) Минеральные соли.</a:t>
            </a:r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18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640960" cy="5040560"/>
          </a:xfrm>
        </p:spPr>
        <p:txBody>
          <a:bodyPr>
            <a:normAutofit fontScale="85000" lnSpcReduction="10000"/>
          </a:bodyPr>
          <a:lstStyle/>
          <a:p>
            <a:pPr marL="45720" indent="0" algn="ctr">
              <a:buNone/>
            </a:pPr>
            <a:r>
              <a:rPr lang="ru-RU" sz="3200" b="1" i="1" dirty="0"/>
              <a:t>6. При недостатке какого вещества в пище человек заболевает «Куриной слепотой»?</a:t>
            </a:r>
            <a:endParaRPr lang="ru-RU" sz="3200" dirty="0"/>
          </a:p>
          <a:p>
            <a:pPr marL="361950" indent="0">
              <a:buNone/>
            </a:pPr>
            <a:r>
              <a:rPr lang="ru-RU" b="1" i="1" dirty="0"/>
              <a:t/>
            </a:r>
            <a:br>
              <a:rPr lang="ru-RU" b="1" i="1" dirty="0"/>
            </a:br>
            <a:r>
              <a:rPr lang="ru-RU" sz="3000" dirty="0"/>
              <a:t>А) Вода и Минеральные соли.</a:t>
            </a:r>
          </a:p>
          <a:p>
            <a:pPr marL="361950" indent="0">
              <a:buNone/>
            </a:pPr>
            <a:r>
              <a:rPr lang="ru-RU" sz="3000" dirty="0"/>
              <a:t> Б) Белки, жиры, углеводы</a:t>
            </a:r>
          </a:p>
          <a:p>
            <a:pPr marL="361950" indent="0">
              <a:buNone/>
            </a:pPr>
            <a:r>
              <a:rPr lang="ru-RU" sz="3000" dirty="0"/>
              <a:t>В) Ферменты, хлорофилл</a:t>
            </a:r>
          </a:p>
          <a:p>
            <a:pPr marL="361950" indent="0">
              <a:buNone/>
            </a:pPr>
            <a:r>
              <a:rPr lang="ru-RU" sz="3000" dirty="0"/>
              <a:t>Г) Витамин А.</a:t>
            </a:r>
          </a:p>
          <a:p>
            <a:pPr marL="361950" indent="0">
              <a:buNone/>
            </a:pPr>
            <a:r>
              <a:rPr lang="ru-RU" sz="3000" dirty="0"/>
              <a:t>Д) Витамин В.</a:t>
            </a:r>
          </a:p>
          <a:p>
            <a:pPr marL="361950" indent="0">
              <a:buNone/>
            </a:pPr>
            <a:r>
              <a:rPr lang="ru-RU" sz="3000" dirty="0"/>
              <a:t>Е) Витамин С.</a:t>
            </a:r>
          </a:p>
          <a:p>
            <a:pPr marL="361950" indent="0">
              <a:buNone/>
            </a:pPr>
            <a:r>
              <a:rPr lang="ru-RU" sz="3000" dirty="0"/>
              <a:t>Ж) Витамин Д.</a:t>
            </a:r>
          </a:p>
          <a:p>
            <a:pPr marL="36195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7452320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1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Проверим, что знаем?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988840"/>
            <a:ext cx="8640960" cy="475252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3200" b="1" i="1" dirty="0"/>
              <a:t>7. Что служит основным  органом  биологической фильтрации?</a:t>
            </a:r>
            <a:endParaRPr lang="ru-RU" sz="3200" dirty="0"/>
          </a:p>
          <a:p>
            <a:pPr marL="631825" indent="0">
              <a:buNone/>
            </a:pPr>
            <a:r>
              <a:rPr lang="ru-RU" b="1" i="1" dirty="0"/>
              <a:t/>
            </a:r>
            <a:br>
              <a:rPr lang="ru-RU" b="1" i="1" dirty="0"/>
            </a:br>
            <a:r>
              <a:rPr lang="ru-RU" sz="2800" dirty="0"/>
              <a:t>А) Потовые железы </a:t>
            </a:r>
          </a:p>
          <a:p>
            <a:pPr marL="631825" indent="0">
              <a:buNone/>
            </a:pPr>
            <a:r>
              <a:rPr lang="ru-RU" sz="2800" dirty="0"/>
              <a:t>Б) Легкие </a:t>
            </a:r>
          </a:p>
          <a:p>
            <a:pPr marL="631825" indent="0">
              <a:buNone/>
            </a:pPr>
            <a:r>
              <a:rPr lang="ru-RU" sz="2800" dirty="0"/>
              <a:t>В) Печень </a:t>
            </a:r>
          </a:p>
          <a:p>
            <a:pPr marL="631825" indent="0">
              <a:buNone/>
            </a:pPr>
            <a:r>
              <a:rPr lang="ru-RU" sz="2800" dirty="0"/>
              <a:t>Г) Почки</a:t>
            </a:r>
          </a:p>
          <a:p>
            <a:pPr marL="631825" indent="0">
              <a:buNone/>
            </a:pPr>
            <a:r>
              <a:rPr lang="ru-RU" sz="2800" dirty="0"/>
              <a:t>Д) Мочеточники </a:t>
            </a:r>
          </a:p>
          <a:p>
            <a:pPr marL="631825" indent="0">
              <a:buNone/>
            </a:pPr>
            <a:r>
              <a:rPr lang="ru-RU" sz="2800" dirty="0"/>
              <a:t>Е) Мочевой пузырь.</a:t>
            </a:r>
          </a:p>
          <a:p>
            <a:pPr marL="631825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7524328" y="6481670"/>
            <a:ext cx="1440160" cy="260648"/>
          </a:xfrm>
          <a:prstGeom prst="actionButtonBlank">
            <a:avLst/>
          </a:prstGeom>
          <a:gradFill>
            <a:gsLst>
              <a:gs pos="22000">
                <a:srgbClr val="03D4A8"/>
              </a:gs>
              <a:gs pos="4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вперед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31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316</TotalTime>
  <Words>723</Words>
  <Application>Microsoft Office PowerPoint</Application>
  <PresentationFormat>Экран (4:3)</PresentationFormat>
  <Paragraphs>180</Paragraphs>
  <Slides>22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Презентация PowerPoint</vt:lpstr>
      <vt:lpstr>Содержание </vt:lpstr>
      <vt:lpstr>Проверим, что знаем?</vt:lpstr>
      <vt:lpstr>Проверим, что знаем?</vt:lpstr>
      <vt:lpstr>Проверим, что знаем?</vt:lpstr>
      <vt:lpstr>Проверим, что знаем?</vt:lpstr>
      <vt:lpstr>Проверим, что знаем?</vt:lpstr>
      <vt:lpstr>Проверим, что знаем?</vt:lpstr>
      <vt:lpstr>Проверим, что знаем?</vt:lpstr>
      <vt:lpstr>Проверим, что знаем?</vt:lpstr>
      <vt:lpstr>Проверим, что знаем?</vt:lpstr>
      <vt:lpstr>Проверим, что знаем?</vt:lpstr>
      <vt:lpstr>Проверим, что знаем?</vt:lpstr>
      <vt:lpstr>Железы внешней, внутренней и смешанной секреции</vt:lpstr>
      <vt:lpstr>Презентация PowerPoint</vt:lpstr>
      <vt:lpstr>Презентация PowerPoint</vt:lpstr>
      <vt:lpstr>Презентация PowerPoint</vt:lpstr>
      <vt:lpstr>Эндокринная система</vt:lpstr>
      <vt:lpstr>Выводы </vt:lpstr>
      <vt:lpstr>Выводы </vt:lpstr>
      <vt:lpstr>Домашнее задание</vt:lpstr>
      <vt:lpstr>Источники информации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Железы внешней, внутренней и смешанной секреции</dc:title>
  <dc:creator>таня</dc:creator>
  <cp:lastModifiedBy>информатика</cp:lastModifiedBy>
  <cp:revision>25</cp:revision>
  <cp:lastPrinted>2015-03-02T19:06:09Z</cp:lastPrinted>
  <dcterms:created xsi:type="dcterms:W3CDTF">2015-03-02T18:03:19Z</dcterms:created>
  <dcterms:modified xsi:type="dcterms:W3CDTF">2016-01-30T22:02:20Z</dcterms:modified>
</cp:coreProperties>
</file>