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1" r:id="rId2"/>
    <p:sldId id="286" r:id="rId3"/>
    <p:sldId id="269" r:id="rId4"/>
    <p:sldId id="264" r:id="rId5"/>
    <p:sldId id="257" r:id="rId6"/>
    <p:sldId id="268" r:id="rId7"/>
    <p:sldId id="278" r:id="rId8"/>
    <p:sldId id="280" r:id="rId9"/>
    <p:sldId id="279" r:id="rId10"/>
    <p:sldId id="281" r:id="rId11"/>
    <p:sldId id="282" r:id="rId12"/>
    <p:sldId id="284" r:id="rId13"/>
    <p:sldId id="289" r:id="rId14"/>
    <p:sldId id="288" r:id="rId15"/>
    <p:sldId id="290" r:id="rId16"/>
    <p:sldId id="287" r:id="rId17"/>
    <p:sldId id="293" r:id="rId18"/>
    <p:sldId id="295" r:id="rId19"/>
    <p:sldId id="296" r:id="rId20"/>
    <p:sldId id="291" r:id="rId21"/>
    <p:sldId id="294" r:id="rId22"/>
    <p:sldId id="297" r:id="rId23"/>
    <p:sldId id="270" r:id="rId24"/>
    <p:sldId id="26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0A07"/>
    <a:srgbClr val="483237"/>
    <a:srgbClr val="4F4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54E60-0C45-4960-BDEB-EB8193D2A493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50B90-6DD1-41BC-A486-B43AAAA9C1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174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050B90-6DD1-41BC-A486-B43AAAA9C16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355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11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12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13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Нажать на фею – появится правило. Нажать на правило – </a:t>
            </a:r>
            <a:r>
              <a:rPr lang="ru-RU" smtClean="0"/>
              <a:t>оно исчезнет.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050B90-6DD1-41BC-A486-B43AAAA9C16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49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15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16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17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18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19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20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Вступление. Рассказ учителя о сказке «Спящая красавица»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050B90-6DD1-41BC-A486-B43AAAA9C16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3556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21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22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23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050B90-6DD1-41BC-A486-B43AAAA9C16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355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050B90-6DD1-41BC-A486-B43AAAA9C16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355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Нажать на изображение феи – появится правило. Нажать на правило – оно исчезнет.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050B90-6DD1-41BC-A486-B43AAAA9C16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49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7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8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9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B4E2E-AD53-41BB-817F-EAF25AA8D326}" type="slidenum">
              <a:rPr lang="ru-RU"/>
              <a:pPr/>
              <a:t>10</a:t>
            </a:fld>
            <a:endParaRPr lang="ru-R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ECC2-C259-4406-8582-ED3C717D7F53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C468-59AC-43A3-AF9F-1FADB8FC9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771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ECC2-C259-4406-8582-ED3C717D7F53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C468-59AC-43A3-AF9F-1FADB8FC9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14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ECC2-C259-4406-8582-ED3C717D7F53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C468-59AC-43A3-AF9F-1FADB8FC9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94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ECC2-C259-4406-8582-ED3C717D7F53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C468-59AC-43A3-AF9F-1FADB8FC9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89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ECC2-C259-4406-8582-ED3C717D7F53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C468-59AC-43A3-AF9F-1FADB8FC9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482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ECC2-C259-4406-8582-ED3C717D7F53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C468-59AC-43A3-AF9F-1FADB8FC9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1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ECC2-C259-4406-8582-ED3C717D7F53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C468-59AC-43A3-AF9F-1FADB8FC9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98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ECC2-C259-4406-8582-ED3C717D7F53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C468-59AC-43A3-AF9F-1FADB8FC9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45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ECC2-C259-4406-8582-ED3C717D7F53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C468-59AC-43A3-AF9F-1FADB8FC9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106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ECC2-C259-4406-8582-ED3C717D7F53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C468-59AC-43A3-AF9F-1FADB8FC9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268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ECC2-C259-4406-8582-ED3C717D7F53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C468-59AC-43A3-AF9F-1FADB8FC9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306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6ECC2-C259-4406-8582-ED3C717D7F53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0C468-59AC-43A3-AF9F-1FADB8FC9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97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hyperlink" Target="http://d22blwhp6neszm.cloudfront.net/21/207499/main.png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1.gif"/><Relationship Id="rId5" Type="http://schemas.openxmlformats.org/officeDocument/2006/relationships/image" Target="../media/image28.png"/><Relationship Id="rId10" Type="http://schemas.openxmlformats.org/officeDocument/2006/relationships/audio" Target="../media/audio1.wav"/><Relationship Id="rId4" Type="http://schemas.openxmlformats.org/officeDocument/2006/relationships/image" Target="../media/image27.jpeg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5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4.jpg"/><Relationship Id="rId7" Type="http://schemas.openxmlformats.org/officeDocument/2006/relationships/slide" Target="slide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1.gif"/><Relationship Id="rId4" Type="http://schemas.openxmlformats.org/officeDocument/2006/relationships/image" Target="../media/image27.jpe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4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27.jpeg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4.jp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27.jpeg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4.jp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27.jpeg"/><Relationship Id="rId9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4.jp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9.png"/><Relationship Id="rId4" Type="http://schemas.openxmlformats.org/officeDocument/2006/relationships/image" Target="../media/image27.jpeg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22blwhp6neszm.cloudfront.net/21/207499/main.pn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4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1.gif"/><Relationship Id="rId4" Type="http://schemas.openxmlformats.org/officeDocument/2006/relationships/image" Target="../media/image27.jpeg"/><Relationship Id="rId9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4.jp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9.png"/><Relationship Id="rId4" Type="http://schemas.openxmlformats.org/officeDocument/2006/relationships/image" Target="../media/image27.jpeg"/><Relationship Id="rId9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4.jp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9.png"/><Relationship Id="rId4" Type="http://schemas.openxmlformats.org/officeDocument/2006/relationships/image" Target="../media/image27.jpeg"/><Relationship Id="rId9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://d22blwhp6neszm.cloudfront.net/21/207499/main.png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d22blwhp6neszm.cloudfront.net/21/207499/main.png" TargetMode="External"/><Relationship Id="rId7" Type="http://schemas.openxmlformats.org/officeDocument/2006/relationships/slide" Target="slide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slide" Target="slide6.xml"/><Relationship Id="rId10" Type="http://schemas.openxmlformats.org/officeDocument/2006/relationships/image" Target="../media/image9.png"/><Relationship Id="rId4" Type="http://schemas.openxmlformats.org/officeDocument/2006/relationships/image" Target="../media/image1.jpe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http://d22blwhp6neszm.cloudfront.net/21/207499/main.png</a:t>
            </a:r>
            <a:r>
              <a:rPr lang="ru-RU" dirty="0" smtClean="0"/>
              <a:t> - 1 слайд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16632"/>
            <a:ext cx="8784976" cy="6552728"/>
          </a:xfrm>
          <a:prstGeom prst="rect">
            <a:avLst/>
          </a:prstGeom>
          <a:blipFill dpi="0" rotWithShape="1">
            <a:blip r:embed="rId4">
              <a:alphaModFix amt="46000"/>
            </a:blip>
            <a:srcRect/>
            <a:stretch>
              <a:fillRect/>
            </a:stretch>
          </a:blipFill>
          <a:ln cap="sq" cmpd="dbl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http://img1.liveinternet.ru/images/attach/c/4/80/895/80895305_mod_article2551755_5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1"/>
          <a:stretch/>
        </p:blipFill>
        <p:spPr bwMode="auto">
          <a:xfrm>
            <a:off x="168743" y="4674732"/>
            <a:ext cx="1729502" cy="199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63588" y="404665"/>
            <a:ext cx="7632848" cy="1440160"/>
          </a:xfrm>
          <a:prstGeom prst="rect">
            <a:avLst/>
          </a:prstGeom>
          <a:solidFill>
            <a:srgbClr val="4F4347">
              <a:alpha val="5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55576" y="476672"/>
            <a:ext cx="7848872" cy="160043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4000" b="1" spc="150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Интерактивный тренажер</a:t>
            </a:r>
          </a:p>
          <a:p>
            <a:pPr algn="ctr"/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«Разбуди принцессу»</a:t>
            </a:r>
          </a:p>
          <a:p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3" descr="http://img-fotki.yandex.ru/get/4121/16969765.11f/0_71aa7_842bd087_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628" y="1628800"/>
            <a:ext cx="285750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4283968" y="5171666"/>
            <a:ext cx="4536504" cy="1353678"/>
          </a:xfrm>
          <a:prstGeom prst="roundRect">
            <a:avLst/>
          </a:prstGeom>
          <a:solidFill>
            <a:srgbClr val="4F4347">
              <a:alpha val="6800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Электронный ресурс подготовлен</a:t>
            </a:r>
          </a:p>
          <a:p>
            <a:pPr algn="ctr"/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у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чителем МКОУ Заволжского лицея</a:t>
            </a:r>
          </a:p>
          <a:p>
            <a:pPr algn="ctr"/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Голубевой Е.А.</a:t>
            </a: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148" name="Picture 4" descr="https://img-fotki.yandex.ru/get/15552/134091466.2c8/0_132caf_c3401e27_or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302" y="2564904"/>
            <a:ext cx="2161698" cy="264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130175" y="112713"/>
            <a:ext cx="8937625" cy="6669087"/>
            <a:chOff x="158" y="119"/>
            <a:chExt cx="5489" cy="4037"/>
          </a:xfrm>
        </p:grpSpPr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15" y="1201016"/>
            <a:ext cx="1457325" cy="138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6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79512" y="116632"/>
            <a:ext cx="8784976" cy="6552728"/>
          </a:xfrm>
          <a:prstGeom prst="rect">
            <a:avLst/>
          </a:prstGeom>
          <a:blipFill dpi="0" rotWithShape="1">
            <a:blip r:embed="rId3">
              <a:alphaModFix amt="46000"/>
            </a:blip>
            <a:srcRect/>
            <a:stretch>
              <a:fillRect/>
            </a:stretch>
          </a:blipFill>
          <a:ln cap="sq" cmpd="dbl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47403" y="476672"/>
            <a:ext cx="7236965" cy="1296144"/>
          </a:xfrm>
          <a:prstGeom prst="roundRect">
            <a:avLst/>
          </a:prstGeom>
          <a:solidFill>
            <a:schemeClr val="bg1">
              <a:lumMod val="8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791419" y="551582"/>
            <a:ext cx="709294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505050"/>
                </a:solidFill>
                <a:latin typeface="Times New Roman" pitchFamily="18" charset="0"/>
              </a:rPr>
              <a:t>4. В каком варианте ответа НЕ с существительным пишется слитно?  </a:t>
            </a:r>
            <a:endParaRPr lang="ru-RU" sz="3200" b="1" dirty="0">
              <a:solidFill>
                <a:srgbClr val="505050"/>
              </a:solidFill>
              <a:latin typeface="Times New Roman" pitchFamily="18" charset="0"/>
            </a:endParaRP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971600" y="2637583"/>
            <a:ext cx="5524027" cy="50338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latin typeface="Times New Roman" pitchFamily="18" charset="0"/>
              </a:rPr>
              <a:t>(НЕ)ДОБРАТЬСЯ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431057" y="2707926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4" name="Oval 12"/>
          <p:cNvSpPr>
            <a:spLocks noChangeArrowheads="1"/>
          </p:cNvSpPr>
          <p:nvPr/>
        </p:nvSpPr>
        <p:spPr bwMode="auto">
          <a:xfrm>
            <a:off x="467544" y="3500686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5" name="Oval 13"/>
          <p:cNvSpPr>
            <a:spLocks noChangeArrowheads="1"/>
          </p:cNvSpPr>
          <p:nvPr/>
        </p:nvSpPr>
        <p:spPr bwMode="auto">
          <a:xfrm>
            <a:off x="431057" y="4292934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6" name="Oval 14"/>
          <p:cNvSpPr>
            <a:spLocks noChangeArrowheads="1"/>
          </p:cNvSpPr>
          <p:nvPr/>
        </p:nvSpPr>
        <p:spPr bwMode="auto">
          <a:xfrm>
            <a:off x="467222" y="5085184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990600" y="3429497"/>
            <a:ext cx="5525616" cy="5035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(НЕ)ТЕРПЕЛИВЫЙ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971600" y="5013176"/>
            <a:ext cx="5525617" cy="50442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(НЕ)ЛЕГКИЙ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990599" y="4221088"/>
            <a:ext cx="5525617" cy="50405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(НЕ)ТЕРПЕНИЕ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55" name="Oval 23"/>
          <p:cNvSpPr>
            <a:spLocks noChangeArrowheads="1"/>
          </p:cNvSpPr>
          <p:nvPr/>
        </p:nvSpPr>
        <p:spPr bwMode="auto">
          <a:xfrm>
            <a:off x="6804246" y="2709094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0" name="Oval 28"/>
          <p:cNvSpPr>
            <a:spLocks noChangeArrowheads="1"/>
          </p:cNvSpPr>
          <p:nvPr/>
        </p:nvSpPr>
        <p:spPr bwMode="auto">
          <a:xfrm>
            <a:off x="6804248" y="3500686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1" name="Oval 29"/>
          <p:cNvSpPr>
            <a:spLocks noChangeArrowheads="1"/>
          </p:cNvSpPr>
          <p:nvPr/>
        </p:nvSpPr>
        <p:spPr bwMode="auto">
          <a:xfrm>
            <a:off x="6804247" y="4292933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>
                <a:solidFill>
                  <a:srgbClr val="006600"/>
                </a:solidFill>
              </a:rPr>
              <a:t>+</a:t>
            </a:r>
          </a:p>
        </p:txBody>
      </p:sp>
      <p:sp>
        <p:nvSpPr>
          <p:cNvPr id="18462" name="Oval 30"/>
          <p:cNvSpPr>
            <a:spLocks noChangeArrowheads="1"/>
          </p:cNvSpPr>
          <p:nvPr/>
        </p:nvSpPr>
        <p:spPr bwMode="auto">
          <a:xfrm>
            <a:off x="6804247" y="5085184"/>
            <a:ext cx="360363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pic>
        <p:nvPicPr>
          <p:cNvPr id="26" name="Picture 8" descr="https://img-fotki.yandex.ru/get/5504/134091466.2c8/0_132cb1_e637fbff_ori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24944"/>
            <a:ext cx="1661332" cy="20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img-fotki.yandex.ru/get/5608/134091466.2c8/0_132cae_8ca2335a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73" y="3350159"/>
            <a:ext cx="2241552" cy="34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Управляющая кнопка: далее 31">
            <a:hlinkClick r:id="" action="ppaction://hlinkshowjump?jump=nextslide" highlightClick="1"/>
          </p:cNvPr>
          <p:cNvSpPr/>
          <p:nvPr/>
        </p:nvSpPr>
        <p:spPr>
          <a:xfrm>
            <a:off x="4166939" y="6216759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07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6"/>
                  </p:tgtEl>
                </p:cond>
              </p:nextCondLst>
            </p:seq>
          </p:childTnLst>
        </p:cTn>
      </p:par>
    </p:tnLst>
    <p:bldLst>
      <p:bldP spid="18455" grpId="0" animBg="1"/>
      <p:bldP spid="18455" grpId="1" animBg="1"/>
      <p:bldP spid="18460" grpId="0" animBg="1"/>
      <p:bldP spid="18460" grpId="1" animBg="1"/>
      <p:bldP spid="18461" grpId="0" animBg="1"/>
      <p:bldP spid="18461" grpId="1" animBg="1"/>
      <p:bldP spid="18462" grpId="0" animBg="1"/>
      <p:bldP spid="1846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79512" y="116632"/>
            <a:ext cx="8784976" cy="6552728"/>
          </a:xfrm>
          <a:prstGeom prst="rect">
            <a:avLst/>
          </a:prstGeom>
          <a:blipFill dpi="0" rotWithShape="1">
            <a:blip r:embed="rId3">
              <a:alphaModFix amt="46000"/>
            </a:blip>
            <a:srcRect/>
            <a:stretch>
              <a:fillRect/>
            </a:stretch>
          </a:blipFill>
          <a:ln cap="sq" cmpd="dbl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55576" y="476672"/>
            <a:ext cx="7056784" cy="1296144"/>
          </a:xfrm>
          <a:prstGeom prst="roundRect">
            <a:avLst/>
          </a:prstGeom>
          <a:solidFill>
            <a:schemeClr val="bg1">
              <a:lumMod val="8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827905" y="551582"/>
            <a:ext cx="730074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505050"/>
                </a:solidFill>
                <a:latin typeface="Times New Roman" pitchFamily="18" charset="0"/>
              </a:rPr>
              <a:t>5. В каком варианте ответа</a:t>
            </a:r>
          </a:p>
          <a:p>
            <a:r>
              <a:rPr lang="ru-RU" sz="3200" b="1" dirty="0" smtClean="0">
                <a:solidFill>
                  <a:srgbClr val="505050"/>
                </a:solidFill>
                <a:latin typeface="Times New Roman" pitchFamily="18" charset="0"/>
              </a:rPr>
              <a:t>НЕ с глаголом пишется слитно?  </a:t>
            </a:r>
            <a:endParaRPr lang="ru-RU" sz="3200" b="1" dirty="0">
              <a:solidFill>
                <a:srgbClr val="505050"/>
              </a:solidFill>
              <a:latin typeface="Times New Roman" pitchFamily="18" charset="0"/>
            </a:endParaRP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971600" y="2637583"/>
            <a:ext cx="5524027" cy="50338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latin typeface="Times New Roman" pitchFamily="18" charset="0"/>
              </a:rPr>
              <a:t>(НЕ)БЛИЗКИЙ, А ДАЛЕКИЙ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468313" y="2708920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4" name="Oval 12"/>
          <p:cNvSpPr>
            <a:spLocks noChangeArrowheads="1"/>
          </p:cNvSpPr>
          <p:nvPr/>
        </p:nvSpPr>
        <p:spPr bwMode="auto">
          <a:xfrm>
            <a:off x="467544" y="3500686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5" name="Oval 13"/>
          <p:cNvSpPr>
            <a:spLocks noChangeArrowheads="1"/>
          </p:cNvSpPr>
          <p:nvPr/>
        </p:nvSpPr>
        <p:spPr bwMode="auto">
          <a:xfrm>
            <a:off x="467222" y="5033190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6" name="Oval 14"/>
          <p:cNvSpPr>
            <a:spLocks noChangeArrowheads="1"/>
          </p:cNvSpPr>
          <p:nvPr/>
        </p:nvSpPr>
        <p:spPr bwMode="auto">
          <a:xfrm>
            <a:off x="467222" y="4261456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990600" y="3429497"/>
            <a:ext cx="5525616" cy="5035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(НЕ)ПРОХОДИМЫЙ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971600" y="5013176"/>
            <a:ext cx="5525617" cy="50442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(НЕ)ДОУМЕВАТЬ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990599" y="4221249"/>
            <a:ext cx="5525617" cy="50405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(НЕ)ПРОБУДНЫЙ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55" name="Oval 23"/>
          <p:cNvSpPr>
            <a:spLocks noChangeArrowheads="1"/>
          </p:cNvSpPr>
          <p:nvPr/>
        </p:nvSpPr>
        <p:spPr bwMode="auto">
          <a:xfrm>
            <a:off x="6732240" y="2708598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0" name="Oval 28"/>
          <p:cNvSpPr>
            <a:spLocks noChangeArrowheads="1"/>
          </p:cNvSpPr>
          <p:nvPr/>
        </p:nvSpPr>
        <p:spPr bwMode="auto">
          <a:xfrm>
            <a:off x="6804248" y="3500686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1" name="Oval 29"/>
          <p:cNvSpPr>
            <a:spLocks noChangeArrowheads="1"/>
          </p:cNvSpPr>
          <p:nvPr/>
        </p:nvSpPr>
        <p:spPr bwMode="auto">
          <a:xfrm>
            <a:off x="6814589" y="5085208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>
                <a:solidFill>
                  <a:srgbClr val="006600"/>
                </a:solidFill>
              </a:rPr>
              <a:t>+</a:t>
            </a:r>
          </a:p>
        </p:txBody>
      </p:sp>
      <p:sp>
        <p:nvSpPr>
          <p:cNvPr id="18462" name="Oval 30"/>
          <p:cNvSpPr>
            <a:spLocks noChangeArrowheads="1"/>
          </p:cNvSpPr>
          <p:nvPr/>
        </p:nvSpPr>
        <p:spPr bwMode="auto">
          <a:xfrm>
            <a:off x="6804247" y="4293096"/>
            <a:ext cx="360363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pic>
        <p:nvPicPr>
          <p:cNvPr id="24" name="Picture 10" descr="https://img-fotki.yandex.ru/get/5647/134091466.2c8/0_132ca3_5eb98fbe_ori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035" y="3227792"/>
            <a:ext cx="1368152" cy="206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img-fotki.yandex.ru/get/5608/134091466.2c8/0_132cae_8ca2335a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73" y="3350159"/>
            <a:ext cx="2241552" cy="34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Управляющая кнопка: далее 28">
            <a:hlinkClick r:id="" action="ppaction://hlinkshowjump?jump=nextslide" highlightClick="1"/>
          </p:cNvPr>
          <p:cNvSpPr/>
          <p:nvPr/>
        </p:nvSpPr>
        <p:spPr>
          <a:xfrm>
            <a:off x="4166939" y="6216759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77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6"/>
                  </p:tgtEl>
                </p:cond>
              </p:nextCondLst>
            </p:seq>
          </p:childTnLst>
        </p:cTn>
      </p:par>
    </p:tnLst>
    <p:bldLst>
      <p:bldP spid="18455" grpId="0" animBg="1"/>
      <p:bldP spid="18455" grpId="1" animBg="1"/>
      <p:bldP spid="18460" grpId="0" animBg="1"/>
      <p:bldP spid="18460" grpId="1" animBg="1"/>
      <p:bldP spid="18461" grpId="0" animBg="1"/>
      <p:bldP spid="18461" grpId="1" animBg="1"/>
      <p:bldP spid="18462" grpId="0" animBg="1"/>
      <p:bldP spid="1846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2" descr="https://img-fotki.yandex.ru/get/6419/134091466.3e/0_92937_d8b94dcd_or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4940"/>
            <a:ext cx="8784976" cy="64555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7740352" y="6142499"/>
            <a:ext cx="864096" cy="36004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https://img-fotki.yandex.ru/get/5608/134091466.2c8/0_132cae_8ca2335a_or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1639593"/>
            <a:ext cx="3321672" cy="514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eclipart.com/gimg/DCC74116EA64437D/ycken89a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05" y="3230216"/>
            <a:ext cx="2808312" cy="327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95536" y="332656"/>
            <a:ext cx="8352928" cy="1512168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95536" y="387821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Первое задание выполнено!</a:t>
            </a: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Ты помог принцу найти дорогу в непроходимом лесу и отыскать принцессу Аврору.</a:t>
            </a:r>
          </a:p>
        </p:txBody>
      </p:sp>
    </p:spTree>
    <p:extLst>
      <p:ext uri="{BB962C8B-B14F-4D97-AF65-F5344CB8AC3E}">
        <p14:creationId xmlns:p14="http://schemas.microsoft.com/office/powerpoint/2010/main" val="130576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123kids.ru/wp-content/uploads/2016/08/spyashhaya-krasavica-usnula-kartinki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8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1560" y="4941167"/>
            <a:ext cx="7164796" cy="1512169"/>
          </a:xfrm>
          <a:prstGeom prst="rect">
            <a:avLst/>
          </a:prstGeom>
          <a:solidFill>
            <a:schemeClr val="accent4">
              <a:lumMod val="75000"/>
              <a:alpha val="7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39552" y="5157192"/>
            <a:ext cx="662041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Теперь помоги принцу разрушить злые чары колдуньи</a:t>
            </a:r>
            <a:endParaRPr lang="ru-RU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5368" name="Picture 8" descr="https://img-fotki.yandex.ru/get/6704/134091466.a8/0_c2c64_4288295a_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3" y="4581128"/>
            <a:ext cx="979305" cy="176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lifeplus10.ru/wp-content/uploads/2012/12/%D0%94%D0%BE%D1%80%D0%BE%D0%B3%D0%B0-%D0%B2%D0%BE%D0%BB%D1%88%D0%B5%D0%B1%D0%BD%D0%B0%D1%8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57730" cy="64807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6588224" y="548680"/>
            <a:ext cx="2318792" cy="1994808"/>
            <a:chOff x="6145774" y="2204864"/>
            <a:chExt cx="2857500" cy="2647951"/>
          </a:xfrm>
          <a:effectLst>
            <a:outerShdw dir="6240000" algn="ctr" rotWithShape="0">
              <a:srgbClr val="000000"/>
            </a:outerShdw>
          </a:effectLst>
        </p:grpSpPr>
        <p:pic>
          <p:nvPicPr>
            <p:cNvPr id="14" name="Picture 4" descr="http://kira-scrap.ru/KATALOG/OFORMLENIE/2/0_11c6c5_a8099cf8_M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774" y="2204864"/>
              <a:ext cx="2857500" cy="2647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6696110" y="3680993"/>
              <a:ext cx="1720983" cy="531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8B0A07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2 уровень</a:t>
              </a:r>
              <a:endPara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8B0A07"/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395536" y="3610977"/>
            <a:ext cx="8215801" cy="2807902"/>
          </a:xfrm>
          <a:prstGeom prst="rect">
            <a:avLst/>
          </a:prstGeom>
          <a:solidFill>
            <a:srgbClr val="4F4347">
              <a:alpha val="84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95535" y="3787005"/>
            <a:ext cx="8215801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 втором уровне тренажера вы должны помочь принцу освободить принцессу Аврору от злых чар. Для этого вы должны кликнуть по одной из волшебных палочек. </a:t>
            </a:r>
            <a:r>
              <a:rPr lang="ru-RU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Если </a:t>
            </a: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ответ правильный</a:t>
            </a:r>
            <a:r>
              <a:rPr lang="ru-RU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то чары будут постепенно разрушаться, если ответ неверный, то и заклятье становится более сильным. В этом случае вы возвращаетесь в начало тренажера. И как всегда феи помогут вам справиться с заданием.</a:t>
            </a:r>
            <a:endParaRPr lang="ru-RU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4" descr="https://img-fotki.yandex.ru/get/15552/134091466.2c8/0_132caf_c3401e27_ori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715" y="1788592"/>
            <a:ext cx="1749285" cy="213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Управляющая кнопка: домой 18">
            <a:hlinkClick r:id="rId9" action="ppaction://hlinksldjump" highlightClick="1">
              <a:snd r:embed="rId10" name="click.wav"/>
            </a:hlinkClick>
          </p:cNvPr>
          <p:cNvSpPr/>
          <p:nvPr/>
        </p:nvSpPr>
        <p:spPr>
          <a:xfrm>
            <a:off x="323528" y="6140159"/>
            <a:ext cx="432048" cy="457193"/>
          </a:xfrm>
          <a:prstGeom prst="actionButtonHome">
            <a:avLst/>
          </a:prstGeom>
          <a:solidFill>
            <a:schemeClr val="bg1">
              <a:lumMod val="50000"/>
            </a:schemeClr>
          </a:solidFill>
          <a:ln>
            <a:solidFill>
              <a:srgbClr val="4F4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04056" cy="385185"/>
          </a:xfrm>
          <a:prstGeom prst="actionButtonForwardNext">
            <a:avLst/>
          </a:prstGeom>
          <a:solidFill>
            <a:srgbClr val="4F4347"/>
          </a:solidFill>
          <a:ln>
            <a:solidFill>
              <a:srgbClr val="4832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4655">
            <a:off x="7190034" y="5507932"/>
            <a:ext cx="1452957" cy="14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4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 descr="https://img-fotki.yandex.ru/get/6419/134091466.3e/0_92937_d8b94dcd_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534"/>
            <a:ext cx="8856984" cy="65338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img-fotki.yandex.ru/get/15575/134091466.2c8/0_132cad_56913cf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808" y="1253422"/>
            <a:ext cx="1443881" cy="231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img-fotki.yandex.ru/get/5647/134091466.2c8/0_132ca3_5eb98fbe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04" y="4172748"/>
            <a:ext cx="1368152" cy="206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627784" y="3853907"/>
            <a:ext cx="3415931" cy="2527421"/>
            <a:chOff x="2276128" y="3149352"/>
            <a:chExt cx="4248471" cy="3375800"/>
          </a:xfrm>
        </p:grpSpPr>
        <p:pic>
          <p:nvPicPr>
            <p:cNvPr id="14" name="Picture 10" descr="http://365psd.com/images/previews/19e/blackboard-52119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02" b="9880"/>
            <a:stretch/>
          </p:blipFill>
          <p:spPr bwMode="auto">
            <a:xfrm>
              <a:off x="2276128" y="3149352"/>
              <a:ext cx="4248471" cy="337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http://fb.ru/misc/i/gallery/11333/457149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177" y="3315442"/>
              <a:ext cx="3937407" cy="2930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74300" y="915947"/>
            <a:ext cx="3545452" cy="2573236"/>
            <a:chOff x="3215589" y="802173"/>
            <a:chExt cx="4248471" cy="3375800"/>
          </a:xfrm>
        </p:grpSpPr>
        <p:pic>
          <p:nvPicPr>
            <p:cNvPr id="18" name="Picture 10" descr="http://365psd.com/images/previews/19e/blackboard-52119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02" b="9880"/>
            <a:stretch/>
          </p:blipFill>
          <p:spPr bwMode="auto">
            <a:xfrm>
              <a:off x="3215589" y="802173"/>
              <a:ext cx="4248471" cy="337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http://img10.proshkolu.ru/content/media/pic/std/4000000/3767000/3766197-75f7d0a222a0c7a8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980728"/>
              <a:ext cx="3960440" cy="288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539552" y="922797"/>
            <a:ext cx="3024334" cy="2592288"/>
            <a:chOff x="2123728" y="2996952"/>
            <a:chExt cx="4248471" cy="3375800"/>
          </a:xfrm>
        </p:grpSpPr>
        <p:pic>
          <p:nvPicPr>
            <p:cNvPr id="7178" name="Picture 10" descr="http://365psd.com/images/previews/19e/blackboard-52119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02" b="9880"/>
            <a:stretch/>
          </p:blipFill>
          <p:spPr bwMode="auto">
            <a:xfrm>
              <a:off x="2123728" y="2996952"/>
              <a:ext cx="4248471" cy="337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http://img10.proshkolu.ru/content/media/pic/std/4000000/3766000/3765778-788a48472dd60b0d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777" y="3140968"/>
              <a:ext cx="3937407" cy="2952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Скругленный прямоугольник 1"/>
          <p:cNvSpPr/>
          <p:nvPr/>
        </p:nvSpPr>
        <p:spPr>
          <a:xfrm>
            <a:off x="805205" y="5949280"/>
            <a:ext cx="1246514" cy="2907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НЕ с прил.</a:t>
            </a:r>
            <a:endParaRPr lang="ru-RU" sz="16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779912" y="3300489"/>
            <a:ext cx="1008112" cy="29079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НЕ с сущ.</a:t>
            </a:r>
            <a:endParaRPr lang="ru-RU" sz="1600" dirty="0"/>
          </a:p>
        </p:txBody>
      </p:sp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8244408" y="6165304"/>
            <a:ext cx="504056" cy="385185"/>
          </a:xfrm>
          <a:prstGeom prst="actionButtonForwardNext">
            <a:avLst/>
          </a:prstGeom>
          <a:solidFill>
            <a:srgbClr val="4F4347"/>
          </a:solidFill>
          <a:ln>
            <a:solidFill>
              <a:srgbClr val="4832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8" descr="https://img-fotki.yandex.ru/get/5504/134091466.2c8/0_132cb1_e637fbff_ori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203456"/>
            <a:ext cx="1661332" cy="20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7130858" y="5994761"/>
            <a:ext cx="1008112" cy="29079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НЕ с глаг.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18088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123kids.ru/wp-content/uploads/2016/08/spyashhaya-krasavica-usnula-kartinki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8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5373216"/>
            <a:ext cx="1152128" cy="10801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НЕ</a:t>
            </a:r>
            <a:endParaRPr lang="ru-RU" sz="5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644008" y="5373216"/>
            <a:ext cx="2520280" cy="10801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ЛЕПЫЙ</a:t>
            </a:r>
            <a:endParaRPr lang="ru-RU" sz="5400" dirty="0"/>
          </a:p>
        </p:txBody>
      </p:sp>
      <p:sp>
        <p:nvSpPr>
          <p:cNvPr id="5" name="Прямоугольник 4"/>
          <p:cNvSpPr/>
          <p:nvPr/>
        </p:nvSpPr>
        <p:spPr>
          <a:xfrm rot="19632534">
            <a:off x="74466" y="4997026"/>
            <a:ext cx="1373857" cy="23925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раздельно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4655">
            <a:off x="166747" y="3920291"/>
            <a:ext cx="2199051" cy="219905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 rot="2296478">
            <a:off x="7703998" y="5049714"/>
            <a:ext cx="1373857" cy="23925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слитно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75288">
            <a:off x="6846854" y="3879123"/>
            <a:ext cx="2199051" cy="2199051"/>
          </a:xfrm>
          <a:prstGeom prst="rect">
            <a:avLst/>
          </a:prstGeom>
        </p:spPr>
      </p:pic>
      <p:pic>
        <p:nvPicPr>
          <p:cNvPr id="19" name="Picture 4" descr="https://img-fotki.yandex.ru/get/6704/134091466.a8/0_c2c64_4288295a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623" y="3592248"/>
            <a:ext cx="1024211" cy="18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Управляющая кнопка: домой 16">
            <a:hlinkClick r:id="rId7" action="ppaction://hlinksldjump" highlightClick="1">
              <a:snd r:embed="rId8" name="click.wav"/>
            </a:hlinkClick>
          </p:cNvPr>
          <p:cNvSpPr/>
          <p:nvPr/>
        </p:nvSpPr>
        <p:spPr>
          <a:xfrm>
            <a:off x="323528" y="6140159"/>
            <a:ext cx="432048" cy="457193"/>
          </a:xfrm>
          <a:prstGeom prst="actionButtonHome">
            <a:avLst/>
          </a:prstGeom>
          <a:solidFill>
            <a:schemeClr val="bg1">
              <a:lumMod val="50000"/>
            </a:schemeClr>
          </a:solidFill>
          <a:ln>
            <a:solidFill>
              <a:srgbClr val="4F4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4" descr="https://img-fotki.yandex.ru/get/15552/134091466.2c8/0_132caf_c3401e27_ori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699" y="4371955"/>
            <a:ext cx="1749285" cy="213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390926" y="6205288"/>
            <a:ext cx="501554" cy="3920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51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123kids.ru/wp-content/uploads/2016/08/spyashhaya-krasavica-usnula-kartinki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8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5373216"/>
            <a:ext cx="1152128" cy="10801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НЕ</a:t>
            </a:r>
            <a:endParaRPr lang="ru-RU" sz="5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716016" y="5373216"/>
            <a:ext cx="2736304" cy="10801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СЧАСТЬЕ</a:t>
            </a:r>
            <a:endParaRPr lang="ru-RU" sz="5400" dirty="0"/>
          </a:p>
        </p:txBody>
      </p:sp>
      <p:sp>
        <p:nvSpPr>
          <p:cNvPr id="8" name="Прямоугольник 7"/>
          <p:cNvSpPr/>
          <p:nvPr/>
        </p:nvSpPr>
        <p:spPr>
          <a:xfrm rot="19632534">
            <a:off x="74466" y="4997026"/>
            <a:ext cx="1373857" cy="23925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раздельно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4655">
            <a:off x="166747" y="3920291"/>
            <a:ext cx="2199051" cy="2199051"/>
          </a:xfrm>
          <a:prstGeom prst="rect">
            <a:avLst/>
          </a:prstGeom>
        </p:spPr>
      </p:pic>
      <p:pic>
        <p:nvPicPr>
          <p:cNvPr id="9" name="Picture 4" descr="https://img-fotki.yandex.ru/get/15552/134091466.2c8/0_132caf_c3401e27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85774"/>
            <a:ext cx="1656184" cy="202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mg-fotki.yandex.ru/get/6704/134091466.a8/0_c2c64_4288295a_or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351" y="3275564"/>
            <a:ext cx="1199633" cy="216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2296478">
            <a:off x="7703998" y="5049714"/>
            <a:ext cx="1373857" cy="23925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слитно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75288">
            <a:off x="6846854" y="3879123"/>
            <a:ext cx="2199051" cy="2199051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390926" y="6205288"/>
            <a:ext cx="501554" cy="3920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омой 13">
            <a:hlinkClick r:id="rId8" action="ppaction://hlinksldjump" highlightClick="1">
              <a:snd r:embed="rId9" name="click.wav"/>
            </a:hlinkClick>
          </p:cNvPr>
          <p:cNvSpPr/>
          <p:nvPr/>
        </p:nvSpPr>
        <p:spPr>
          <a:xfrm>
            <a:off x="323528" y="6140159"/>
            <a:ext cx="432048" cy="457193"/>
          </a:xfrm>
          <a:prstGeom prst="actionButtonHome">
            <a:avLst/>
          </a:prstGeom>
          <a:solidFill>
            <a:schemeClr val="bg1">
              <a:lumMod val="50000"/>
            </a:schemeClr>
          </a:solidFill>
          <a:ln>
            <a:solidFill>
              <a:srgbClr val="4F4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87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123kids.ru/wp-content/uploads/2016/08/spyashhaya-krasavica-usnula-kartinki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8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5373216"/>
            <a:ext cx="1152128" cy="10801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НЕ</a:t>
            </a:r>
            <a:endParaRPr lang="ru-RU" sz="5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563888" y="5373216"/>
            <a:ext cx="5256584" cy="10801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СЧАСТЬЕ, А ГОРЕ</a:t>
            </a:r>
            <a:endParaRPr lang="ru-RU" sz="5400" dirty="0"/>
          </a:p>
        </p:txBody>
      </p:sp>
      <p:sp>
        <p:nvSpPr>
          <p:cNvPr id="6" name="Прямоугольник 5"/>
          <p:cNvSpPr/>
          <p:nvPr/>
        </p:nvSpPr>
        <p:spPr>
          <a:xfrm rot="19632534">
            <a:off x="74466" y="4997026"/>
            <a:ext cx="1373857" cy="23925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раздельно</a:t>
            </a:r>
            <a:endParaRPr lang="ru-RU" dirty="0"/>
          </a:p>
        </p:txBody>
      </p:sp>
      <p:pic>
        <p:nvPicPr>
          <p:cNvPr id="7" name="Picture 4" descr="https://img-fotki.yandex.ru/get/6704/134091466.a8/0_c2c64_4288295a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101336"/>
            <a:ext cx="1296144" cy="233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mg-fotki.yandex.ru/get/15552/134091466.2c8/0_132caf_c3401e27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253" y="4644063"/>
            <a:ext cx="1526707" cy="186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2296478">
            <a:off x="7703998" y="5049714"/>
            <a:ext cx="1373857" cy="23925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слитно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4655">
            <a:off x="166747" y="3920291"/>
            <a:ext cx="2199051" cy="21990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75288">
            <a:off x="6846854" y="3879123"/>
            <a:ext cx="2199051" cy="2199051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390926" y="6205288"/>
            <a:ext cx="501554" cy="3920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омой 12">
            <a:hlinkClick r:id="rId8" action="ppaction://hlinksldjump" highlightClick="1">
              <a:snd r:embed="rId9" name="click.wav"/>
            </a:hlinkClick>
          </p:cNvPr>
          <p:cNvSpPr/>
          <p:nvPr/>
        </p:nvSpPr>
        <p:spPr>
          <a:xfrm>
            <a:off x="323528" y="6140159"/>
            <a:ext cx="432048" cy="457193"/>
          </a:xfrm>
          <a:prstGeom prst="actionButtonHome">
            <a:avLst/>
          </a:prstGeom>
          <a:solidFill>
            <a:schemeClr val="bg1">
              <a:lumMod val="50000"/>
            </a:schemeClr>
          </a:solidFill>
          <a:ln>
            <a:solidFill>
              <a:srgbClr val="4F4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36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-0.13385 0.005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123kids.ru/wp-content/uploads/2016/08/spyashhaya-krasavica-usnula-kartinki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8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5373216"/>
            <a:ext cx="1152128" cy="10801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НЕ</a:t>
            </a:r>
            <a:endParaRPr lang="ru-RU" sz="5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131840" y="5373216"/>
            <a:ext cx="5688632" cy="10801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НОВЫЙ, А СТАРЫЙ</a:t>
            </a:r>
            <a:endParaRPr lang="ru-RU" sz="5400" dirty="0"/>
          </a:p>
        </p:txBody>
      </p:sp>
      <p:sp>
        <p:nvSpPr>
          <p:cNvPr id="6" name="Прямоугольник 5"/>
          <p:cNvSpPr/>
          <p:nvPr/>
        </p:nvSpPr>
        <p:spPr>
          <a:xfrm rot="19632534">
            <a:off x="74466" y="4997026"/>
            <a:ext cx="1373857" cy="23925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раздельно</a:t>
            </a:r>
            <a:endParaRPr lang="ru-RU" dirty="0"/>
          </a:p>
        </p:txBody>
      </p:sp>
      <p:pic>
        <p:nvPicPr>
          <p:cNvPr id="7" name="Picture 4" descr="https://img-fotki.yandex.ru/get/6704/134091466.a8/0_c2c64_4288295a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412" y="2983497"/>
            <a:ext cx="1323744" cy="238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mg-fotki.yandex.ru/get/15552/134091466.2c8/0_132caf_c3401e27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658903"/>
            <a:ext cx="1526707" cy="186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2296478">
            <a:off x="7703998" y="5049714"/>
            <a:ext cx="1373857" cy="23925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слитно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4655">
            <a:off x="166747" y="3920291"/>
            <a:ext cx="2199051" cy="21990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75288">
            <a:off x="6846854" y="3879123"/>
            <a:ext cx="2199051" cy="2199051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390926" y="6205288"/>
            <a:ext cx="501554" cy="3920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омой 12">
            <a:hlinkClick r:id="rId8" action="ppaction://hlinksldjump" highlightClick="1">
              <a:snd r:embed="rId9" name="click.wav"/>
            </a:hlinkClick>
          </p:cNvPr>
          <p:cNvSpPr/>
          <p:nvPr/>
        </p:nvSpPr>
        <p:spPr>
          <a:xfrm>
            <a:off x="323528" y="6140159"/>
            <a:ext cx="432048" cy="457193"/>
          </a:xfrm>
          <a:prstGeom prst="actionButtonHome">
            <a:avLst/>
          </a:prstGeom>
          <a:solidFill>
            <a:schemeClr val="bg1">
              <a:lumMod val="50000"/>
            </a:schemeClr>
          </a:solidFill>
          <a:ln>
            <a:solidFill>
              <a:srgbClr val="4F4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09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-0.13385 0.005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123kids.ru/wp-content/uploads/2016/08/spyashhaya-krasavica-usnula-kartinki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8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5373216"/>
            <a:ext cx="1152128" cy="10801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НЕ</a:t>
            </a:r>
            <a:endParaRPr lang="ru-RU" sz="5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131840" y="5373216"/>
            <a:ext cx="4752528" cy="10801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ПОЛУЧАЕТСЯ</a:t>
            </a:r>
            <a:endParaRPr lang="ru-RU" sz="5400" dirty="0"/>
          </a:p>
        </p:txBody>
      </p:sp>
      <p:sp>
        <p:nvSpPr>
          <p:cNvPr id="6" name="Прямоугольник 5"/>
          <p:cNvSpPr/>
          <p:nvPr/>
        </p:nvSpPr>
        <p:spPr>
          <a:xfrm rot="19632534">
            <a:off x="74466" y="4997026"/>
            <a:ext cx="1373857" cy="23925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раздельно</a:t>
            </a:r>
            <a:endParaRPr lang="ru-RU" dirty="0"/>
          </a:p>
        </p:txBody>
      </p:sp>
      <p:pic>
        <p:nvPicPr>
          <p:cNvPr id="7" name="Picture 4" descr="https://img-fotki.yandex.ru/get/6704/134091466.a8/0_c2c64_4288295a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30" y="2780927"/>
            <a:ext cx="1473628" cy="266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mg-fotki.yandex.ru/get/15552/134091466.2c8/0_132caf_c3401e27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837901"/>
            <a:ext cx="1368152" cy="167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2296478">
            <a:off x="7703998" y="5049714"/>
            <a:ext cx="1373857" cy="23925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слитно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4655">
            <a:off x="166747" y="3920291"/>
            <a:ext cx="2199051" cy="21990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75288">
            <a:off x="6846854" y="3879123"/>
            <a:ext cx="2199051" cy="2199051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390926" y="6205288"/>
            <a:ext cx="501554" cy="3920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омой 12">
            <a:hlinkClick r:id="rId8" action="ppaction://hlinksldjump" highlightClick="1">
              <a:snd r:embed="rId9" name="click.wav"/>
            </a:hlinkClick>
          </p:cNvPr>
          <p:cNvSpPr/>
          <p:nvPr/>
        </p:nvSpPr>
        <p:spPr>
          <a:xfrm>
            <a:off x="323528" y="6140159"/>
            <a:ext cx="432048" cy="457193"/>
          </a:xfrm>
          <a:prstGeom prst="actionButtonHome">
            <a:avLst/>
          </a:prstGeom>
          <a:solidFill>
            <a:schemeClr val="bg1">
              <a:lumMod val="50000"/>
            </a:schemeClr>
          </a:solidFill>
          <a:ln>
            <a:solidFill>
              <a:srgbClr val="4F4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76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-0.13385 0.005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http://d22blwhp6neszm.cloudfront.net/21/207499/main.png</a:t>
            </a:r>
            <a:r>
              <a:rPr lang="ru-RU" dirty="0" smtClean="0"/>
              <a:t> - 1 слайд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s://www.stihi.ru/pics/2015/10/18/105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9750"/>
            <a:ext cx="8930543" cy="663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130175" y="112713"/>
            <a:ext cx="8937625" cy="6669087"/>
            <a:chOff x="158" y="119"/>
            <a:chExt cx="5489" cy="4037"/>
          </a:xfrm>
        </p:grpSpPr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158" y="119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158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>
              <a:off x="158" y="4156"/>
              <a:ext cx="5489" cy="0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>
              <a:off x="5647" y="119"/>
              <a:ext cx="0" cy="4037"/>
            </a:xfrm>
            <a:prstGeom prst="line">
              <a:avLst/>
            </a:prstGeom>
            <a:noFill/>
            <a:ln w="76200" cmpd="tri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4426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123kids.ru/wp-content/uploads/2016/08/spyashhaya-krasavica-usnula-kartinki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8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5373216"/>
            <a:ext cx="1152128" cy="10801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НЕ</a:t>
            </a:r>
            <a:endParaRPr lang="ru-RU" sz="5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5373216"/>
            <a:ext cx="3312368" cy="10801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НАВИДЕТЬ</a:t>
            </a:r>
            <a:endParaRPr lang="ru-RU" sz="5400" dirty="0"/>
          </a:p>
        </p:txBody>
      </p:sp>
      <p:sp>
        <p:nvSpPr>
          <p:cNvPr id="7" name="Прямоугольник 6"/>
          <p:cNvSpPr/>
          <p:nvPr/>
        </p:nvSpPr>
        <p:spPr>
          <a:xfrm rot="19632534">
            <a:off x="74466" y="4997026"/>
            <a:ext cx="1373857" cy="23925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раздельно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4655">
            <a:off x="166747" y="3920291"/>
            <a:ext cx="2199051" cy="2199051"/>
          </a:xfrm>
          <a:prstGeom prst="rect">
            <a:avLst/>
          </a:prstGeom>
        </p:spPr>
      </p:pic>
      <p:pic>
        <p:nvPicPr>
          <p:cNvPr id="9" name="Picture 4" descr="https://img-fotki.yandex.ru/get/6704/134091466.a8/0_c2c64_4288295a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51364"/>
            <a:ext cx="1656184" cy="298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mg-fotki.yandex.ru/get/15552/134091466.2c8/0_132caf_c3401e27_or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627" y="5019816"/>
            <a:ext cx="1219349" cy="14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2296478">
            <a:off x="7703998" y="5049714"/>
            <a:ext cx="1373857" cy="23925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слитно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75288">
            <a:off x="6846854" y="3879123"/>
            <a:ext cx="2199051" cy="2199051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390926" y="6205288"/>
            <a:ext cx="501554" cy="3920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омой 13">
            <a:hlinkClick r:id="rId8" action="ppaction://hlinksldjump" highlightClick="1">
              <a:snd r:embed="rId9" name="click.wav"/>
            </a:hlinkClick>
          </p:cNvPr>
          <p:cNvSpPr/>
          <p:nvPr/>
        </p:nvSpPr>
        <p:spPr>
          <a:xfrm>
            <a:off x="323528" y="6140159"/>
            <a:ext cx="432048" cy="457193"/>
          </a:xfrm>
          <a:prstGeom prst="actionButtonHome">
            <a:avLst/>
          </a:prstGeom>
          <a:solidFill>
            <a:schemeClr val="bg1">
              <a:lumMod val="50000"/>
            </a:schemeClr>
          </a:solidFill>
          <a:ln>
            <a:solidFill>
              <a:srgbClr val="4F4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31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123kids.ru/wp-content/uploads/2016/08/spyashhaya-krasavica-usnula-kartinki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8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5373216"/>
            <a:ext cx="3456384" cy="10801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НИЧУТЬ НЕ</a:t>
            </a:r>
            <a:endParaRPr lang="ru-RU" sz="5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508104" y="5373216"/>
            <a:ext cx="3096344" cy="10801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ПРОСТОЕ</a:t>
            </a:r>
            <a:endParaRPr lang="ru-RU" sz="5400" dirty="0"/>
          </a:p>
        </p:txBody>
      </p:sp>
      <p:sp>
        <p:nvSpPr>
          <p:cNvPr id="6" name="Прямоугольник 5"/>
          <p:cNvSpPr/>
          <p:nvPr/>
        </p:nvSpPr>
        <p:spPr>
          <a:xfrm rot="19632534">
            <a:off x="74466" y="4997026"/>
            <a:ext cx="1373857" cy="23925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раздельно</a:t>
            </a:r>
            <a:endParaRPr lang="ru-RU" dirty="0"/>
          </a:p>
        </p:txBody>
      </p:sp>
      <p:pic>
        <p:nvPicPr>
          <p:cNvPr id="7" name="Picture 4" descr="https://img-fotki.yandex.ru/get/6704/134091466.a8/0_c2c64_4288295a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89553"/>
            <a:ext cx="1840536" cy="332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mg-fotki.yandex.ru/get/15552/134091466.2c8/0_132caf_c3401e27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510" y="5441230"/>
            <a:ext cx="874642" cy="106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2296478">
            <a:off x="7703998" y="5049714"/>
            <a:ext cx="1373857" cy="23925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слитно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4655">
            <a:off x="166747" y="3920291"/>
            <a:ext cx="2199051" cy="21990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75288">
            <a:off x="6846854" y="3879123"/>
            <a:ext cx="2199051" cy="2199051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390926" y="6205288"/>
            <a:ext cx="501554" cy="3920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омой 12">
            <a:hlinkClick r:id="rId8" action="ppaction://hlinksldjump" highlightClick="1">
              <a:snd r:embed="rId9" name="click.wav"/>
            </a:hlinkClick>
          </p:cNvPr>
          <p:cNvSpPr/>
          <p:nvPr/>
        </p:nvSpPr>
        <p:spPr>
          <a:xfrm>
            <a:off x="323528" y="6140159"/>
            <a:ext cx="432048" cy="457193"/>
          </a:xfrm>
          <a:prstGeom prst="actionButtonHome">
            <a:avLst/>
          </a:prstGeom>
          <a:solidFill>
            <a:schemeClr val="bg1">
              <a:lumMod val="50000"/>
            </a:schemeClr>
          </a:solidFill>
          <a:ln>
            <a:solidFill>
              <a:srgbClr val="4F4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0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-0.13385 0.005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http://123kids.ru/wp-content/uploads/2016/08/spyashhaya-krasavica-usnula-kartinki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8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5373216"/>
            <a:ext cx="1152128" cy="10801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НЕ</a:t>
            </a:r>
            <a:endParaRPr lang="ru-RU" sz="5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131840" y="5373216"/>
            <a:ext cx="4752528" cy="10801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ОТЧАИВАЛИСЬ</a:t>
            </a:r>
            <a:endParaRPr lang="ru-RU" sz="5400" dirty="0"/>
          </a:p>
        </p:txBody>
      </p:sp>
      <p:pic>
        <p:nvPicPr>
          <p:cNvPr id="6" name="Picture 4" descr="https://img-fotki.yandex.ru/get/6704/134091466.a8/0_c2c64_4288295a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323" y="1844823"/>
            <a:ext cx="2020130" cy="36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mg-fotki.yandex.ru/get/15552/134091466.2c8/0_132caf_c3401e27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441229"/>
            <a:ext cx="874643" cy="106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2296478">
            <a:off x="7703998" y="5049714"/>
            <a:ext cx="1373857" cy="23925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слитно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19632534">
            <a:off x="74466" y="4997026"/>
            <a:ext cx="1373857" cy="23925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раздельно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4655">
            <a:off x="166747" y="3920291"/>
            <a:ext cx="2199051" cy="21990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75288">
            <a:off x="6846854" y="3879123"/>
            <a:ext cx="2199051" cy="2199051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390926" y="6205288"/>
            <a:ext cx="501554" cy="3920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омой 12">
            <a:hlinkClick r:id="rId8" action="ppaction://hlinksldjump" highlightClick="1">
              <a:snd r:embed="rId9" name="click.wav"/>
            </a:hlinkClick>
          </p:cNvPr>
          <p:cNvSpPr/>
          <p:nvPr/>
        </p:nvSpPr>
        <p:spPr>
          <a:xfrm>
            <a:off x="323528" y="6140159"/>
            <a:ext cx="432048" cy="457193"/>
          </a:xfrm>
          <a:prstGeom prst="actionButtonHome">
            <a:avLst/>
          </a:prstGeom>
          <a:solidFill>
            <a:schemeClr val="bg1">
              <a:lumMod val="50000"/>
            </a:schemeClr>
          </a:solidFill>
          <a:ln>
            <a:solidFill>
              <a:srgbClr val="4F4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40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-0.13385 0.005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2" descr="https://img-fotki.yandex.ru/get/6419/134091466.3e/0_92937_d8b94dcd_or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4940"/>
            <a:ext cx="8784976" cy="64555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5536" y="4538562"/>
            <a:ext cx="8352928" cy="1554734"/>
          </a:xfrm>
          <a:prstGeom prst="rect">
            <a:avLst/>
          </a:prstGeom>
          <a:solidFill>
            <a:schemeClr val="accent3">
              <a:lumMod val="75000"/>
              <a:alpha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79512" y="4523636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И</a:t>
            </a:r>
            <a:r>
              <a:rPr lang="ru-RU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пали злые чары колдуньи. Принцесса пробудилась от долгого сна. </a:t>
            </a:r>
          </a:p>
          <a:p>
            <a:pPr algn="ctr"/>
            <a:r>
              <a:rPr lang="ru-RU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Любовь победила зло и ненависть!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43" y="1052736"/>
            <a:ext cx="268867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 descr="http://www.playcast.ru/uploads/2016/03/04/1763815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30660"/>
            <a:ext cx="2043626" cy="113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4139952" y="6165304"/>
            <a:ext cx="864096" cy="36004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10" y="3549998"/>
            <a:ext cx="1457325" cy="6477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37" y="405036"/>
            <a:ext cx="145732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7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mg-fotki.yandex.ru/get/6724/134091466.a8/0_c2c5f_323fb2d7_XX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"/>
          <a:stretch/>
        </p:blipFill>
        <p:spPr bwMode="auto">
          <a:xfrm>
            <a:off x="179512" y="168957"/>
            <a:ext cx="8784976" cy="650040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32593"/>
            <a:ext cx="4760913" cy="599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s://img-fotki.yandex.ru/get/6407/134091466.2c9/0_132cbb_f6fb4c79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-99392"/>
            <a:ext cx="2430334" cy="310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76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http://d22blwhp6neszm.cloudfront.net/21/207499/main.png</a:t>
            </a:r>
            <a:r>
              <a:rPr lang="ru-RU" dirty="0" smtClean="0"/>
              <a:t> - 1 слайд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16632"/>
            <a:ext cx="8784976" cy="6552728"/>
          </a:xfrm>
          <a:prstGeom prst="rect">
            <a:avLst/>
          </a:prstGeom>
          <a:blipFill dpi="0" rotWithShape="1">
            <a:blip r:embed="rId4">
              <a:alphaModFix amt="46000"/>
            </a:blip>
            <a:srcRect/>
            <a:stretch>
              <a:fillRect/>
            </a:stretch>
          </a:blipFill>
          <a:ln cap="sq" cmpd="dbl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http://img1.liveinternet.ru/images/attach/c/4/80/895/80895305_mod_article2551755_5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1"/>
          <a:stretch/>
        </p:blipFill>
        <p:spPr bwMode="auto">
          <a:xfrm>
            <a:off x="168742" y="4165527"/>
            <a:ext cx="2171009" cy="250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863588" y="332656"/>
            <a:ext cx="7632848" cy="3850149"/>
            <a:chOff x="863588" y="404664"/>
            <a:chExt cx="7632848" cy="3549883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863588" y="404664"/>
              <a:ext cx="7632848" cy="3384376"/>
            </a:xfrm>
            <a:prstGeom prst="rect">
              <a:avLst/>
            </a:prstGeom>
            <a:solidFill>
              <a:srgbClr val="4F4347">
                <a:alpha val="79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33494" y="476672"/>
              <a:ext cx="7354930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20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Дорогие ребята!</a:t>
              </a:r>
            </a:p>
            <a:p>
              <a:pPr algn="just"/>
              <a:r>
                <a:rPr lang="ru-RU" sz="20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Предлагаю вам принять участие в интерактивной игре, в которой вы сможете вспомнить страницы сказки «Спящая красавица», а также повторить правописание НЕ с глаголами, существительными и прилагательными.</a:t>
              </a:r>
            </a:p>
            <a:p>
              <a:pPr algn="just"/>
              <a:r>
                <a:rPr lang="ru-RU" sz="20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Цель игры – найти и разбудить  принцессу Аврору, на которую было наложено страшное заклятье. Красавец принц вступит в схватку со злом, а три добрые феи будут помогать вам выполнить задания.</a:t>
              </a:r>
            </a:p>
            <a:p>
              <a:pPr algn="ctr"/>
              <a:r>
                <a:rPr lang="ru-RU" sz="20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Желаю вам успехов!</a:t>
              </a:r>
              <a:r>
                <a:rPr lang="ru-RU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 </a:t>
              </a:r>
              <a:endPara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6148" name="Picture 4" descr="https://img-fotki.yandex.ru/get/15552/134091466.2c8/0_132caf_c3401e27_ori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53"/>
          <a:stretch/>
        </p:blipFill>
        <p:spPr bwMode="auto">
          <a:xfrm>
            <a:off x="6912768" y="3099158"/>
            <a:ext cx="2051720" cy="347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2339750" y="3459476"/>
            <a:ext cx="4752529" cy="3137876"/>
            <a:chOff x="2339750" y="3459476"/>
            <a:chExt cx="4752529" cy="3137876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2339750" y="4746705"/>
              <a:ext cx="4752529" cy="1850647"/>
              <a:chOff x="2339750" y="4725144"/>
              <a:chExt cx="4752529" cy="1850647"/>
            </a:xfrm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2339750" y="4725144"/>
                <a:ext cx="4752529" cy="1850647"/>
              </a:xfrm>
              <a:prstGeom prst="roundRect">
                <a:avLst/>
              </a:prstGeom>
              <a:solidFill>
                <a:srgbClr val="4F4347">
                  <a:alpha val="68000"/>
                </a:srgb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 algn="ctr"/>
                <a:r>
                  <a:rPr lang="ru-RU" sz="2400" b="1" spc="150" dirty="0" smtClean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     Условные обозначения:</a:t>
                </a:r>
              </a:p>
              <a:p>
                <a:pPr algn="ctr"/>
                <a:endParaRPr lang="ru-RU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  <a:p>
                <a:r>
                  <a:rPr lang="ru-RU" b="1" spc="150" dirty="0" smtClean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         - вызов правила</a:t>
                </a:r>
                <a:endParaRPr lang="ru-RU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  <a:p>
                <a:r>
                  <a:rPr lang="ru-RU" b="1" spc="150" dirty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 </a:t>
                </a:r>
                <a:r>
                  <a:rPr lang="ru-RU" b="1" spc="150" dirty="0" smtClean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        - возврат к правилам</a:t>
                </a:r>
              </a:p>
              <a:p>
                <a:r>
                  <a:rPr lang="ru-RU" b="1" spc="150" dirty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 </a:t>
                </a:r>
                <a:r>
                  <a:rPr lang="ru-RU" b="1" spc="150" dirty="0" smtClean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        - переход на следующий слайд</a:t>
                </a:r>
              </a:p>
            </p:txBody>
          </p:sp>
          <p:grpSp>
            <p:nvGrpSpPr>
              <p:cNvPr id="7" name="Группа 6"/>
              <p:cNvGrpSpPr/>
              <p:nvPr/>
            </p:nvGrpSpPr>
            <p:grpSpPr>
              <a:xfrm>
                <a:off x="2565890" y="5013176"/>
                <a:ext cx="565950" cy="720080"/>
                <a:chOff x="467544" y="3861048"/>
                <a:chExt cx="1822580" cy="2307020"/>
              </a:xfrm>
            </p:grpSpPr>
            <p:sp>
              <p:nvSpPr>
                <p:cNvPr id="13" name="Овал 12"/>
                <p:cNvSpPr/>
                <p:nvPr/>
              </p:nvSpPr>
              <p:spPr>
                <a:xfrm>
                  <a:off x="467544" y="3861048"/>
                  <a:ext cx="1822580" cy="226181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4" name="Picture 10" descr="https://img-fotki.yandex.ru/get/5647/134091466.2c8/0_132ca3_5eb98fbe_ori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5204" y="3861048"/>
                  <a:ext cx="1368152" cy="19953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Скругленный прямоугольник 14"/>
                <p:cNvSpPr/>
                <p:nvPr/>
              </p:nvSpPr>
              <p:spPr>
                <a:xfrm>
                  <a:off x="899592" y="5877272"/>
                  <a:ext cx="1008112" cy="290796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 dirty="0"/>
                </a:p>
              </p:txBody>
            </p:sp>
          </p:grpSp>
          <p:sp>
            <p:nvSpPr>
              <p:cNvPr id="16" name="Управляющая кнопка: домой 15">
                <a:hlinkClick r:id="rId8" action="ppaction://hlinksldjump" highlightClick="1"/>
              </p:cNvPr>
              <p:cNvSpPr/>
              <p:nvPr/>
            </p:nvSpPr>
            <p:spPr>
              <a:xfrm>
                <a:off x="2664301" y="5733256"/>
                <a:ext cx="395531" cy="385185"/>
              </a:xfrm>
              <a:prstGeom prst="actionButtonHom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4F43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Управляющая кнопка: далее 16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2689936" y="6165304"/>
                <a:ext cx="369896" cy="360040"/>
              </a:xfrm>
              <a:prstGeom prst="actionButtonForwardNext">
                <a:avLst/>
              </a:prstGeom>
              <a:solidFill>
                <a:srgbClr val="4F4347"/>
              </a:solidFill>
              <a:ln>
                <a:solidFill>
                  <a:srgbClr val="4832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1" name="Picture 3" descr="http://img-fotki.yandex.ru/get/4121/16969765.11f/0_71aa7_842bd087_M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2209" y="3459476"/>
              <a:ext cx="2857500" cy="1590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8244408" y="6165304"/>
            <a:ext cx="504056" cy="385185"/>
          </a:xfrm>
          <a:prstGeom prst="actionButtonForwardNext">
            <a:avLst/>
          </a:prstGeom>
          <a:solidFill>
            <a:srgbClr val="4F4347"/>
          </a:solidFill>
          <a:ln>
            <a:solidFill>
              <a:srgbClr val="4832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70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http://d22blwhp6neszm.cloudfront.net/21/207499/main.png</a:t>
            </a:r>
            <a:r>
              <a:rPr lang="ru-RU" dirty="0" smtClean="0"/>
              <a:t> - 1 слайд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16632"/>
            <a:ext cx="8784976" cy="6552728"/>
          </a:xfrm>
          <a:prstGeom prst="rect">
            <a:avLst/>
          </a:prstGeom>
          <a:blipFill dpi="0" rotWithShape="1">
            <a:blip r:embed="rId4">
              <a:alphaModFix amt="46000"/>
            </a:blip>
            <a:srcRect/>
            <a:stretch>
              <a:fillRect/>
            </a:stretch>
          </a:blipFill>
          <a:ln cap="sq" cmpd="dbl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863588" y="620687"/>
            <a:ext cx="3348372" cy="1512169"/>
          </a:xfrm>
          <a:prstGeom prst="rect">
            <a:avLst/>
          </a:prstGeom>
          <a:solidFill>
            <a:srgbClr val="4F4347">
              <a:alpha val="76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827584" y="692696"/>
            <a:ext cx="3528392" cy="160043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Правила - помощники</a:t>
            </a:r>
          </a:p>
          <a:p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3" descr="http://img-fotki.yandex.ru/get/4121/16969765.11f/0_71aa7_842bd087_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86" y="-27384"/>
            <a:ext cx="1810980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680012" y="4221087"/>
            <a:ext cx="3348372" cy="1512169"/>
          </a:xfrm>
          <a:prstGeom prst="rect">
            <a:avLst/>
          </a:prstGeom>
          <a:solidFill>
            <a:srgbClr val="4F4347">
              <a:alpha val="5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hlinkClick r:id="rId7" action="ppaction://hlinksldjump"/>
          </p:cNvPr>
          <p:cNvSpPr txBox="1"/>
          <p:nvPr/>
        </p:nvSpPr>
        <p:spPr>
          <a:xfrm>
            <a:off x="4788024" y="4221088"/>
            <a:ext cx="3528392" cy="160043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Тест                 2 уровень</a:t>
            </a:r>
          </a:p>
          <a:p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148" name="Picture 4" descr="https://img-fotki.yandex.ru/get/15552/134091466.2c8/0_132caf_c3401e27_ori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2988940"/>
            <a:ext cx="2362591" cy="288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2915816" y="1376771"/>
            <a:ext cx="3832523" cy="2556285"/>
            <a:chOff x="2915816" y="1376771"/>
            <a:chExt cx="3832523" cy="2556285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987824" y="2276872"/>
              <a:ext cx="3348372" cy="1512169"/>
            </a:xfrm>
            <a:prstGeom prst="rect">
              <a:avLst/>
            </a:prstGeom>
            <a:solidFill>
              <a:srgbClr val="4F4347">
                <a:alpha val="59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>
              <a:hlinkClick r:id="rId9" action="ppaction://hlinksldjump"/>
            </p:cNvPr>
            <p:cNvSpPr txBox="1"/>
            <p:nvPr/>
          </p:nvSpPr>
          <p:spPr>
            <a:xfrm>
              <a:off x="2915816" y="2332618"/>
              <a:ext cx="3528392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4000" b="1" spc="150" dirty="0" smtClean="0">
                  <a:ln w="11430"/>
                  <a:solidFill>
                    <a:srgbClr val="F8F8F8"/>
                  </a:solidFill>
                </a:rPr>
                <a:t>Тест</a:t>
              </a:r>
            </a:p>
            <a:p>
              <a:pPr algn="ctr"/>
              <a:r>
                <a:rPr lang="ru-RU" sz="4000" b="1" spc="150" dirty="0" smtClean="0">
                  <a:ln w="11430"/>
                  <a:solidFill>
                    <a:srgbClr val="F8F8F8"/>
                  </a:solidFill>
                </a:rPr>
                <a:t>1 уровень</a:t>
              </a:r>
            </a:p>
            <a:p>
              <a:endPara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1028" name="Picture 4" descr="https://img-fotki.yandex.ru/get/6704/134091466.a8/0_c2c64_4288295a_ori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1376771"/>
              <a:ext cx="1024211" cy="1848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 descr="https://img-fotki.yandex.ru/get/9835/134091466.2c9/0_132cba_79db8839_ori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448" y="4295924"/>
            <a:ext cx="113593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31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6885384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/>
          <a:stretch/>
        </p:blipFill>
        <p:spPr bwMode="auto">
          <a:xfrm>
            <a:off x="179512" y="116632"/>
            <a:ext cx="8784976" cy="657787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323528" y="6140159"/>
            <a:ext cx="432048" cy="457193"/>
          </a:xfrm>
          <a:prstGeom prst="actionButtonHome">
            <a:avLst/>
          </a:prstGeom>
          <a:solidFill>
            <a:schemeClr val="bg1">
              <a:lumMod val="50000"/>
            </a:schemeClr>
          </a:solidFill>
          <a:ln>
            <a:solidFill>
              <a:srgbClr val="4F4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244408" y="6165304"/>
            <a:ext cx="504056" cy="385185"/>
          </a:xfrm>
          <a:prstGeom prst="actionButtonForwardNext">
            <a:avLst/>
          </a:prstGeom>
          <a:solidFill>
            <a:srgbClr val="4F4347"/>
          </a:solidFill>
          <a:ln>
            <a:solidFill>
              <a:srgbClr val="4832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863588" y="4941167"/>
            <a:ext cx="7164796" cy="1512169"/>
            <a:chOff x="863588" y="4005063"/>
            <a:chExt cx="7164796" cy="151216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863588" y="4005063"/>
              <a:ext cx="7164796" cy="1512169"/>
            </a:xfrm>
            <a:prstGeom prst="rect">
              <a:avLst/>
            </a:prstGeom>
            <a:solidFill>
              <a:srgbClr val="4F4347">
                <a:alpha val="59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03648" y="4221088"/>
              <a:ext cx="59766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32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Помоги принцу найти дорогу к Спящей красавице</a:t>
              </a:r>
              <a:endParaRPr lang="ru-RU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5997624" y="1218168"/>
            <a:ext cx="2318792" cy="1994808"/>
            <a:chOff x="6145774" y="2204864"/>
            <a:chExt cx="2857500" cy="2647951"/>
          </a:xfrm>
          <a:effectLst>
            <a:outerShdw dir="6240000" algn="ctr" rotWithShape="0">
              <a:srgbClr val="000000"/>
            </a:outerShdw>
          </a:effectLst>
        </p:grpSpPr>
        <p:pic>
          <p:nvPicPr>
            <p:cNvPr id="23" name="Picture 4" descr="http://kira-scrap.ru/KATALOG/OFORMLENIE/2/0_11c6c5_a8099cf8_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774" y="2204864"/>
              <a:ext cx="2857500" cy="2647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6696110" y="3680993"/>
              <a:ext cx="1720983" cy="531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8B0A07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1 уровень</a:t>
              </a:r>
              <a:endPara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8B0A07"/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96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4" descr="http://d22blwhp6neszm.cloudfront.net/21/207499/ma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740245" y="3501008"/>
            <a:ext cx="3415931" cy="2527421"/>
            <a:chOff x="2276128" y="3149352"/>
            <a:chExt cx="4248471" cy="3375800"/>
          </a:xfrm>
        </p:grpSpPr>
        <p:pic>
          <p:nvPicPr>
            <p:cNvPr id="14" name="Picture 10" descr="http://365psd.com/images/previews/19e/blackboard-52119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02" b="9880"/>
            <a:stretch/>
          </p:blipFill>
          <p:spPr bwMode="auto">
            <a:xfrm>
              <a:off x="2276128" y="3149352"/>
              <a:ext cx="4248471" cy="337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http://fb.ru/misc/i/gallery/11333/457149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177" y="3315442"/>
              <a:ext cx="3937407" cy="2930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292080" y="404664"/>
            <a:ext cx="3545452" cy="2573236"/>
            <a:chOff x="3215589" y="802173"/>
            <a:chExt cx="4248471" cy="3375800"/>
          </a:xfrm>
        </p:grpSpPr>
        <p:pic>
          <p:nvPicPr>
            <p:cNvPr id="18" name="Picture 10" descr="http://365psd.com/images/previews/19e/blackboard-52119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02" b="9880"/>
            <a:stretch/>
          </p:blipFill>
          <p:spPr bwMode="auto">
            <a:xfrm>
              <a:off x="3215589" y="802173"/>
              <a:ext cx="4248471" cy="337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http://img10.proshkolu.ru/content/media/pic/std/4000000/3767000/3766197-75f7d0a222a0c7a8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980728"/>
              <a:ext cx="3960440" cy="288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251520" y="404664"/>
            <a:ext cx="3024334" cy="2592288"/>
            <a:chOff x="2123728" y="2996952"/>
            <a:chExt cx="4248471" cy="3375800"/>
          </a:xfrm>
        </p:grpSpPr>
        <p:pic>
          <p:nvPicPr>
            <p:cNvPr id="7178" name="Picture 10" descr="http://365psd.com/images/previews/19e/blackboard-52119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02" b="9880"/>
            <a:stretch/>
          </p:blipFill>
          <p:spPr bwMode="auto">
            <a:xfrm>
              <a:off x="2123728" y="2996952"/>
              <a:ext cx="4248471" cy="337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http://img10.proshkolu.ru/content/media/pic/std/4000000/3766000/3765778-788a48472dd60b0d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777" y="3140968"/>
              <a:ext cx="3937407" cy="2952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Управляющая кнопка: домой 15">
            <a:hlinkClick r:id="rId8" action="ppaction://hlinksldjump" highlightClick="1"/>
          </p:cNvPr>
          <p:cNvSpPr/>
          <p:nvPr/>
        </p:nvSpPr>
        <p:spPr>
          <a:xfrm>
            <a:off x="323528" y="6140159"/>
            <a:ext cx="432048" cy="457193"/>
          </a:xfrm>
          <a:prstGeom prst="actionButtonHome">
            <a:avLst/>
          </a:prstGeom>
          <a:solidFill>
            <a:schemeClr val="bg1">
              <a:lumMod val="50000"/>
            </a:schemeClr>
          </a:solidFill>
          <a:ln>
            <a:solidFill>
              <a:srgbClr val="4F4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8244408" y="6165304"/>
            <a:ext cx="504056" cy="385185"/>
          </a:xfrm>
          <a:prstGeom prst="actionButtonForwardNext">
            <a:avLst/>
          </a:prstGeom>
          <a:solidFill>
            <a:srgbClr val="4F4347"/>
          </a:solidFill>
          <a:ln>
            <a:solidFill>
              <a:srgbClr val="4832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467544" y="3861048"/>
            <a:ext cx="1822580" cy="22618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0" descr="https://img-fotki.yandex.ru/get/5647/134091466.2c8/0_132ca3_5eb98fbe_ori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04" y="3861048"/>
            <a:ext cx="1368152" cy="199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899592" y="5877272"/>
            <a:ext cx="1008112" cy="2907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правило</a:t>
            </a:r>
            <a:endParaRPr lang="ru-RU" sz="1600" dirty="0"/>
          </a:p>
        </p:txBody>
      </p:sp>
      <p:sp>
        <p:nvSpPr>
          <p:cNvPr id="23" name="Овал 22"/>
          <p:cNvSpPr/>
          <p:nvPr/>
        </p:nvSpPr>
        <p:spPr>
          <a:xfrm>
            <a:off x="6637852" y="3861048"/>
            <a:ext cx="1822580" cy="22618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8" descr="https://img-fotki.yandex.ru/get/5504/134091466.2c8/0_132cb1_e637fbff_ori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933056"/>
            <a:ext cx="1661332" cy="20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7020272" y="5949280"/>
            <a:ext cx="1008112" cy="29079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правило</a:t>
            </a:r>
            <a:endParaRPr lang="ru-RU" sz="1600" dirty="0"/>
          </a:p>
        </p:txBody>
      </p:sp>
      <p:sp>
        <p:nvSpPr>
          <p:cNvPr id="24" name="Овал 23"/>
          <p:cNvSpPr/>
          <p:nvPr/>
        </p:nvSpPr>
        <p:spPr>
          <a:xfrm>
            <a:off x="3419872" y="980728"/>
            <a:ext cx="1822580" cy="22618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6" descr="https://img-fotki.yandex.ru/get/15575/134091466.2c8/0_132cad_56913cf_ori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717" y="980728"/>
            <a:ext cx="1354339" cy="217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3851920" y="3068960"/>
            <a:ext cx="1008112" cy="29079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правило</a:t>
            </a:r>
            <a:endParaRPr lang="ru-RU" sz="16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1547664" y="5915197"/>
            <a:ext cx="5976664" cy="754163"/>
            <a:chOff x="1547664" y="6900462"/>
            <a:chExt cx="5976664" cy="754163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2290124" y="6900462"/>
              <a:ext cx="4347728" cy="754163"/>
            </a:xfrm>
            <a:prstGeom prst="rect">
              <a:avLst/>
            </a:prstGeom>
            <a:solidFill>
              <a:srgbClr val="4F4347">
                <a:alpha val="59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7664" y="7006553"/>
              <a:ext cx="5976664" cy="4828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32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Повторим правила!</a:t>
              </a:r>
              <a:endParaRPr lang="ru-RU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907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79512" y="116632"/>
            <a:ext cx="8784976" cy="6552728"/>
          </a:xfrm>
          <a:prstGeom prst="rect">
            <a:avLst/>
          </a:prstGeom>
          <a:blipFill dpi="0" rotWithShape="1">
            <a:blip r:embed="rId3">
              <a:alphaModFix amt="46000"/>
            </a:blip>
            <a:srcRect/>
            <a:stretch>
              <a:fillRect/>
            </a:stretch>
          </a:blipFill>
          <a:ln cap="sq" cmpd="dbl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27584" y="548680"/>
            <a:ext cx="5760640" cy="1296144"/>
          </a:xfrm>
          <a:prstGeom prst="roundRect">
            <a:avLst/>
          </a:prstGeom>
          <a:solidFill>
            <a:schemeClr val="bg1">
              <a:lumMod val="8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130175" y="-79718"/>
            <a:ext cx="8937625" cy="0"/>
          </a:xfrm>
          <a:prstGeom prst="line">
            <a:avLst/>
          </a:prstGeom>
          <a:noFill/>
          <a:ln w="76200" cmpd="tri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899592" y="623590"/>
            <a:ext cx="540027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505050"/>
                </a:solidFill>
                <a:latin typeface="Times New Roman" pitchFamily="18" charset="0"/>
              </a:rPr>
              <a:t>1. В каком варианте ответа</a:t>
            </a:r>
          </a:p>
          <a:p>
            <a:r>
              <a:rPr lang="ru-RU" sz="3200" b="1" dirty="0" smtClean="0">
                <a:solidFill>
                  <a:srgbClr val="505050"/>
                </a:solidFill>
                <a:latin typeface="Times New Roman" pitchFamily="18" charset="0"/>
              </a:rPr>
              <a:t>НЕ пишется СЛИТНО?  </a:t>
            </a:r>
            <a:endParaRPr lang="ru-RU" sz="3200" b="1" dirty="0">
              <a:solidFill>
                <a:srgbClr val="505050"/>
              </a:solidFill>
              <a:latin typeface="Times New Roman" pitchFamily="18" charset="0"/>
            </a:endParaRP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971600" y="2637583"/>
            <a:ext cx="5524027" cy="50338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latin typeface="Times New Roman" pitchFamily="18" charset="0"/>
              </a:rPr>
              <a:t>(НЕ)ВЕРИТЬ 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468313" y="2708920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4" name="Oval 12"/>
          <p:cNvSpPr>
            <a:spLocks noChangeArrowheads="1"/>
          </p:cNvSpPr>
          <p:nvPr/>
        </p:nvSpPr>
        <p:spPr bwMode="auto">
          <a:xfrm>
            <a:off x="467544" y="3500686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5" name="Oval 13"/>
          <p:cNvSpPr>
            <a:spLocks noChangeArrowheads="1"/>
          </p:cNvSpPr>
          <p:nvPr/>
        </p:nvSpPr>
        <p:spPr bwMode="auto">
          <a:xfrm>
            <a:off x="467222" y="5033190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6" name="Oval 14"/>
          <p:cNvSpPr>
            <a:spLocks noChangeArrowheads="1"/>
          </p:cNvSpPr>
          <p:nvPr/>
        </p:nvSpPr>
        <p:spPr bwMode="auto">
          <a:xfrm>
            <a:off x="467222" y="4261456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990600" y="3429497"/>
            <a:ext cx="5525616" cy="5035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(НЕ)СМИРИЛИСЬ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971600" y="5013176"/>
            <a:ext cx="5525617" cy="50442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(НЕ)ГОДОВАЛИ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990599" y="4221249"/>
            <a:ext cx="5525617" cy="50405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(НЕ)УСПОКОЯТСЯ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55" name="Oval 23"/>
          <p:cNvSpPr>
            <a:spLocks noChangeArrowheads="1"/>
          </p:cNvSpPr>
          <p:nvPr/>
        </p:nvSpPr>
        <p:spPr bwMode="auto">
          <a:xfrm>
            <a:off x="6732240" y="2708598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0" name="Oval 28"/>
          <p:cNvSpPr>
            <a:spLocks noChangeArrowheads="1"/>
          </p:cNvSpPr>
          <p:nvPr/>
        </p:nvSpPr>
        <p:spPr bwMode="auto">
          <a:xfrm>
            <a:off x="6804248" y="3500686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2" name="Oval 30"/>
          <p:cNvSpPr>
            <a:spLocks noChangeArrowheads="1"/>
          </p:cNvSpPr>
          <p:nvPr/>
        </p:nvSpPr>
        <p:spPr bwMode="auto">
          <a:xfrm>
            <a:off x="6804247" y="4293096"/>
            <a:ext cx="360363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4166939" y="6216759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8" descr="https://img-fotki.yandex.ru/get/5504/134091466.2c8/0_132cb1_e637fbff_ori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24944"/>
            <a:ext cx="1661332" cy="20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61" name="Oval 29"/>
          <p:cNvSpPr>
            <a:spLocks noChangeArrowheads="1"/>
          </p:cNvSpPr>
          <p:nvPr/>
        </p:nvSpPr>
        <p:spPr bwMode="auto">
          <a:xfrm>
            <a:off x="6814589" y="5085208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>
                <a:solidFill>
                  <a:srgbClr val="006600"/>
                </a:solidFill>
              </a:rPr>
              <a:t>+</a:t>
            </a:r>
          </a:p>
        </p:txBody>
      </p:sp>
      <p:pic>
        <p:nvPicPr>
          <p:cNvPr id="2050" name="Picture 2" descr="https://img-fotki.yandex.ru/get/5608/134091466.2c8/0_132cae_8ca2335a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73" y="3350159"/>
            <a:ext cx="2241552" cy="34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26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6"/>
                  </p:tgtEl>
                </p:cond>
              </p:nextCondLst>
            </p:seq>
          </p:childTnLst>
        </p:cTn>
      </p:par>
    </p:tnLst>
    <p:bldLst>
      <p:bldP spid="18455" grpId="0" animBg="1"/>
      <p:bldP spid="18455" grpId="1" animBg="1"/>
      <p:bldP spid="18460" grpId="0" animBg="1"/>
      <p:bldP spid="18460" grpId="1" animBg="1"/>
      <p:bldP spid="18462" grpId="0" animBg="1"/>
      <p:bldP spid="18462" grpId="1" animBg="1"/>
      <p:bldP spid="18461" grpId="0" animBg="1"/>
      <p:bldP spid="1846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79512" y="116632"/>
            <a:ext cx="8784976" cy="6552728"/>
          </a:xfrm>
          <a:prstGeom prst="rect">
            <a:avLst/>
          </a:prstGeom>
          <a:blipFill dpi="0" rotWithShape="1">
            <a:blip r:embed="rId3">
              <a:alphaModFix amt="46000"/>
            </a:blip>
            <a:srcRect/>
            <a:stretch>
              <a:fillRect/>
            </a:stretch>
          </a:blipFill>
          <a:ln cap="sq" cmpd="dbl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55576" y="476672"/>
            <a:ext cx="5760640" cy="1296144"/>
          </a:xfrm>
          <a:prstGeom prst="roundRect">
            <a:avLst/>
          </a:prstGeom>
          <a:solidFill>
            <a:schemeClr val="bg1">
              <a:lumMod val="8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827906" y="551582"/>
            <a:ext cx="540027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505050"/>
                </a:solidFill>
                <a:latin typeface="Times New Roman" pitchFamily="18" charset="0"/>
              </a:rPr>
              <a:t>3. В каком варианте ответа</a:t>
            </a:r>
          </a:p>
          <a:p>
            <a:r>
              <a:rPr lang="ru-RU" sz="3200" b="1" dirty="0" smtClean="0">
                <a:solidFill>
                  <a:srgbClr val="505050"/>
                </a:solidFill>
                <a:latin typeface="Times New Roman" pitchFamily="18" charset="0"/>
              </a:rPr>
              <a:t>НЕ пишется РАЗДЕЛЬНО?  </a:t>
            </a:r>
            <a:endParaRPr lang="ru-RU" sz="3200" b="1" dirty="0">
              <a:solidFill>
                <a:srgbClr val="505050"/>
              </a:solidFill>
              <a:latin typeface="Times New Roman" pitchFamily="18" charset="0"/>
            </a:endParaRP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971600" y="2637583"/>
            <a:ext cx="5524027" cy="50338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latin typeface="Times New Roman" pitchFamily="18" charset="0"/>
              </a:rPr>
              <a:t>(НЕ)ДОБРО, А ЗЛО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468313" y="4292774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4" name="Oval 12"/>
          <p:cNvSpPr>
            <a:spLocks noChangeArrowheads="1"/>
          </p:cNvSpPr>
          <p:nvPr/>
        </p:nvSpPr>
        <p:spPr bwMode="auto">
          <a:xfrm>
            <a:off x="467544" y="3500686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5" name="Oval 13"/>
          <p:cNvSpPr>
            <a:spLocks noChangeArrowheads="1"/>
          </p:cNvSpPr>
          <p:nvPr/>
        </p:nvSpPr>
        <p:spPr bwMode="auto">
          <a:xfrm>
            <a:off x="467222" y="2708920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6" name="Oval 14"/>
          <p:cNvSpPr>
            <a:spLocks noChangeArrowheads="1"/>
          </p:cNvSpPr>
          <p:nvPr/>
        </p:nvSpPr>
        <p:spPr bwMode="auto">
          <a:xfrm>
            <a:off x="467222" y="5085184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990600" y="3429497"/>
            <a:ext cx="5525616" cy="5035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(НЕ)ПОГОДА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971600" y="5013176"/>
            <a:ext cx="5525617" cy="50442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(НЕ)ПРАВДА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990599" y="4221088"/>
            <a:ext cx="5525617" cy="50405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(НЕ)НАСТЬЕ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55" name="Oval 23"/>
          <p:cNvSpPr>
            <a:spLocks noChangeArrowheads="1"/>
          </p:cNvSpPr>
          <p:nvPr/>
        </p:nvSpPr>
        <p:spPr bwMode="auto">
          <a:xfrm>
            <a:off x="6803925" y="4293096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0" name="Oval 28"/>
          <p:cNvSpPr>
            <a:spLocks noChangeArrowheads="1"/>
          </p:cNvSpPr>
          <p:nvPr/>
        </p:nvSpPr>
        <p:spPr bwMode="auto">
          <a:xfrm>
            <a:off x="6804248" y="3500686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1" name="Oval 29"/>
          <p:cNvSpPr>
            <a:spLocks noChangeArrowheads="1"/>
          </p:cNvSpPr>
          <p:nvPr/>
        </p:nvSpPr>
        <p:spPr bwMode="auto">
          <a:xfrm>
            <a:off x="6804248" y="2708597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>
                <a:solidFill>
                  <a:srgbClr val="006600"/>
                </a:solidFill>
              </a:rPr>
              <a:t>+</a:t>
            </a:r>
          </a:p>
        </p:txBody>
      </p:sp>
      <p:sp>
        <p:nvSpPr>
          <p:cNvPr id="18462" name="Oval 30"/>
          <p:cNvSpPr>
            <a:spLocks noChangeArrowheads="1"/>
          </p:cNvSpPr>
          <p:nvPr/>
        </p:nvSpPr>
        <p:spPr bwMode="auto">
          <a:xfrm>
            <a:off x="6804247" y="5085184"/>
            <a:ext cx="360363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pic>
        <p:nvPicPr>
          <p:cNvPr id="24" name="Picture 6" descr="https://img-fotki.yandex.ru/get/15575/134091466.2c8/0_132cad_56913cf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39" y="2701251"/>
            <a:ext cx="1443881" cy="231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img-fotki.yandex.ru/get/5608/134091466.2c8/0_132cae_8ca2335a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73" y="3350159"/>
            <a:ext cx="2241552" cy="34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Управляющая кнопка: далее 28">
            <a:hlinkClick r:id="" action="ppaction://hlinkshowjump?jump=nextslide" highlightClick="1"/>
          </p:cNvPr>
          <p:cNvSpPr/>
          <p:nvPr/>
        </p:nvSpPr>
        <p:spPr>
          <a:xfrm>
            <a:off x="4166939" y="6216759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30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6"/>
                  </p:tgtEl>
                </p:cond>
              </p:nextCondLst>
            </p:seq>
          </p:childTnLst>
        </p:cTn>
      </p:par>
    </p:tnLst>
    <p:bldLst>
      <p:bldP spid="18455" grpId="0" animBg="1"/>
      <p:bldP spid="18455" grpId="1" animBg="1"/>
      <p:bldP spid="18460" grpId="0" animBg="1"/>
      <p:bldP spid="18460" grpId="1" animBg="1"/>
      <p:bldP spid="18461" grpId="0" animBg="1"/>
      <p:bldP spid="18461" grpId="1" animBg="1"/>
      <p:bldP spid="18462" grpId="0" animBg="1"/>
      <p:bldP spid="1846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4347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79512" y="116632"/>
            <a:ext cx="8784976" cy="6552728"/>
          </a:xfrm>
          <a:prstGeom prst="rect">
            <a:avLst/>
          </a:prstGeom>
          <a:blipFill dpi="0" rotWithShape="1">
            <a:blip r:embed="rId3">
              <a:alphaModFix amt="46000"/>
            </a:blip>
            <a:srcRect/>
            <a:stretch>
              <a:fillRect/>
            </a:stretch>
          </a:blipFill>
          <a:ln cap="sq" cmpd="dbl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55575" y="476672"/>
            <a:ext cx="5832649" cy="1296144"/>
          </a:xfrm>
          <a:prstGeom prst="roundRect">
            <a:avLst/>
          </a:prstGeom>
          <a:solidFill>
            <a:schemeClr val="bg1">
              <a:lumMod val="8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827905" y="551582"/>
            <a:ext cx="598668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505050"/>
                </a:solidFill>
                <a:latin typeface="Times New Roman" pitchFamily="18" charset="0"/>
              </a:rPr>
              <a:t>3. В каком варианте ответа</a:t>
            </a:r>
          </a:p>
          <a:p>
            <a:r>
              <a:rPr lang="ru-RU" sz="3200" b="1" dirty="0" smtClean="0">
                <a:solidFill>
                  <a:srgbClr val="505050"/>
                </a:solidFill>
                <a:latin typeface="Times New Roman" pitchFamily="18" charset="0"/>
              </a:rPr>
              <a:t>НЕ пишется    СЛИТНО?  </a:t>
            </a:r>
            <a:endParaRPr lang="ru-RU" sz="3200" b="1" dirty="0">
              <a:solidFill>
                <a:srgbClr val="505050"/>
              </a:solidFill>
              <a:latin typeface="Times New Roman" pitchFamily="18" charset="0"/>
            </a:endParaRP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971600" y="2637583"/>
            <a:ext cx="5524027" cy="50338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latin typeface="Times New Roman" pitchFamily="18" charset="0"/>
              </a:rPr>
              <a:t>ВОВСЕ (НЕ)ДОБРЫЕ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468313" y="2708920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4" name="Oval 12"/>
          <p:cNvSpPr>
            <a:spLocks noChangeArrowheads="1"/>
          </p:cNvSpPr>
          <p:nvPr/>
        </p:nvSpPr>
        <p:spPr bwMode="auto">
          <a:xfrm>
            <a:off x="467544" y="3500686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5" name="Oval 13"/>
          <p:cNvSpPr>
            <a:spLocks noChangeArrowheads="1"/>
          </p:cNvSpPr>
          <p:nvPr/>
        </p:nvSpPr>
        <p:spPr bwMode="auto">
          <a:xfrm>
            <a:off x="467222" y="4293096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6" name="Oval 14"/>
          <p:cNvSpPr>
            <a:spLocks noChangeArrowheads="1"/>
          </p:cNvSpPr>
          <p:nvPr/>
        </p:nvSpPr>
        <p:spPr bwMode="auto">
          <a:xfrm>
            <a:off x="467222" y="5085184"/>
            <a:ext cx="360362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990600" y="3429497"/>
            <a:ext cx="5525616" cy="5035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(НЕ)ЛЕГКИЙ, А ТРУДНЫЙ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971600" y="5013176"/>
            <a:ext cx="5525617" cy="50442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НИЧУТЬ (НЕ)УСТАЛЫЙ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990599" y="4221088"/>
            <a:ext cx="5525617" cy="50405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76200" cmpd="tri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(НЕ)ДОБРАЯ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8455" name="Oval 23"/>
          <p:cNvSpPr>
            <a:spLocks noChangeArrowheads="1"/>
          </p:cNvSpPr>
          <p:nvPr/>
        </p:nvSpPr>
        <p:spPr bwMode="auto">
          <a:xfrm>
            <a:off x="6732240" y="2708598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0" name="Oval 28"/>
          <p:cNvSpPr>
            <a:spLocks noChangeArrowheads="1"/>
          </p:cNvSpPr>
          <p:nvPr/>
        </p:nvSpPr>
        <p:spPr bwMode="auto">
          <a:xfrm>
            <a:off x="6804248" y="3500686"/>
            <a:ext cx="360363" cy="360362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sp>
        <p:nvSpPr>
          <p:cNvPr id="18461" name="Oval 29"/>
          <p:cNvSpPr>
            <a:spLocks noChangeArrowheads="1"/>
          </p:cNvSpPr>
          <p:nvPr/>
        </p:nvSpPr>
        <p:spPr bwMode="auto">
          <a:xfrm>
            <a:off x="6814589" y="4292773"/>
            <a:ext cx="360362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>
                <a:solidFill>
                  <a:srgbClr val="006600"/>
                </a:solidFill>
              </a:rPr>
              <a:t>+</a:t>
            </a:r>
          </a:p>
        </p:txBody>
      </p:sp>
      <p:sp>
        <p:nvSpPr>
          <p:cNvPr id="18462" name="Oval 30"/>
          <p:cNvSpPr>
            <a:spLocks noChangeArrowheads="1"/>
          </p:cNvSpPr>
          <p:nvPr/>
        </p:nvSpPr>
        <p:spPr bwMode="auto">
          <a:xfrm>
            <a:off x="6804247" y="5085184"/>
            <a:ext cx="360363" cy="360363"/>
          </a:xfrm>
          <a:prstGeom prst="ellipse">
            <a:avLst/>
          </a:prstGeom>
          <a:solidFill>
            <a:schemeClr val="bg1"/>
          </a:solidFill>
          <a:ln w="76200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/>
              <a:t>-</a:t>
            </a:r>
          </a:p>
        </p:txBody>
      </p:sp>
      <p:pic>
        <p:nvPicPr>
          <p:cNvPr id="24" name="Picture 10" descr="https://img-fotki.yandex.ru/get/5647/134091466.2c8/0_132ca3_5eb98fbe_ori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92682"/>
            <a:ext cx="1368152" cy="206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img-fotki.yandex.ru/get/5608/134091466.2c8/0_132cae_8ca2335a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73" y="3350159"/>
            <a:ext cx="2241552" cy="34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Управляющая кнопка: далее 28">
            <a:hlinkClick r:id="" action="ppaction://hlinkshowjump?jump=nextslide" highlightClick="1"/>
          </p:cNvPr>
          <p:cNvSpPr/>
          <p:nvPr/>
        </p:nvSpPr>
        <p:spPr>
          <a:xfrm>
            <a:off x="4166939" y="6216759"/>
            <a:ext cx="864096" cy="360040"/>
          </a:xfrm>
          <a:prstGeom prst="actionButtonForwardNext">
            <a:avLst/>
          </a:prstGeom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20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6"/>
                  </p:tgtEl>
                </p:cond>
              </p:nextCondLst>
            </p:seq>
          </p:childTnLst>
        </p:cTn>
      </p:par>
    </p:tnLst>
    <p:bldLst>
      <p:bldP spid="18455" grpId="0" animBg="1"/>
      <p:bldP spid="18455" grpId="1" animBg="1"/>
      <p:bldP spid="18460" grpId="0" animBg="1"/>
      <p:bldP spid="18460" grpId="1" animBg="1"/>
      <p:bldP spid="18461" grpId="0" animBg="1"/>
      <p:bldP spid="18461" grpId="1" animBg="1"/>
      <p:bldP spid="18462" grpId="0" animBg="1"/>
      <p:bldP spid="1846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1678</TotalTime>
  <Words>502</Words>
  <Application>Microsoft Office PowerPoint</Application>
  <PresentationFormat>Экран (4:3)</PresentationFormat>
  <Paragraphs>144</Paragraphs>
  <Slides>24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Ученик 4</cp:lastModifiedBy>
  <cp:revision>73</cp:revision>
  <dcterms:created xsi:type="dcterms:W3CDTF">2015-08-03T18:31:13Z</dcterms:created>
  <dcterms:modified xsi:type="dcterms:W3CDTF">2018-01-03T14:23:12Z</dcterms:modified>
</cp:coreProperties>
</file>