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0"/>
  </p:notesMasterIdLst>
  <p:handoutMasterIdLst>
    <p:handoutMasterId r:id="rId61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29" end="57"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0EFADEBB-D526-4D5B-AE91-2DD0861BE858}" type="slidenum">
              <a:t>‹#›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/>
          <a:p>
            <a:pPr lvl="0"/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/>
          <a:lstStyle>
            <a:lvl1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spc="0" baseline="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8BBF7A2E-71DD-4D75-AAB5-6B6ABB27480A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6000" marR="0" lvl="0" indent="-216000" rtl="0" hangingPunct="0">
      <a:buNone/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7F8C898B-E66D-4232-9EA3-02B4CB51E6F4}" type="slidenum">
              <a:t>12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640" y="812880"/>
            <a:ext cx="5345280" cy="4008600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685799" y="2130480"/>
            <a:ext cx="7772400" cy="14698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371599" y="3886200"/>
            <a:ext cx="6400799" cy="1752479"/>
          </a:xfrm>
        </p:spPr>
        <p:txBody>
          <a:bodyPr anchorCtr="1"/>
          <a:lstStyle>
            <a:lvl1pPr marL="0" indent="0" algn="ctr">
              <a:buNone/>
              <a:defRPr>
                <a:ln>
                  <a:noFill/>
                </a:ln>
                <a:solidFill>
                  <a:srgbClr val="898989"/>
                </a:solidFill>
                <a:latin typeface="Calibri" pitchFamily="18"/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0614C5-58B3-46C7-A024-624B82C92812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8AFC69-249D-4DA7-8A92-A6235EDDB962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E7ACA6-79DB-4CC4-925D-EA66DF2ED2E5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82AF78-9FF5-4DCD-B81C-B361721E0CF4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629400" y="1122480"/>
            <a:ext cx="2057400" cy="5008680"/>
          </a:xfrm>
        </p:spPr>
        <p:txBody>
          <a:bodyPr vert="eaVert" anchor="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7200" y="1122480"/>
            <a:ext cx="6019919" cy="500868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395E8E-EE6B-448B-951F-46A64D2CEC2C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D7FF8A-A089-4601-A754-FBA5D6E01DB3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685799" y="2130480"/>
            <a:ext cx="7772400" cy="14698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371599" y="3886200"/>
            <a:ext cx="6400799" cy="1752479"/>
          </a:xfrm>
        </p:spPr>
        <p:txBody>
          <a:bodyPr anchorCtr="1"/>
          <a:lstStyle>
            <a:lvl1pPr marL="0" indent="0" algn="ctr">
              <a:buNone/>
              <a:defRPr>
                <a:ln>
                  <a:noFill/>
                </a:ln>
                <a:solidFill>
                  <a:srgbClr val="898989"/>
                </a:solidFill>
                <a:latin typeface="Calibri" pitchFamily="18"/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85962B-8DFA-4D92-85CC-D4A6B8C16BE4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E2FD0D-C164-4AB5-8CB2-97E5ACAAD622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title" idx="4294967295"/>
          </p:nvPr>
        </p:nvSpPr>
        <p:spPr>
          <a:xfrm>
            <a:off x="628560" y="1825560"/>
            <a:ext cx="7886520" cy="4350960"/>
          </a:xfrm>
        </p:spPr>
        <p:txBody>
          <a:bodyPr/>
          <a:lstStyle>
            <a:lvl1pPr marL="432000" indent="-324000">
              <a:spcAft>
                <a:spcPts val="1414"/>
              </a:spcAft>
              <a:defRPr sz="21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69B5DB-B3D2-4075-9E6D-7993E75A00DF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6055A3-FF74-411F-BD3A-7AA218684118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22159" y="4406759"/>
            <a:ext cx="7772400" cy="1362240"/>
          </a:xfrm>
        </p:spPr>
        <p:txBody>
          <a:bodyPr/>
          <a:lstStyle>
            <a:lvl1pPr>
              <a:defRPr sz="4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22159" y="2906640"/>
            <a:ext cx="7772400" cy="1500119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E48784-7732-42E7-BD58-DBD709FD15A5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629964-0415-451E-AC31-4CB68074CFE7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title" idx="4294967295"/>
          </p:nvPr>
        </p:nvSpPr>
        <p:spPr>
          <a:xfrm>
            <a:off x="628560" y="1825560"/>
            <a:ext cx="3867119" cy="4351320"/>
          </a:xfrm>
        </p:spPr>
        <p:txBody>
          <a:bodyPr/>
          <a:lstStyle>
            <a:lvl1pPr marL="432000" indent="-324000">
              <a:spcAft>
                <a:spcPts val="1414"/>
              </a:spcAft>
              <a:defRPr sz="28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type="title" idx="4294967295"/>
          </p:nvPr>
        </p:nvSpPr>
        <p:spPr>
          <a:xfrm>
            <a:off x="4648320" y="1825560"/>
            <a:ext cx="3867119" cy="4351320"/>
          </a:xfrm>
        </p:spPr>
        <p:txBody>
          <a:bodyPr/>
          <a:lstStyle>
            <a:lvl1pPr marL="432000" indent="-324000">
              <a:spcAft>
                <a:spcPts val="1414"/>
              </a:spcAft>
              <a:defRPr sz="28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C8339F-9FB3-4A3C-B631-A94461DA17FF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C9309E-A0CD-46C3-A49D-32C9B5F1356C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200" y="1535039"/>
            <a:ext cx="4040279" cy="63972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type="title" idx="4294967295"/>
          </p:nvPr>
        </p:nvSpPr>
        <p:spPr>
          <a:xfrm>
            <a:off x="457200" y="2174760"/>
            <a:ext cx="4040279" cy="3951360"/>
          </a:xfrm>
        </p:spPr>
        <p:txBody>
          <a:bodyPr/>
          <a:lstStyle>
            <a:lvl1pPr marL="432000" indent="-324000">
              <a:spcAft>
                <a:spcPts val="1414"/>
              </a:spcAft>
              <a:defRPr sz="24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45080" y="1535039"/>
            <a:ext cx="4041719" cy="63972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 txBox="1">
            <a:spLocks noGrp="1"/>
          </p:cNvSpPr>
          <p:nvPr>
            <p:ph type="title" idx="4294967295"/>
          </p:nvPr>
        </p:nvSpPr>
        <p:spPr>
          <a:xfrm>
            <a:off x="4645080" y="2174760"/>
            <a:ext cx="4041719" cy="3951360"/>
          </a:xfrm>
        </p:spPr>
        <p:txBody>
          <a:bodyPr/>
          <a:lstStyle>
            <a:lvl1pPr marL="432000" indent="-324000">
              <a:spcAft>
                <a:spcPts val="1414"/>
              </a:spcAft>
              <a:defRPr sz="24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80C635-C17E-47DA-88D4-8F0CD17CFA57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D56CF3-1CC7-4D04-8B4A-F688BD3C6032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6BE641-F385-4E41-92FF-CBBD1C39F335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BA7D02-3B7E-43C9-B6E6-53B11B6FE371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53AB01-6388-498C-B3D2-A5FABCFA7EAE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3DEF93-5B6B-476A-807E-9AE282964549}" type="slidenum">
              <a:t>‹#›</a:t>
            </a:fld>
            <a:endParaRPr lang="ru-RU"/>
          </a:p>
        </p:txBody>
      </p:sp>
      <p:sp>
        <p:nvSpPr>
          <p:cNvPr id="5" name="Заголовок 4"/>
          <p:cNvSpPr txBox="1">
            <a:spLocks noGrp="1"/>
          </p:cNvSpPr>
          <p:nvPr>
            <p:ph type="title" idx="4294967295"/>
          </p:nvPr>
        </p:nvSpPr>
        <p:spPr>
          <a:xfrm>
            <a:off x="457200" y="273600"/>
            <a:ext cx="8229240" cy="1144800"/>
          </a:xfrm>
        </p:spPr>
        <p:txBody>
          <a:bodyPr lIns="0" tIns="0" rIns="0" bIns="0" anchor="ctr"/>
          <a:lstStyle>
            <a:lvl1pPr algn="ctr" hangingPunct="0">
              <a:defRPr sz="4400">
                <a:latin typeface="Arial" pitchFamily="18"/>
              </a:defRPr>
            </a:lvl1pPr>
          </a:lstStyle>
          <a:p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4294967295"/>
          </p:nvPr>
        </p:nvSpPr>
        <p:spPr>
          <a:xfrm>
            <a:off x="457200" y="1604520"/>
            <a:ext cx="8229240" cy="4525920"/>
          </a:xfrm>
        </p:spPr>
        <p:txBody>
          <a:bodyPr lIns="0" tIns="0" rIns="0" bIns="0"/>
          <a:lstStyle>
            <a:lvl1pPr hangingPunct="0">
              <a:spcAft>
                <a:spcPts val="1417"/>
              </a:spcAft>
              <a:defRPr sz="3200">
                <a:ln>
                  <a:noFill/>
                </a:ln>
                <a:latin typeface="Arial" pitchFamily="18"/>
              </a:defRPr>
            </a:lvl1pPr>
          </a:lstStyle>
          <a:p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2880"/>
            <a:ext cx="3008160" cy="1162080"/>
          </a:xfrm>
        </p:spPr>
        <p:txBody>
          <a:bodyPr anchor="b"/>
          <a:lstStyle>
            <a:lvl1pPr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title" idx="4294967295"/>
          </p:nvPr>
        </p:nvSpPr>
        <p:spPr>
          <a:xfrm>
            <a:off x="3575159" y="272880"/>
            <a:ext cx="5111640" cy="5853240"/>
          </a:xfrm>
        </p:spPr>
        <p:txBody>
          <a:bodyPr/>
          <a:lstStyle>
            <a:lvl1pPr marL="432000" indent="-324000">
              <a:spcAft>
                <a:spcPts val="1414"/>
              </a:spcAft>
              <a:defRPr sz="32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457200" y="1434960"/>
            <a:ext cx="3008160" cy="469116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82C53D-2977-4B17-A12A-5D6307224230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706656-5D87-48DA-A8B5-76EA0DF0724E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title" idx="4294967295"/>
          </p:nvPr>
        </p:nvSpPr>
        <p:spPr>
          <a:xfrm>
            <a:off x="457200" y="1604520"/>
            <a:ext cx="8229240" cy="4525920"/>
          </a:xfrm>
        </p:spPr>
        <p:txBody>
          <a:bodyPr lIns="0" tIns="0" rIns="0" bIns="0" anchor="t"/>
          <a:lstStyle>
            <a:lvl1pPr marL="432000" indent="-324000">
              <a:spcAft>
                <a:spcPts val="1414"/>
              </a:spcAft>
              <a:defRPr sz="21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04A434-0D14-4AC5-996D-E44180EBA6D5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E2AE62-FFA6-407E-B213-CB768CD34E77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792440" y="4800600"/>
            <a:ext cx="5486399" cy="566640"/>
          </a:xfrm>
        </p:spPr>
        <p:txBody>
          <a:bodyPr anchor="b"/>
          <a:lstStyle>
            <a:lvl1pPr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title" idx="4294967295"/>
          </p:nvPr>
        </p:nvSpPr>
        <p:spPr>
          <a:xfrm>
            <a:off x="1792440" y="612720"/>
            <a:ext cx="5486399" cy="4114800"/>
          </a:xfrm>
        </p:spPr>
        <p:txBody>
          <a:bodyPr/>
          <a:lstStyle>
            <a:lvl1pPr algn="ctr" hangingPunct="0">
              <a:buNone/>
              <a:defRPr sz="4400">
                <a:latin typeface="Arial" pitchFamily="18"/>
              </a:defRPr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792440" y="5367240"/>
            <a:ext cx="5486399" cy="80495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8C350F-A951-44EB-9894-574A2BA7DEF2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B50D92-BAE2-4AD2-BA69-3C4AFBDF30CF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3B8C44-269D-476E-8BF5-1B4A697F3C33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3C53CD-9E44-40B4-8619-C7470737FB7E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543720" y="365040"/>
            <a:ext cx="1971720" cy="581184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628560" y="365040"/>
            <a:ext cx="5762520" cy="581184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10EDEB-3C33-47A3-BFFA-242ACA8333E3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DE4D88-901A-4413-94A0-9F7DCF5AF382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22159" y="4406759"/>
            <a:ext cx="7772400" cy="1362240"/>
          </a:xfrm>
        </p:spPr>
        <p:txBody>
          <a:bodyPr anchor="t"/>
          <a:lstStyle>
            <a:lvl1pPr>
              <a:defRPr sz="4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22159" y="2906640"/>
            <a:ext cx="7772400" cy="1500119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60EEC6-1F5B-4A90-BC96-E4665063ABA5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AC4DD8-2B87-4EE4-AD16-E4E2C03E456C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title" idx="4294967295"/>
          </p:nvPr>
        </p:nvSpPr>
        <p:spPr>
          <a:xfrm>
            <a:off x="457200" y="1604880"/>
            <a:ext cx="4038479" cy="4525920"/>
          </a:xfrm>
        </p:spPr>
        <p:txBody>
          <a:bodyPr lIns="0" tIns="0" rIns="0" bIns="0" anchor="t"/>
          <a:lstStyle>
            <a:lvl1pPr marL="432000" indent="-324000">
              <a:spcAft>
                <a:spcPts val="1414"/>
              </a:spcAft>
              <a:defRPr sz="28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type="title" idx="4294967295"/>
          </p:nvPr>
        </p:nvSpPr>
        <p:spPr>
          <a:xfrm>
            <a:off x="4648320" y="1604880"/>
            <a:ext cx="4038479" cy="4525920"/>
          </a:xfrm>
        </p:spPr>
        <p:txBody>
          <a:bodyPr lIns="0" tIns="0" rIns="0" bIns="0" anchor="t"/>
          <a:lstStyle>
            <a:lvl1pPr marL="432000" indent="-324000">
              <a:spcAft>
                <a:spcPts val="1414"/>
              </a:spcAft>
              <a:defRPr sz="28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735219-EE47-4F32-A11E-D2F766F767EB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4A12C9-B9AE-406C-A080-E2210F7880CE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200" y="1535039"/>
            <a:ext cx="4040279" cy="63972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type="title" idx="4294967295"/>
          </p:nvPr>
        </p:nvSpPr>
        <p:spPr>
          <a:xfrm>
            <a:off x="457200" y="2174760"/>
            <a:ext cx="4040279" cy="3951360"/>
          </a:xfrm>
        </p:spPr>
        <p:txBody>
          <a:bodyPr lIns="0" tIns="0" rIns="0" bIns="0" anchor="t"/>
          <a:lstStyle>
            <a:lvl1pPr marL="432000" indent="-324000">
              <a:spcAft>
                <a:spcPts val="1414"/>
              </a:spcAft>
              <a:defRPr sz="24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45080" y="1535039"/>
            <a:ext cx="4041719" cy="63972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 txBox="1">
            <a:spLocks noGrp="1"/>
          </p:cNvSpPr>
          <p:nvPr>
            <p:ph type="title" idx="4294967295"/>
          </p:nvPr>
        </p:nvSpPr>
        <p:spPr>
          <a:xfrm>
            <a:off x="4645080" y="2174760"/>
            <a:ext cx="4041719" cy="3951360"/>
          </a:xfrm>
        </p:spPr>
        <p:txBody>
          <a:bodyPr lIns="0" tIns="0" rIns="0" bIns="0" anchor="t"/>
          <a:lstStyle>
            <a:lvl1pPr marL="432000" indent="-324000">
              <a:spcAft>
                <a:spcPts val="1414"/>
              </a:spcAft>
              <a:defRPr sz="24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63342B-63E5-4A1B-9224-CF25EF0F992A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B1203C-E339-4FE2-A23B-A3A5A7D5DADD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60C1F2-A35C-4908-ACB8-10BD9DE842A0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1F6D3A-FF7A-40D5-B0F8-3EF11E77C652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332F59-42CA-444E-AD51-5026CA58F6DB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EC2CD2-8E5B-4D70-A3B9-D332072ACD4D}" type="slidenum">
              <a:t>‹#›</a:t>
            </a:fld>
            <a:endParaRPr lang="ru-RU"/>
          </a:p>
        </p:txBody>
      </p:sp>
      <p:sp>
        <p:nvSpPr>
          <p:cNvPr id="5" name="Заголовок 4"/>
          <p:cNvSpPr txBox="1">
            <a:spLocks noGrp="1"/>
          </p:cNvSpPr>
          <p:nvPr>
            <p:ph type="title" idx="4294967295"/>
          </p:nvPr>
        </p:nvSpPr>
        <p:spPr>
          <a:xfrm>
            <a:off x="457200" y="273600"/>
            <a:ext cx="8229240" cy="1144800"/>
          </a:xfrm>
        </p:spPr>
        <p:txBody>
          <a:bodyPr lIns="0" tIns="0" rIns="0" bIns="0" anchor="ctr"/>
          <a:lstStyle>
            <a:lvl1pPr algn="ctr" hangingPunct="0">
              <a:defRPr sz="4400">
                <a:latin typeface="Arial" pitchFamily="18"/>
              </a:defRPr>
            </a:lvl1pPr>
          </a:lstStyle>
          <a:p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hangingPunct="0">
              <a:spcAft>
                <a:spcPts val="1417"/>
              </a:spcAft>
              <a:defRPr sz="3200">
                <a:ln>
                  <a:noFill/>
                </a:ln>
                <a:latin typeface="Arial" pitchFamily="18"/>
              </a:defRPr>
            </a:lvl1pPr>
          </a:lstStyle>
          <a:p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2880"/>
            <a:ext cx="3008160" cy="1162080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title" idx="4294967295"/>
          </p:nvPr>
        </p:nvSpPr>
        <p:spPr>
          <a:xfrm>
            <a:off x="3575159" y="272880"/>
            <a:ext cx="5111640" cy="5853240"/>
          </a:xfrm>
        </p:spPr>
        <p:txBody>
          <a:bodyPr lIns="0" tIns="0" rIns="0" bIns="0" anchor="t"/>
          <a:lstStyle>
            <a:lvl1pPr marL="432000" indent="-324000">
              <a:spcAft>
                <a:spcPts val="1414"/>
              </a:spcAft>
              <a:defRPr sz="32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457200" y="1434960"/>
            <a:ext cx="3008160" cy="469116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0D0712-B9A6-4B43-94C4-A04357497A4A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223073-66BA-4FE1-84DB-ED43A887FA74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792440" y="4800600"/>
            <a:ext cx="5486399" cy="566640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title" idx="4294967295"/>
          </p:nvPr>
        </p:nvSpPr>
        <p:spPr>
          <a:xfrm>
            <a:off x="1792440" y="612720"/>
            <a:ext cx="5486399" cy="4114800"/>
          </a:xfrm>
        </p:spPr>
        <p:txBody>
          <a:bodyPr lIns="0" tIns="0" rIns="0" bIns="0" anchor="t"/>
          <a:lstStyle>
            <a:lvl1pPr algn="ctr" hangingPunct="0">
              <a:buNone/>
              <a:defRPr sz="4400">
                <a:latin typeface="Arial" pitchFamily="18"/>
              </a:defRPr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792440" y="5367240"/>
            <a:ext cx="5486399" cy="80495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2BD691-06D5-43A1-8149-F3EDB1C2DC36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9F951E-F2DB-4487-9F2D-4BA22C6ABD02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/>
          <p:cNvPicPr>
            <a:picLocks noChangeAspect="1"/>
          </p:cNvPicPr>
          <p:nvPr/>
        </p:nvPicPr>
        <p:blipFill>
          <a:blip r:embed="rId13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b" anchorCtr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628560" y="6356520"/>
            <a:ext cx="2057039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50" b="0" i="0" u="none" strike="noStrike" kern="1200" spc="0" baseline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8747676F-0D57-4901-93C4-95A0BDAFECFA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029040" y="6356520"/>
            <a:ext cx="30859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6458040" y="6356520"/>
            <a:ext cx="2057039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50" b="0" i="0" u="none" strike="noStrike" kern="1200" spc="0" baseline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773193AF-10DE-4A41-B918-753BFC3FBCE1}" type="slidenum">
              <a:t>‹#›</a:t>
            </a:fld>
            <a:endParaRPr lang="ru-RU"/>
          </a:p>
        </p:txBody>
      </p:sp>
      <p:sp>
        <p:nvSpPr>
          <p:cNvPr id="7" name="Текст 6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marR="0" lvl="0" indent="0" algn="l" rtl="0" hangingPunct="1">
        <a:lnSpc>
          <a:spcPct val="90000"/>
        </a:lnSpc>
        <a:spcBef>
          <a:spcPts val="0"/>
        </a:spcBef>
        <a:spcAft>
          <a:spcPts val="0"/>
        </a:spcAft>
        <a:buSzPct val="45000"/>
        <a:buFont typeface="StarSymbol"/>
        <a:buChar char="●"/>
        <a:tabLst/>
        <a:defRPr lang="ru-RU" sz="4500" b="0" i="0" u="none" strike="noStrike" kern="1200" spc="0" baseline="0">
          <a:ln>
            <a:noFill/>
          </a:ln>
          <a:solidFill>
            <a:srgbClr val="000000"/>
          </a:solidFill>
          <a:latin typeface="Calibri Light" pitchFamily="18"/>
          <a:ea typeface="Microsoft YaHei" pitchFamily="2"/>
          <a:cs typeface="Mangal" pitchFamily="2"/>
        </a:defRPr>
      </a:lvl1pPr>
    </p:titleStyle>
    <p:bodyStyle>
      <a:lvl1pPr marL="432000" marR="0" lvl="0" indent="-324000" algn="l" rtl="0" hangingPunct="1">
        <a:lnSpc>
          <a:spcPct val="90000"/>
        </a:lnSpc>
        <a:spcBef>
          <a:spcPts val="0"/>
        </a:spcBef>
        <a:spcAft>
          <a:spcPts val="1414"/>
        </a:spcAft>
        <a:buSzPct val="45000"/>
        <a:buFont typeface="StarSymbol"/>
        <a:buChar char="●"/>
        <a:tabLst/>
        <a:defRPr lang="ru-RU" sz="2100" b="0" i="0" u="none" strike="noStrike" kern="1200" spc="0" baseline="0">
          <a:solidFill>
            <a:srgbClr val="000000"/>
          </a:solidFill>
          <a:latin typeface="Calibri"/>
          <a:ea typeface="Microsoft YaHei" pitchFamily="2"/>
          <a:cs typeface="Mangal" pitchFamily="2"/>
        </a:defRPr>
      </a:lvl1pPr>
      <a:lvl2pPr marL="864000" marR="0" lvl="1" indent="-324000" algn="l" rtl="0" hangingPunct="1">
        <a:lnSpc>
          <a:spcPct val="90000"/>
        </a:lnSpc>
        <a:spcBef>
          <a:spcPts val="0"/>
        </a:spcBef>
        <a:spcAft>
          <a:spcPts val="1134"/>
        </a:spcAft>
        <a:buSzPct val="75000"/>
        <a:buFont typeface="StarSymbol"/>
        <a:buChar char="–"/>
        <a:tabLst/>
        <a:defRPr lang="ru-RU" sz="1500" b="0" i="0" u="none" strike="noStrike" kern="1200" spc="0" baseline="0">
          <a:solidFill>
            <a:srgbClr val="000000"/>
          </a:solidFill>
          <a:latin typeface="Calibri"/>
          <a:ea typeface="Microsoft YaHei" pitchFamily="2"/>
          <a:cs typeface="Mangal" pitchFamily="2"/>
        </a:defRPr>
      </a:lvl2pPr>
      <a:lvl3pPr marL="1296000" marR="0" lvl="2" indent="-288000" algn="l" rtl="0" hangingPunct="1">
        <a:lnSpc>
          <a:spcPct val="90000"/>
        </a:lnSpc>
        <a:spcBef>
          <a:spcPts val="0"/>
        </a:spcBef>
        <a:spcAft>
          <a:spcPts val="850"/>
        </a:spcAft>
        <a:buSzPct val="45000"/>
        <a:buFont typeface="StarSymbol"/>
        <a:buChar char="●"/>
        <a:tabLst/>
        <a:defRPr lang="ru-RU" sz="1350" b="0" i="0" u="none" strike="noStrike" kern="1200" spc="0" baseline="0">
          <a:solidFill>
            <a:srgbClr val="000000"/>
          </a:solidFill>
          <a:latin typeface="Calibri"/>
          <a:ea typeface="Microsoft YaHei" pitchFamily="2"/>
          <a:cs typeface="Mangal" pitchFamily="2"/>
        </a:defRPr>
      </a:lvl3pPr>
      <a:lvl4pPr marL="1728000" marR="0" lvl="3" indent="-216000" algn="l" rtl="0" hangingPunct="1">
        <a:lnSpc>
          <a:spcPct val="90000"/>
        </a:lnSpc>
        <a:spcBef>
          <a:spcPts val="0"/>
        </a:spcBef>
        <a:spcAft>
          <a:spcPts val="564"/>
        </a:spcAft>
        <a:buSzPct val="75000"/>
        <a:buFont typeface="StarSymbol"/>
        <a:buChar char="–"/>
        <a:tabLst/>
        <a:defRPr lang="ru-RU" sz="1350" b="0" i="0" u="none" strike="noStrike" kern="1200" spc="0" baseline="0">
          <a:solidFill>
            <a:srgbClr val="000000"/>
          </a:solidFill>
          <a:latin typeface="Calibri"/>
          <a:ea typeface="Microsoft YaHei" pitchFamily="2"/>
          <a:cs typeface="Mangal" pitchFamily="2"/>
        </a:defRPr>
      </a:lvl4pPr>
      <a:lvl5pPr marL="2160000" marR="0" lvl="4" indent="-216000" algn="l" rtl="0" hangingPunct="1">
        <a:lnSpc>
          <a:spcPct val="90000"/>
        </a:lnSpc>
        <a:spcBef>
          <a:spcPts val="0"/>
        </a:spcBef>
        <a:spcAft>
          <a:spcPts val="286"/>
        </a:spcAft>
        <a:buSzPct val="45000"/>
        <a:buFont typeface="StarSymbol"/>
        <a:buChar char="●"/>
        <a:tabLst/>
        <a:defRPr lang="ru-RU" sz="2000" b="0" i="0" u="none" strike="noStrike" kern="1200" spc="0" baseline="0">
          <a:solidFill>
            <a:srgbClr val="000000"/>
          </a:solidFill>
          <a:latin typeface="Calibri"/>
          <a:ea typeface="Microsoft YaHei" pitchFamily="2"/>
          <a:cs typeface="Mangal" pitchFamily="2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/>
          <p:cNvPicPr>
            <a:picLocks noChangeAspect="1"/>
          </p:cNvPicPr>
          <p:nvPr/>
        </p:nvPicPr>
        <p:blipFill>
          <a:blip r:embed="rId13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4" name="Объект 2"/>
          <p:cNvSpPr txBox="1">
            <a:spLocks noGrp="1"/>
          </p:cNvSpPr>
          <p:nvPr>
            <p:ph type="body" idx="1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2"/>
          </p:nvPr>
        </p:nvSpPr>
        <p:spPr>
          <a:xfrm>
            <a:off x="628560" y="6356520"/>
            <a:ext cx="2057039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50" b="0" i="0" u="none" strike="noStrike" kern="1200" spc="0" baseline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9BACDEA3-02EF-47F9-91BF-35127366B2CE}" type="datetime1">
              <a:rPr lang="ru-RU"/>
              <a:pPr lvl="0"/>
              <a:t>2017-3-14</a:t>
            </a:fld>
            <a:endParaRPr lang="ru-RU"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029040" y="6356520"/>
            <a:ext cx="30859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6458040" y="6356520"/>
            <a:ext cx="2057039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50" b="0" i="0" u="none" strike="noStrike" kern="1200" spc="0" baseline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D8D85362-CFC4-409C-9464-0B42B4EB54A2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marL="0" marR="0" lvl="0" indent="0" algn="l" rtl="0" hangingPunct="1">
        <a:lnSpc>
          <a:spcPct val="90000"/>
        </a:lnSpc>
        <a:spcBef>
          <a:spcPts val="0"/>
        </a:spcBef>
        <a:spcAft>
          <a:spcPts val="0"/>
        </a:spcAft>
        <a:buSzPct val="45000"/>
        <a:buFont typeface="StarSymbol"/>
        <a:buChar char="●"/>
        <a:tabLst/>
        <a:defRPr lang="ru-RU" sz="3300" b="0" i="0" u="none" strike="noStrike" kern="1200" spc="0" baseline="0">
          <a:ln>
            <a:noFill/>
          </a:ln>
          <a:solidFill>
            <a:srgbClr val="000000"/>
          </a:solidFill>
          <a:latin typeface="Calibri Light" pitchFamily="18"/>
          <a:ea typeface="Microsoft YaHei" pitchFamily="2"/>
          <a:cs typeface="Mangal" pitchFamily="2"/>
        </a:defRPr>
      </a:lvl1pPr>
    </p:titleStyle>
    <p:bodyStyle>
      <a:lvl1pPr marL="432000" marR="0" lvl="0" indent="-324000" algn="l" rtl="0" hangingPunct="1">
        <a:lnSpc>
          <a:spcPct val="90000"/>
        </a:lnSpc>
        <a:spcBef>
          <a:spcPts val="0"/>
        </a:spcBef>
        <a:spcAft>
          <a:spcPts val="1414"/>
        </a:spcAft>
        <a:buSzPct val="45000"/>
        <a:buFont typeface="StarSymbol"/>
        <a:buChar char="●"/>
        <a:tabLst/>
        <a:defRPr lang="ru-RU" sz="2100" b="0" i="0" u="none" strike="noStrike" kern="1200" spc="0" baseline="0">
          <a:solidFill>
            <a:srgbClr val="000000"/>
          </a:solidFill>
          <a:latin typeface="Calibri"/>
          <a:ea typeface="Microsoft YaHei" pitchFamily="2"/>
          <a:cs typeface="Mangal" pitchFamily="2"/>
        </a:defRPr>
      </a:lvl1pPr>
      <a:lvl2pPr marL="864000" marR="0" lvl="1" indent="-324000" algn="l" rtl="0" hangingPunct="1">
        <a:lnSpc>
          <a:spcPct val="90000"/>
        </a:lnSpc>
        <a:spcBef>
          <a:spcPts val="0"/>
        </a:spcBef>
        <a:spcAft>
          <a:spcPts val="1134"/>
        </a:spcAft>
        <a:buSzPct val="75000"/>
        <a:buFont typeface="StarSymbol"/>
        <a:buChar char="–"/>
        <a:tabLst/>
        <a:defRPr lang="ru-RU" sz="1500" b="0" i="0" u="none" strike="noStrike" kern="1200" spc="0" baseline="0">
          <a:solidFill>
            <a:srgbClr val="000000"/>
          </a:solidFill>
          <a:latin typeface="Calibri"/>
          <a:ea typeface="Microsoft YaHei" pitchFamily="2"/>
          <a:cs typeface="Mangal" pitchFamily="2"/>
        </a:defRPr>
      </a:lvl2pPr>
      <a:lvl3pPr marL="1296000" marR="0" lvl="2" indent="-288000" algn="l" rtl="0" hangingPunct="1">
        <a:lnSpc>
          <a:spcPct val="90000"/>
        </a:lnSpc>
        <a:spcBef>
          <a:spcPts val="0"/>
        </a:spcBef>
        <a:spcAft>
          <a:spcPts val="850"/>
        </a:spcAft>
        <a:buSzPct val="45000"/>
        <a:buFont typeface="StarSymbol"/>
        <a:buChar char="●"/>
        <a:tabLst/>
        <a:defRPr lang="ru-RU" sz="1350" b="0" i="0" u="none" strike="noStrike" kern="1200" spc="0" baseline="0">
          <a:solidFill>
            <a:srgbClr val="000000"/>
          </a:solidFill>
          <a:latin typeface="Calibri"/>
          <a:ea typeface="Microsoft YaHei" pitchFamily="2"/>
          <a:cs typeface="Mangal" pitchFamily="2"/>
        </a:defRPr>
      </a:lvl3pPr>
      <a:lvl4pPr marL="1728000" marR="0" lvl="3" indent="-216000" algn="l" rtl="0" hangingPunct="1">
        <a:lnSpc>
          <a:spcPct val="90000"/>
        </a:lnSpc>
        <a:spcBef>
          <a:spcPts val="0"/>
        </a:spcBef>
        <a:spcAft>
          <a:spcPts val="564"/>
        </a:spcAft>
        <a:buSzPct val="75000"/>
        <a:buFont typeface="StarSymbol"/>
        <a:buChar char="–"/>
        <a:tabLst/>
        <a:defRPr lang="ru-RU" sz="1350" b="0" i="0" u="none" strike="noStrike" kern="1200" spc="0" baseline="0">
          <a:solidFill>
            <a:srgbClr val="000000"/>
          </a:solidFill>
          <a:latin typeface="Calibri"/>
          <a:ea typeface="Microsoft YaHei" pitchFamily="2"/>
          <a:cs typeface="Mangal" pitchFamily="2"/>
        </a:defRPr>
      </a:lvl4pPr>
      <a:lvl5pPr marL="2160000" marR="0" lvl="4" indent="-216000" algn="l" rtl="0" hangingPunct="1">
        <a:lnSpc>
          <a:spcPct val="90000"/>
        </a:lnSpc>
        <a:spcBef>
          <a:spcPts val="0"/>
        </a:spcBef>
        <a:spcAft>
          <a:spcPts val="286"/>
        </a:spcAft>
        <a:buSzPct val="45000"/>
        <a:buFont typeface="StarSymbol"/>
        <a:buChar char="●"/>
        <a:tabLst/>
        <a:defRPr lang="ru-RU" sz="2000" b="0" i="0" u="none" strike="noStrike" kern="1200" spc="0" baseline="0">
          <a:solidFill>
            <a:srgbClr val="000000"/>
          </a:solidFill>
          <a:latin typeface="Calibri"/>
          <a:ea typeface="Microsoft YaHei" pitchFamily="2"/>
          <a:cs typeface="Mangal" pitchFamily="2"/>
        </a:defRPr>
      </a:lvl5pPr>
      <a:lvl6pPr marL="2592000" marR="0" lvl="5" indent="-216000" algn="l" rtl="0" hangingPunct="1">
        <a:lnSpc>
          <a:spcPct val="90000"/>
        </a:lnSpc>
        <a:spcBef>
          <a:spcPts val="0"/>
        </a:spcBef>
        <a:spcAft>
          <a:spcPts val="286"/>
        </a:spcAft>
        <a:buSzPct val="45000"/>
        <a:buFont typeface="StarSymbol"/>
        <a:buChar char="●"/>
        <a:tabLst/>
        <a:defRPr lang="ru-RU" sz="2000" b="0" i="0" u="none" strike="noStrike" kern="1200" spc="0" baseline="0">
          <a:solidFill>
            <a:srgbClr val="000000"/>
          </a:solidFill>
          <a:latin typeface="Calibri"/>
          <a:ea typeface="Microsoft YaHei" pitchFamily="2"/>
          <a:cs typeface="Mangal" pitchFamily="2"/>
        </a:defRPr>
      </a:lvl6pPr>
      <a:lvl7pPr marL="3024000" marR="0" lvl="6" indent="-216000" algn="l" rtl="0" hangingPunct="1">
        <a:lnSpc>
          <a:spcPct val="90000"/>
        </a:lnSpc>
        <a:spcBef>
          <a:spcPts val="0"/>
        </a:spcBef>
        <a:spcAft>
          <a:spcPts val="286"/>
        </a:spcAft>
        <a:buSzPct val="45000"/>
        <a:buFont typeface="StarSymbol"/>
        <a:buChar char="●"/>
        <a:tabLst/>
        <a:defRPr lang="ru-RU" sz="2000" b="0" i="0" u="none" strike="noStrike" kern="1200" spc="0" baseline="0">
          <a:solidFill>
            <a:srgbClr val="000000"/>
          </a:solidFill>
          <a:latin typeface="Calibri"/>
          <a:ea typeface="Microsoft YaHei" pitchFamily="2"/>
          <a:cs typeface="Mangal" pitchFamily="2"/>
        </a:defRPr>
      </a:lvl7pPr>
      <a:lvl8pPr marL="3456000" marR="0" lvl="7" indent="-216000" algn="l" rtl="0" hangingPunct="1">
        <a:lnSpc>
          <a:spcPct val="90000"/>
        </a:lnSpc>
        <a:spcBef>
          <a:spcPts val="0"/>
        </a:spcBef>
        <a:spcAft>
          <a:spcPts val="286"/>
        </a:spcAft>
        <a:buSzPct val="45000"/>
        <a:buFont typeface="StarSymbol"/>
        <a:buChar char="●"/>
        <a:tabLst/>
        <a:defRPr lang="ru-RU" sz="2000" b="0" i="0" u="none" strike="noStrike" kern="1200" spc="0" baseline="0">
          <a:solidFill>
            <a:srgbClr val="000000"/>
          </a:solidFill>
          <a:latin typeface="Calibri"/>
          <a:ea typeface="Microsoft YaHei" pitchFamily="2"/>
          <a:cs typeface="Mangal" pitchFamily="2"/>
        </a:defRPr>
      </a:lvl8pPr>
      <a:lvl9pPr marL="432000" marR="0" lvl="0" indent="-324000" algn="l" rtl="0" hangingPunct="1">
        <a:lnSpc>
          <a:spcPct val="90000"/>
        </a:lnSpc>
        <a:spcBef>
          <a:spcPts val="0"/>
        </a:spcBef>
        <a:spcAft>
          <a:spcPts val="1414"/>
        </a:spcAft>
        <a:buSzPct val="45000"/>
        <a:buFont typeface="StarSymbol"/>
        <a:buChar char="●"/>
        <a:tabLst/>
        <a:defRPr lang="ru-RU" sz="2100" b="0" i="0" u="none" strike="noStrike" kern="1200" spc="0" baseline="0">
          <a:solidFill>
            <a:srgbClr val="000000"/>
          </a:solidFill>
          <a:latin typeface="Calibri"/>
          <a:ea typeface="Microsoft YaHei" pitchFamily="2"/>
          <a:cs typeface="Mangal" pitchFamily="2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450600" y="346680"/>
            <a:ext cx="5529240" cy="1876320"/>
          </a:xfrm>
        </p:spPr>
        <p:txBody>
          <a:bodyPr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6000" b="1">
                <a:latin typeface="Calibri" pitchFamily="18"/>
              </a:rPr>
              <a:t>Путешествуем по Крыму</a:t>
            </a:r>
          </a:p>
        </p:txBody>
      </p:sp>
      <p:sp>
        <p:nvSpPr>
          <p:cNvPr id="4" name="Подзаголовок 2"/>
          <p:cNvSpPr txBox="1">
            <a:spLocks noGrp="1"/>
          </p:cNvSpPr>
          <p:nvPr>
            <p:ph type="subTitle" idx="4294967295"/>
          </p:nvPr>
        </p:nvSpPr>
        <p:spPr>
          <a:xfrm rot="910200">
            <a:off x="5560724" y="3008211"/>
            <a:ext cx="3517200" cy="974880"/>
          </a:xfrm>
        </p:spPr>
        <p:txBody>
          <a:bodyPr lIns="90000" tIns="45000" rIns="90000" bIns="4500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ru-RU" b="1">
                <a:latin typeface="Calibri Light" pitchFamily="18"/>
              </a:rPr>
              <a:t>Брейн-ринг для педагогов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Жертвенная скал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75640" y="1412640"/>
            <a:ext cx="6962760" cy="5229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11640" y="692640"/>
            <a:ext cx="6984719" cy="1006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Жертвенная Скала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hangingPunct="0"/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96920" y="1052640"/>
            <a:ext cx="8779680" cy="56847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6600" b="1"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cs typeface="Arial" pitchFamily="34"/>
              </a:rPr>
              <a:t>Скала Ворон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crimeaplus.ru/wp-content/uploads/2014/09/wpid-mys-kapchik.-krym._i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0440" y="2060999"/>
            <a:ext cx="8899920" cy="3960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6"/>
          <p:cNvSpPr/>
          <p:nvPr/>
        </p:nvSpPr>
        <p:spPr>
          <a:xfrm>
            <a:off x="251640" y="692640"/>
            <a:ext cx="5094360" cy="1006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Мыс Капчик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1.photosight.ru/e49/6333106_xlar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1640" y="1556639"/>
            <a:ext cx="8710560" cy="4896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3640" y="116640"/>
            <a:ext cx="8137080" cy="19206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Окаменевший Корабль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hangingPunct="0"/>
            <a:endParaRPr lang="ru-RU"/>
          </a:p>
        </p:txBody>
      </p:sp>
      <p:pic>
        <p:nvPicPr>
          <p:cNvPr id="3" name="Кара-Даг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1844999"/>
            <a:ext cx="9055080" cy="45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457200" y="273600"/>
            <a:ext cx="8229240" cy="1144800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6600" b="1"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cs typeface="Arial" pitchFamily="34"/>
              </a:rPr>
              <a:t>Кара-Даг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hangingPunct="0"/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16360" y="1340640"/>
            <a:ext cx="8778600" cy="5314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6600" b="1"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cs typeface="Arial" pitchFamily="34"/>
              </a:rPr>
              <a:t>Демерджи. Долина привидений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МО О Крыме\видео о крыме\К Р Ы М\ВОКРУГ ЧУФУТ 18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5640" y="1773000"/>
            <a:ext cx="8137080" cy="4627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115640" y="692640"/>
            <a:ext cx="5544720" cy="1006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Чуфут Кале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88000" y="1886400"/>
            <a:ext cx="8783640" cy="46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/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6600" b="1"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cs typeface="Arial" pitchFamily="34"/>
              </a:rPr>
              <a:t>Ай-Петри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28560" y="365040"/>
            <a:ext cx="7886520" cy="2082960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/>
            <a:endParaRPr lang="ru-RU" sz="4400">
              <a:latin typeface="Arial" pitchFamily="18"/>
            </a:endParaRPr>
          </a:p>
        </p:txBody>
      </p:sp>
      <p:sp>
        <p:nvSpPr>
          <p:cNvPr id="3" name="Овал 3"/>
          <p:cNvSpPr/>
          <p:nvPr/>
        </p:nvSpPr>
        <p:spPr>
          <a:xfrm>
            <a:off x="1475640" y="1556639"/>
            <a:ext cx="6912719" cy="403235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1 0"/>
              <a:gd name="f14" fmla="*/ f9 f0 1"/>
              <a:gd name="f15" fmla="?: f10 f4 1"/>
              <a:gd name="f16" fmla="?: f11 f5 1"/>
              <a:gd name="f17" fmla="?: f12 f6 1"/>
              <a:gd name="f18" fmla="+- f13 0 f1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1 0"/>
              <a:gd name="f25" fmla="+- f19 0 f1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0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0 1"/>
              <a:gd name="f43" fmla="*/ f38 f26 1"/>
              <a:gd name="f44" fmla="*/ f37 f26 1"/>
              <a:gd name="f45" fmla="*/ f42 1 f8"/>
              <a:gd name="f46" fmla="*/ f40 f26 1"/>
              <a:gd name="f47" fmla="+- f45 0 f1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0" swAng="f1"/>
                <a:arcTo wR="f43" hR="f44" stAng="f2" swAng="f1"/>
                <a:arcTo wR="f43" hR="f44" stAng="f7" swAng="f1"/>
                <a:arcTo wR="f43" hR="f44" stAng="f1" swAng="f1"/>
                <a:close/>
              </a:path>
            </a:pathLst>
          </a:custGeo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FFFFF"/>
                </a:solidFill>
                <a:latin typeface="Calibri" pitchFamily="18"/>
                <a:ea typeface="Microsoft YaHei" pitchFamily="2"/>
                <a:cs typeface="Mangal" pitchFamily="2"/>
              </a:rPr>
              <a:t>ВИКТОРИНА «Духовность и Крым»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 noGrp="1"/>
          </p:cNvSpPr>
          <p:nvPr>
            <p:ph type="body" idx="4294967295"/>
          </p:nvPr>
        </p:nvSpPr>
        <p:spPr>
          <a:xfrm>
            <a:off x="467640" y="548640"/>
            <a:ext cx="7886520" cy="4350960"/>
          </a:xfrm>
        </p:spPr>
        <p:txBody>
          <a:bodyPr anchorCtr="1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 algn="ctr">
              <a:spcAft>
                <a:spcPts val="1414"/>
              </a:spcAft>
              <a:buNone/>
            </a:pPr>
            <a:r>
              <a:rPr lang="ru-RU" b="1" i="1" u="sng">
                <a:cs typeface="Times New Roman" pitchFamily="2"/>
              </a:rPr>
              <a:t>Одним из самых древних храмов Крыма </a:t>
            </a:r>
            <a:r>
              <a:rPr lang="ru-RU" i="1" u="sng">
                <a:cs typeface="Times New Roman" pitchFamily="2"/>
              </a:rPr>
              <a:t>яв</a:t>
            </a:r>
            <a:r>
              <a:rPr lang="ru-RU" b="1" i="1" u="sng">
                <a:cs typeface="Times New Roman" pitchFamily="2"/>
              </a:rPr>
              <a:t>ляется: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69320" y="2318040"/>
            <a:ext cx="7899840" cy="12639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67680" y="2318040"/>
            <a:ext cx="7503480" cy="12639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just" rtl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Calibri" pitchFamily="2"/>
                <a:cs typeface="Times New Roman" pitchFamily="2"/>
              </a:rPr>
              <a:t/>
            </a:r>
            <a:b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Calibri" pitchFamily="2"/>
                <a:cs typeface="Times New Roman" pitchFamily="2"/>
              </a:rPr>
            </a:br>
            <a:endParaRPr lang="ru-RU" sz="28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Arial" pitchFamily="18"/>
              <a:ea typeface="Calibri" pitchFamily="2"/>
              <a:cs typeface="Times New Roman" pitchFamily="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67640" y="2060999"/>
            <a:ext cx="7884360" cy="4137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А.</a:t>
            </a: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 Храм Святого преподобномученика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Евстратия Киево-Печерского в Бахчисарае;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Б</a:t>
            </a: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. Храм Святого Иоанна Предтечи в Керчи;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В</a:t>
            </a: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. Храм святого Митрофания Воронежского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в Севастополе;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Г</a:t>
            </a: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. Свято-Никольский Храм в Пионерском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(Симферополь).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endParaRPr lang="ru-RU" sz="32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70000">
            <a:off x="541730" y="620608"/>
            <a:ext cx="8281080" cy="548531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1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Крыльями кто-то взмахнул незримо.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1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И мир засверкал красками Крыма!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1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Открой, удивись, растворись в них смело,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1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Сделай сильными дух и тело!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1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Слишком круты в горах дороги.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1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Скал вертикаль зовет в небеса,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1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Чуткое сердце и крепкие ноги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1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Нужны влюбленным в Крым глазам.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1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Леса сталактитов, подводные кущи,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1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Туристских костров пламя и дым…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1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 пещере и в небе, в воде и на суше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1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Загадкой и тайной играет Крым…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0" spc="0" baseline="0">
                <a:ln>
                  <a:noFill/>
                </a:ln>
                <a:solidFill>
                  <a:srgbClr val="FFFFFF"/>
                </a:solidFill>
                <a:latin typeface="Calibri" pitchFamily="18"/>
                <a:ea typeface="Microsoft YaHei" pitchFamily="2"/>
                <a:cs typeface="Mangal" pitchFamily="2"/>
              </a:rPr>
              <a:t>РИЯКрыль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img.localway.ru/scaled/guide/661/693615/820x0.jpg"/>
          <p:cNvSpPr/>
          <p:nvPr/>
        </p:nvSpPr>
        <p:spPr>
          <a:xfrm>
            <a:off x="155520" y="-144360"/>
            <a:ext cx="304920" cy="3049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AutoShape 6" descr="https://img.localway.ru/scaled/guide/661/693615/820x0.jpg"/>
          <p:cNvSpPr/>
          <p:nvPr/>
        </p:nvSpPr>
        <p:spPr>
          <a:xfrm>
            <a:off x="155520" y="-144360"/>
            <a:ext cx="304920" cy="3049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4" name="Picture 8" descr="http://www.xn----7sbqrcd9aemic8c0cj.xn--p1ai/wp-content/uploads/2016/01/10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27640" y="1384920"/>
            <a:ext cx="7632719" cy="52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2"/>
          <p:cNvSpPr/>
          <p:nvPr/>
        </p:nvSpPr>
        <p:spPr>
          <a:xfrm>
            <a:off x="755639" y="260640"/>
            <a:ext cx="5600880" cy="143243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400" b="1" i="0" u="none" strike="noStrike" kern="1200" spc="0" baseline="0">
                <a:ln>
                  <a:noFill/>
                </a:ln>
                <a:solidFill>
                  <a:srgbClr val="000099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Храм Святого Иоанна Предтечи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de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543960" y="576000"/>
            <a:ext cx="8350920" cy="1655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1" u="sng" strike="noStrike" kern="1200" spc="0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Символом крещения Руси в Крыму является храм, в котором крестился великий князь Владимир и это: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628560" y="2376000"/>
            <a:ext cx="8047800" cy="4005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А</a:t>
            </a: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. Крестовоздвиженская Церковь в Ливадии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(Ялта);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Б</a:t>
            </a: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. Собор святителя Николая Чудотворца в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Евпатории;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В</a:t>
            </a: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. Херсонесский монастырь в Севастополе;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Г.</a:t>
            </a: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 Храм покрова Пресвятой Богородицы в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Судаке.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endParaRPr lang="ru-RU" sz="32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>
            <a:off x="683640" y="548640"/>
            <a:ext cx="5320800" cy="131076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0" u="none" strike="noStrike" kern="1200" spc="0" baseline="0">
                <a:ln>
                  <a:noFill/>
                </a:ln>
                <a:solidFill>
                  <a:srgbClr val="000099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Херсонесский монастырь</a:t>
            </a:r>
          </a:p>
        </p:txBody>
      </p:sp>
      <p:pic>
        <p:nvPicPr>
          <p:cNvPr id="3" name="Picture 2" descr="http://uskrd.ru/assets/cache/images/assets/galleries/672/1280x-p_4492738.7b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3640" y="2060999"/>
            <a:ext cx="7850160" cy="4032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576000"/>
            <a:ext cx="7886520" cy="1325160"/>
          </a:xfrm>
        </p:spPr>
        <p:txBody>
          <a:bodyPr lIns="0" tIns="0" rIns="0" bIns="0" anchor="ctr"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3200" b="1" i="1" u="sng">
                <a:latin typeface="Arial" pitchFamily="18"/>
                <a:cs typeface="Times New Roman" pitchFamily="2"/>
              </a:rPr>
              <a:t>Самым Высоким храмом Крыма, является:</a:t>
            </a:r>
            <a:br>
              <a:rPr lang="ru-RU" sz="3200" b="1" i="1" u="sng">
                <a:latin typeface="Arial" pitchFamily="18"/>
                <a:cs typeface="Times New Roman" pitchFamily="2"/>
              </a:rPr>
            </a:br>
            <a:endParaRPr lang="ru-RU" sz="3200" b="1" i="1" u="sng">
              <a:latin typeface="Arial" pitchFamily="18"/>
              <a:cs typeface="Times New Roman" pitchFamily="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00200" y="2747520"/>
            <a:ext cx="8038440" cy="40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13200" y="2204999"/>
            <a:ext cx="8812440" cy="39715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А.</a:t>
            </a: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 Храм-маяк святителя Николая Чудотворца в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п. Малореченское (Алушта);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Б.</a:t>
            </a: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 Собор святого Александра Невского в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Феодосии;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В</a:t>
            </a: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. Храм Воскресения Христова в Форосе (Ялта);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Г</a:t>
            </a:r>
            <a:r>
              <a:rPr lang="ru-RU" sz="2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. Церковь Трех Святителей в Симферополе.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endParaRPr lang="ru-RU" sz="32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grifon-tur.ru/wp-content/uploads/2015/11/hram-mayak-alushta-e144870911889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187640" y="1556639"/>
            <a:ext cx="6915960" cy="5131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332640"/>
            <a:ext cx="9144000" cy="12704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3600" b="1" i="0" u="none" strike="noStrike" kern="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Храм-маяк святителя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3600" b="1" i="0" u="none" strike="noStrike" kern="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Николая Чудотворца в п.Малореченское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 lIns="0" tIns="0" rIns="0" bIns="0" anchor="ctr"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3200" b="1" i="1" u="sng">
                <a:latin typeface="Arial" pitchFamily="18"/>
              </a:rPr>
              <a:t>Одним из главных храмов Симферополя, является: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792000" y="2204999"/>
            <a:ext cx="7992000" cy="47768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А</a:t>
            </a:r>
            <a:r>
              <a:rPr lang="ru-RU" sz="32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. Кафедральный Александро-Невский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32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собор: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Б</a:t>
            </a:r>
            <a:r>
              <a:rPr lang="ru-RU" sz="32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. Петро - Павловский кафедральный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32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собор;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В</a:t>
            </a:r>
            <a:r>
              <a:rPr lang="ru-RU" sz="32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. Всехсвятская церковь;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Г</a:t>
            </a:r>
            <a:r>
              <a:rPr lang="ru-RU" sz="32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.Свято – Троицкий собор.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endParaRPr lang="ru-RU" sz="32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1-tub-ru.yandex.net/i?id=b71c96dafb8c00872458a7a9e2aafef1-l&amp;n=1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43639" y="1268640"/>
            <a:ext cx="7272719" cy="5454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95640" y="0"/>
            <a:ext cx="6244560" cy="131076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0" u="none" strike="noStrike" kern="1200" spc="0" baseline="0">
                <a:ln>
                  <a:noFill/>
                </a:ln>
                <a:solidFill>
                  <a:srgbClr val="000099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Свято-Троицкий женский монастырь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 lIns="0" tIns="0" rIns="0" bIns="0" anchor="ctr"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3200" b="1" i="1" u="sng">
                <a:latin typeface="Arial" pitchFamily="18"/>
              </a:rPr>
              <a:t>Одним из красивейших храмов выполненный в неорусском стиле, является: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hangingPunct="0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82800" y="2462760"/>
            <a:ext cx="7473240" cy="9745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ru-RU" sz="16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</a:br>
            <a:endParaRPr lang="ru-RU" sz="16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640" y="2204999"/>
            <a:ext cx="8137080" cy="4562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А.</a:t>
            </a:r>
            <a:r>
              <a:rPr lang="ru-RU" sz="32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 Церковь Всех Святых в Севастополе;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Б</a:t>
            </a:r>
            <a:r>
              <a:rPr lang="ru-RU" sz="32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. Церковь Святой Екатерины в Феодосии;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В</a:t>
            </a:r>
            <a:r>
              <a:rPr lang="ru-RU" sz="32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. Александро-Невский Собор в Ялте;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Г</a:t>
            </a:r>
            <a:r>
              <a:rPr lang="ru-RU" sz="32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. Церковь Святого пророка Илии в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r>
              <a:rPr lang="ru-RU" sz="32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Евпатории.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None/>
              <a:tabLst/>
            </a:pPr>
            <a:endParaRPr lang="ru-RU" sz="32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nevskykongress.files.wordpress.com/2016/05/d18fd0bbd182d0b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31640" y="1124640"/>
            <a:ext cx="6336720" cy="53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39640" y="332640"/>
            <a:ext cx="7776720" cy="70128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0" u="none" strike="noStrike" kern="1200" spc="0" baseline="0">
                <a:ln>
                  <a:noFill/>
                </a:ln>
                <a:solidFill>
                  <a:srgbClr val="000099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Александро-Невский Собор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2-tub-ru.yandex.net/i?id=705c9f4bcce2d586c14d4aab83140ce2-l&amp;n=1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55639" y="1268640"/>
            <a:ext cx="7601040" cy="4743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83640" y="764640"/>
            <a:ext cx="4597920" cy="1006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ВОПРОС?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721200" y="3830039"/>
            <a:ext cx="2198160" cy="258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30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1269000" y="2276999"/>
            <a:ext cx="4054680" cy="43732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113200" y="397080"/>
            <a:ext cx="4897080" cy="795600"/>
          </a:xfrm>
        </p:spPr>
        <p:txBody>
          <a:bodyPr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6000" b="1" i="1">
                <a:solidFill>
                  <a:srgbClr val="984807"/>
                </a:solidFill>
                <a:latin typeface="Calibri" pitchFamily="18"/>
              </a:rPr>
              <a:t>Ребус-загадка</a:t>
            </a:r>
          </a:p>
        </p:txBody>
      </p:sp>
      <p:pic>
        <p:nvPicPr>
          <p:cNvPr id="5" name="Рисунок 27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0" y="5252760"/>
            <a:ext cx="805680" cy="94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28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687239" y="5267159"/>
            <a:ext cx="805680" cy="94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29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1481039" y="5284440"/>
            <a:ext cx="805680" cy="94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31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4356000" y="4077000"/>
            <a:ext cx="1436040" cy="157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32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5756400" y="3458519"/>
            <a:ext cx="805680" cy="94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33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6429240" y="3423959"/>
            <a:ext cx="805680" cy="94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3"/>
          <p:cNvSpPr/>
          <p:nvPr/>
        </p:nvSpPr>
        <p:spPr>
          <a:xfrm>
            <a:off x="1115640" y="1484639"/>
            <a:ext cx="6912719" cy="403235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1 0"/>
              <a:gd name="f14" fmla="*/ f9 f0 1"/>
              <a:gd name="f15" fmla="?: f10 f4 1"/>
              <a:gd name="f16" fmla="?: f11 f5 1"/>
              <a:gd name="f17" fmla="?: f12 f6 1"/>
              <a:gd name="f18" fmla="+- f13 0 f1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1 0"/>
              <a:gd name="f25" fmla="+- f19 0 f1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0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0 1"/>
              <a:gd name="f43" fmla="*/ f38 f26 1"/>
              <a:gd name="f44" fmla="*/ f37 f26 1"/>
              <a:gd name="f45" fmla="*/ f42 1 f8"/>
              <a:gd name="f46" fmla="*/ f40 f26 1"/>
              <a:gd name="f47" fmla="+- f45 0 f1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0" swAng="f1"/>
                <a:arcTo wR="f43" hR="f44" stAng="f2" swAng="f1"/>
                <a:arcTo wR="f43" hR="f44" stAng="f7" swAng="f1"/>
                <a:arcTo wR="f43" hR="f44" stAng="f1" swAng="f1"/>
                <a:close/>
              </a:path>
            </a:pathLst>
          </a:custGeo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FFFFF"/>
                </a:solidFill>
                <a:latin typeface="Calibri" pitchFamily="18"/>
                <a:ea typeface="Microsoft YaHei" pitchFamily="2"/>
                <a:cs typeface="Mangal" pitchFamily="2"/>
              </a:rPr>
              <a:t>О  ЧЕМ ГЛАСИТ ЛЕГЕНДА?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640" y="579600"/>
            <a:ext cx="8064719" cy="472428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4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Что нашёл сын хана у подножия Чатыр-Дага?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3600" b="1" i="1" u="none" strike="noStrike" kern="1200" spc="0" baseline="0">
              <a:ln>
                <a:noFill/>
              </a:ln>
              <a:solidFill>
                <a:srgbClr val="1F497D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3600" b="1" i="0" u="none" strike="noStrike" kern="1200" spc="0" baseline="0">
              <a:ln>
                <a:noFill/>
              </a:ln>
              <a:solidFill>
                <a:srgbClr val="1F497D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6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а) залежи железа;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6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б) драгоценные камни;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6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б) россыпи золота.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3600" b="1" i="0" u="none" strike="noStrike" kern="1200" spc="0" baseline="0">
              <a:ln>
                <a:noFill/>
              </a:ln>
              <a:solidFill>
                <a:srgbClr val="1F497D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icko.ru/wp-content/uploads/2016/08/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3640" y="764640"/>
            <a:ext cx="7992719" cy="5924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3"/>
          <p:cNvSpPr/>
          <p:nvPr/>
        </p:nvSpPr>
        <p:spPr>
          <a:xfrm>
            <a:off x="539640" y="0"/>
            <a:ext cx="7848720" cy="19206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Золотая россыпь Чатыр - Дага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icko.ru/wp-content/uploads/2016/08/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3640" y="764640"/>
            <a:ext cx="7992719" cy="5924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3"/>
          <p:cNvSpPr/>
          <p:nvPr/>
        </p:nvSpPr>
        <p:spPr>
          <a:xfrm>
            <a:off x="539640" y="0"/>
            <a:ext cx="7848720" cy="19206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Золотая россыпь Чатыр - Дага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899639" y="1449719"/>
            <a:ext cx="7632719" cy="387036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4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Самое дорогое сокровище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4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Абий- аки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4000" b="1" i="0" u="none" strike="noStrike" kern="1200" spc="0" baseline="0">
              <a:ln>
                <a:noFill/>
              </a:ln>
              <a:solidFill>
                <a:srgbClr val="1F497D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а) прелестная Арзы;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б) сладкий виноград;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в) коллекция оружия.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640" y="662760"/>
            <a:ext cx="7848720" cy="44798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4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Когда появляется русалка у берегов Мисхора?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4000" b="1" i="0" u="none" strike="noStrike" kern="1200" spc="0" baseline="0">
              <a:ln>
                <a:noFill/>
              </a:ln>
              <a:solidFill>
                <a:srgbClr val="1F497D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а) каждое утро;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б) на закате солнца;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в) раз в год в день похищения Арзы.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cstate="print">
            <a:alphaModFix/>
            <a:lum/>
          </a:blip>
          <a:srcRect/>
          <a:stretch>
            <a:fillRect/>
          </a:stretch>
        </p:blipFill>
        <p:spPr>
          <a:xfrm>
            <a:off x="3638519" y="2264040"/>
            <a:ext cx="2161080" cy="6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755639" y="1088640"/>
            <a:ext cx="7560720" cy="5456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5"/>
          <p:cNvSpPr/>
          <p:nvPr/>
        </p:nvSpPr>
        <p:spPr>
          <a:xfrm>
            <a:off x="755639" y="260640"/>
            <a:ext cx="4467240" cy="1006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«О русалке»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640" y="1218960"/>
            <a:ext cx="8532360" cy="38095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4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В кого превратился дьявол?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4000" b="1" i="0" u="none" strike="noStrike" kern="1200" spc="0" baseline="0">
              <a:ln>
                <a:noFill/>
              </a:ln>
              <a:solidFill>
                <a:srgbClr val="1F497D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а) в тигра;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б) в красавицу;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в) в кошку.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4000" b="1" i="0" u="none" strike="noStrike" kern="1200" spc="0" baseline="0">
              <a:ln>
                <a:noFill/>
              </a:ln>
              <a:solidFill>
                <a:srgbClr val="1F497D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40" y="1268640"/>
            <a:ext cx="6984719" cy="3931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4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В кого превратился злой дух?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4400" b="1" i="0" u="none" strike="noStrike" kern="1200" spc="0" baseline="0">
              <a:ln>
                <a:noFill/>
              </a:ln>
              <a:solidFill>
                <a:srgbClr val="1F497D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а) в русалку;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б) в красавицу;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в) в кошку.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rimeaplus.ru/wp-content/uploads/2014/09/wpid-simeiz.-skala-diva-i-monah_i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3640" y="908640"/>
            <a:ext cx="8532360" cy="5685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3640" y="188640"/>
            <a:ext cx="5563800" cy="19206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«Дива, монах и кошка»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/>
          <p:cNvSpPr/>
          <p:nvPr/>
        </p:nvSpPr>
        <p:spPr>
          <a:xfrm>
            <a:off x="971640" y="1340640"/>
            <a:ext cx="2448360" cy="1368000"/>
          </a:xfrm>
          <a:custGeom>
            <a:avLst>
              <a:gd name="f0" fmla="val 1556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0 21600"/>
              <a:gd name="f15" fmla="pin 0 f1 108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8"/>
              <a:gd name="f24" fmla="+- 21600 0 f17"/>
              <a:gd name="f25" fmla="*/ 0 f19 1"/>
              <a:gd name="f26" fmla="*/ 21600 f19 1"/>
              <a:gd name="f27" fmla="*/ f18 f12 1"/>
              <a:gd name="f28" fmla="*/ f17 f11 1"/>
              <a:gd name="f29" fmla="+- f22 0 f3"/>
              <a:gd name="f30" fmla="*/ f24 f18 1"/>
              <a:gd name="f31" fmla="*/ f25 1 f19"/>
              <a:gd name="f32" fmla="*/ f26 1 f19"/>
              <a:gd name="f33" fmla="*/ f23 f12 1"/>
              <a:gd name="f34" fmla="*/ f30 1 10800"/>
              <a:gd name="f35" fmla="*/ f31 f11 1"/>
              <a:gd name="f36" fmla="*/ f31 f12 1"/>
              <a:gd name="f37" fmla="*/ f32 f12 1"/>
              <a:gd name="f38" fmla="+- f17 f34 0"/>
              <a:gd name="f39" fmla="*/ f38 f11 1"/>
            </a:gdLst>
            <a:ahLst>
              <a:ahXY gdRefX="f0" minX="f7" maxX="f8" gdRefY="f1" minY="f7" maxY="f9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8" y="f36"/>
              </a:cxn>
              <a:cxn ang="f29">
                <a:pos x="f28" y="f37"/>
              </a:cxn>
            </a:cxnLst>
            <a:rect l="f35" t="f27" r="f39" b="f33"/>
            <a:pathLst>
              <a:path w="21600" h="21600">
                <a:moveTo>
                  <a:pt x="f7" y="f18"/>
                </a:moveTo>
                <a:lnTo>
                  <a:pt x="f17" y="f18"/>
                </a:lnTo>
                <a:lnTo>
                  <a:pt x="f17" y="f7"/>
                </a:lnTo>
                <a:lnTo>
                  <a:pt x="f8" y="f9"/>
                </a:lnTo>
                <a:lnTo>
                  <a:pt x="f17" y="f8"/>
                </a:lnTo>
                <a:lnTo>
                  <a:pt x="f17" y="f23"/>
                </a:lnTo>
                <a:lnTo>
                  <a:pt x="f7" y="f23"/>
                </a:lnTo>
                <a:close/>
              </a:path>
            </a:pathLst>
          </a:custGeo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spc="0" baseline="0">
                <a:ln>
                  <a:noFill/>
                </a:ln>
                <a:solidFill>
                  <a:srgbClr val="FFFFFF"/>
                </a:solidFill>
                <a:latin typeface="Calibri" pitchFamily="18"/>
                <a:ea typeface="Microsoft YaHei" pitchFamily="2"/>
                <a:cs typeface="Mangal" pitchFamily="2"/>
              </a:rPr>
              <a:t>КИМЕРИЯ</a:t>
            </a:r>
          </a:p>
        </p:txBody>
      </p:sp>
      <p:sp>
        <p:nvSpPr>
          <p:cNvPr id="3" name="Стрелка вправо 2"/>
          <p:cNvSpPr/>
          <p:nvPr/>
        </p:nvSpPr>
        <p:spPr>
          <a:xfrm rot="997200">
            <a:off x="3458434" y="1586226"/>
            <a:ext cx="2423880" cy="1391040"/>
          </a:xfrm>
          <a:custGeom>
            <a:avLst>
              <a:gd name="f0" fmla="val 15402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0 21600"/>
              <a:gd name="f15" fmla="pin 0 f1 108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8"/>
              <a:gd name="f24" fmla="+- 21600 0 f17"/>
              <a:gd name="f25" fmla="*/ 0 f19 1"/>
              <a:gd name="f26" fmla="*/ 21600 f19 1"/>
              <a:gd name="f27" fmla="*/ f18 f12 1"/>
              <a:gd name="f28" fmla="*/ f17 f11 1"/>
              <a:gd name="f29" fmla="+- f22 0 f3"/>
              <a:gd name="f30" fmla="*/ f24 f18 1"/>
              <a:gd name="f31" fmla="*/ f25 1 f19"/>
              <a:gd name="f32" fmla="*/ f26 1 f19"/>
              <a:gd name="f33" fmla="*/ f23 f12 1"/>
              <a:gd name="f34" fmla="*/ f30 1 10800"/>
              <a:gd name="f35" fmla="*/ f31 f11 1"/>
              <a:gd name="f36" fmla="*/ f31 f12 1"/>
              <a:gd name="f37" fmla="*/ f32 f12 1"/>
              <a:gd name="f38" fmla="+- f17 f34 0"/>
              <a:gd name="f39" fmla="*/ f38 f11 1"/>
            </a:gdLst>
            <a:ahLst>
              <a:ahXY gdRefX="f0" minX="f7" maxX="f8" gdRefY="f1" minY="f7" maxY="f9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8" y="f36"/>
              </a:cxn>
              <a:cxn ang="f29">
                <a:pos x="f28" y="f37"/>
              </a:cxn>
            </a:cxnLst>
            <a:rect l="f35" t="f27" r="f39" b="f33"/>
            <a:pathLst>
              <a:path w="21600" h="21600">
                <a:moveTo>
                  <a:pt x="f7" y="f18"/>
                </a:moveTo>
                <a:lnTo>
                  <a:pt x="f17" y="f18"/>
                </a:lnTo>
                <a:lnTo>
                  <a:pt x="f17" y="f7"/>
                </a:lnTo>
                <a:lnTo>
                  <a:pt x="f8" y="f9"/>
                </a:lnTo>
                <a:lnTo>
                  <a:pt x="f17" y="f8"/>
                </a:lnTo>
                <a:lnTo>
                  <a:pt x="f17" y="f23"/>
                </a:lnTo>
                <a:lnTo>
                  <a:pt x="f7" y="f23"/>
                </a:lnTo>
                <a:close/>
              </a:path>
            </a:pathLst>
          </a:custGeo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0" spc="0" baseline="0">
                <a:ln>
                  <a:noFill/>
                </a:ln>
                <a:solidFill>
                  <a:srgbClr val="FFFFFF"/>
                </a:solidFill>
                <a:latin typeface="Calibri" pitchFamily="18"/>
                <a:ea typeface="Microsoft YaHei" pitchFamily="2"/>
                <a:cs typeface="Mangal" pitchFamily="2"/>
              </a:rPr>
              <a:t>ТАВРИДА</a:t>
            </a:r>
          </a:p>
        </p:txBody>
      </p:sp>
      <p:sp>
        <p:nvSpPr>
          <p:cNvPr id="4" name="Стрелка вправо 3"/>
          <p:cNvSpPr/>
          <p:nvPr/>
        </p:nvSpPr>
        <p:spPr>
          <a:xfrm rot="1307400">
            <a:off x="5850797" y="2220301"/>
            <a:ext cx="2366640" cy="1377000"/>
          </a:xfrm>
          <a:custGeom>
            <a:avLst>
              <a:gd name="f0" fmla="val 1531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0 21600"/>
              <a:gd name="f15" fmla="pin 0 f1 108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8"/>
              <a:gd name="f24" fmla="+- 21600 0 f17"/>
              <a:gd name="f25" fmla="*/ 0 f19 1"/>
              <a:gd name="f26" fmla="*/ 21600 f19 1"/>
              <a:gd name="f27" fmla="*/ f18 f12 1"/>
              <a:gd name="f28" fmla="*/ f17 f11 1"/>
              <a:gd name="f29" fmla="+- f22 0 f3"/>
              <a:gd name="f30" fmla="*/ f24 f18 1"/>
              <a:gd name="f31" fmla="*/ f25 1 f19"/>
              <a:gd name="f32" fmla="*/ f26 1 f19"/>
              <a:gd name="f33" fmla="*/ f23 f12 1"/>
              <a:gd name="f34" fmla="*/ f30 1 10800"/>
              <a:gd name="f35" fmla="*/ f31 f11 1"/>
              <a:gd name="f36" fmla="*/ f31 f12 1"/>
              <a:gd name="f37" fmla="*/ f32 f12 1"/>
              <a:gd name="f38" fmla="+- f17 f34 0"/>
              <a:gd name="f39" fmla="*/ f38 f11 1"/>
            </a:gdLst>
            <a:ahLst>
              <a:ahXY gdRefX="f0" minX="f7" maxX="f8" gdRefY="f1" minY="f7" maxY="f9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8" y="f36"/>
              </a:cxn>
              <a:cxn ang="f29">
                <a:pos x="f28" y="f37"/>
              </a:cxn>
            </a:cxnLst>
            <a:rect l="f35" t="f27" r="f39" b="f33"/>
            <a:pathLst>
              <a:path w="21600" h="21600">
                <a:moveTo>
                  <a:pt x="f7" y="f18"/>
                </a:moveTo>
                <a:lnTo>
                  <a:pt x="f17" y="f18"/>
                </a:lnTo>
                <a:lnTo>
                  <a:pt x="f17" y="f7"/>
                </a:lnTo>
                <a:lnTo>
                  <a:pt x="f8" y="f9"/>
                </a:lnTo>
                <a:lnTo>
                  <a:pt x="f17" y="f8"/>
                </a:lnTo>
                <a:lnTo>
                  <a:pt x="f17" y="f23"/>
                </a:lnTo>
                <a:lnTo>
                  <a:pt x="f7" y="f23"/>
                </a:lnTo>
                <a:close/>
              </a:path>
            </a:pathLst>
          </a:custGeo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spc="0" baseline="0">
                <a:ln>
                  <a:noFill/>
                </a:ln>
                <a:solidFill>
                  <a:srgbClr val="FFFFFF"/>
                </a:solidFill>
                <a:latin typeface="Calibri" pitchFamily="18"/>
                <a:ea typeface="Microsoft YaHei" pitchFamily="2"/>
                <a:cs typeface="Mangal" pitchFamily="2"/>
              </a:rPr>
              <a:t>СКИФИЯ</a:t>
            </a:r>
          </a:p>
        </p:txBody>
      </p:sp>
      <p:sp>
        <p:nvSpPr>
          <p:cNvPr id="5" name="Стрелка влево 7"/>
          <p:cNvSpPr/>
          <p:nvPr/>
        </p:nvSpPr>
        <p:spPr>
          <a:xfrm rot="1200600">
            <a:off x="5208075" y="4640097"/>
            <a:ext cx="2323080" cy="1764000"/>
          </a:xfrm>
          <a:custGeom>
            <a:avLst>
              <a:gd name="f0" fmla="val 82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0 21600"/>
              <a:gd name="f15" fmla="pin 0 f1 108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8"/>
              <a:gd name="f24" fmla="*/ f17 f18 1"/>
              <a:gd name="f25" fmla="*/ 21600 f19 1"/>
              <a:gd name="f26" fmla="*/ 0 f19 1"/>
              <a:gd name="f27" fmla="*/ f18 f12 1"/>
              <a:gd name="f28" fmla="*/ f17 f11 1"/>
              <a:gd name="f29" fmla="+- f22 0 f3"/>
              <a:gd name="f30" fmla="*/ f24 1 10800"/>
              <a:gd name="f31" fmla="*/ f26 1 f19"/>
              <a:gd name="f32" fmla="*/ f25 1 f19"/>
              <a:gd name="f33" fmla="*/ f23 f12 1"/>
              <a:gd name="f34" fmla="+- f17 0 f30"/>
              <a:gd name="f35" fmla="*/ f32 f11 1"/>
              <a:gd name="f36" fmla="*/ f31 f12 1"/>
              <a:gd name="f37" fmla="*/ f32 f12 1"/>
              <a:gd name="f38" fmla="*/ f34 f11 1"/>
            </a:gdLst>
            <a:ahLst>
              <a:ahXY gdRefX="f0" minX="f7" maxX="f8" gdRefY="f1" minY="f7" maxY="f9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8" y="f36"/>
              </a:cxn>
              <a:cxn ang="f29">
                <a:pos x="f28" y="f37"/>
              </a:cxn>
            </a:cxnLst>
            <a:rect l="f38" t="f27" r="f35" b="f33"/>
            <a:pathLst>
              <a:path w="21600" h="21600">
                <a:moveTo>
                  <a:pt x="f8" y="f18"/>
                </a:moveTo>
                <a:lnTo>
                  <a:pt x="f17" y="f18"/>
                </a:lnTo>
                <a:lnTo>
                  <a:pt x="f17" y="f7"/>
                </a:lnTo>
                <a:lnTo>
                  <a:pt x="f7" y="f9"/>
                </a:lnTo>
                <a:lnTo>
                  <a:pt x="f17" y="f8"/>
                </a:lnTo>
                <a:lnTo>
                  <a:pt x="f17" y="f23"/>
                </a:lnTo>
                <a:lnTo>
                  <a:pt x="f8" y="f23"/>
                </a:lnTo>
                <a:close/>
              </a:path>
            </a:pathLst>
          </a:custGeo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spc="0" baseline="0">
                <a:ln>
                  <a:noFill/>
                </a:ln>
                <a:solidFill>
                  <a:srgbClr val="FFFFFF"/>
                </a:solidFill>
                <a:latin typeface="Calibri" pitchFamily="18"/>
                <a:ea typeface="Microsoft YaHei" pitchFamily="2"/>
                <a:cs typeface="Mangal" pitchFamily="2"/>
              </a:rPr>
              <a:t>ХАЗАРИЯ</a:t>
            </a:r>
          </a:p>
        </p:txBody>
      </p:sp>
      <p:sp>
        <p:nvSpPr>
          <p:cNvPr id="6" name="Стрелка влево 9"/>
          <p:cNvSpPr/>
          <p:nvPr/>
        </p:nvSpPr>
        <p:spPr>
          <a:xfrm rot="245400">
            <a:off x="3491839" y="4004850"/>
            <a:ext cx="2232360" cy="1852919"/>
          </a:xfrm>
          <a:custGeom>
            <a:avLst>
              <a:gd name="f0" fmla="val 8964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0 21600"/>
              <a:gd name="f15" fmla="pin 0 f1 108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8"/>
              <a:gd name="f24" fmla="*/ f17 f18 1"/>
              <a:gd name="f25" fmla="*/ 21600 f19 1"/>
              <a:gd name="f26" fmla="*/ 0 f19 1"/>
              <a:gd name="f27" fmla="*/ f18 f12 1"/>
              <a:gd name="f28" fmla="*/ f17 f11 1"/>
              <a:gd name="f29" fmla="+- f22 0 f3"/>
              <a:gd name="f30" fmla="*/ f24 1 10800"/>
              <a:gd name="f31" fmla="*/ f26 1 f19"/>
              <a:gd name="f32" fmla="*/ f25 1 f19"/>
              <a:gd name="f33" fmla="*/ f23 f12 1"/>
              <a:gd name="f34" fmla="+- f17 0 f30"/>
              <a:gd name="f35" fmla="*/ f32 f11 1"/>
              <a:gd name="f36" fmla="*/ f31 f12 1"/>
              <a:gd name="f37" fmla="*/ f32 f12 1"/>
              <a:gd name="f38" fmla="*/ f34 f11 1"/>
            </a:gdLst>
            <a:ahLst>
              <a:ahXY gdRefX="f0" minX="f7" maxX="f8" gdRefY="f1" minY="f7" maxY="f9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8" y="f36"/>
              </a:cxn>
              <a:cxn ang="f29">
                <a:pos x="f28" y="f37"/>
              </a:cxn>
            </a:cxnLst>
            <a:rect l="f38" t="f27" r="f35" b="f33"/>
            <a:pathLst>
              <a:path w="21600" h="21600">
                <a:moveTo>
                  <a:pt x="f8" y="f18"/>
                </a:moveTo>
                <a:lnTo>
                  <a:pt x="f17" y="f18"/>
                </a:lnTo>
                <a:lnTo>
                  <a:pt x="f17" y="f7"/>
                </a:lnTo>
                <a:lnTo>
                  <a:pt x="f7" y="f9"/>
                </a:lnTo>
                <a:lnTo>
                  <a:pt x="f17" y="f8"/>
                </a:lnTo>
                <a:lnTo>
                  <a:pt x="f17" y="f23"/>
                </a:lnTo>
                <a:lnTo>
                  <a:pt x="f8" y="f23"/>
                </a:lnTo>
                <a:close/>
              </a:path>
            </a:pathLst>
          </a:custGeo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spc="0" baseline="0">
                <a:ln>
                  <a:noFill/>
                </a:ln>
                <a:solidFill>
                  <a:srgbClr val="FFFFFF"/>
                </a:solidFill>
                <a:latin typeface="Calibri" pitchFamily="18"/>
                <a:ea typeface="Microsoft YaHei" pitchFamily="2"/>
                <a:cs typeface="Mangal" pitchFamily="2"/>
              </a:rPr>
              <a:t>КЫРЫМ</a:t>
            </a:r>
          </a:p>
        </p:txBody>
      </p:sp>
      <p:sp>
        <p:nvSpPr>
          <p:cNvPr id="7" name="Стрелка влево 10"/>
          <p:cNvSpPr/>
          <p:nvPr/>
        </p:nvSpPr>
        <p:spPr>
          <a:xfrm>
            <a:off x="467640" y="3933000"/>
            <a:ext cx="2706480" cy="1636920"/>
          </a:xfrm>
          <a:custGeom>
            <a:avLst>
              <a:gd name="f0" fmla="val 653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0 21600"/>
              <a:gd name="f15" fmla="pin 0 f1 108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8"/>
              <a:gd name="f24" fmla="*/ f17 f18 1"/>
              <a:gd name="f25" fmla="*/ 21600 f19 1"/>
              <a:gd name="f26" fmla="*/ 0 f19 1"/>
              <a:gd name="f27" fmla="*/ f18 f12 1"/>
              <a:gd name="f28" fmla="*/ f17 f11 1"/>
              <a:gd name="f29" fmla="+- f22 0 f3"/>
              <a:gd name="f30" fmla="*/ f24 1 10800"/>
              <a:gd name="f31" fmla="*/ f26 1 f19"/>
              <a:gd name="f32" fmla="*/ f25 1 f19"/>
              <a:gd name="f33" fmla="*/ f23 f12 1"/>
              <a:gd name="f34" fmla="+- f17 0 f30"/>
              <a:gd name="f35" fmla="*/ f32 f11 1"/>
              <a:gd name="f36" fmla="*/ f31 f12 1"/>
              <a:gd name="f37" fmla="*/ f32 f12 1"/>
              <a:gd name="f38" fmla="*/ f34 f11 1"/>
            </a:gdLst>
            <a:ahLst>
              <a:ahXY gdRefX="f0" minX="f7" maxX="f8" gdRefY="f1" minY="f7" maxY="f9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8" y="f36"/>
              </a:cxn>
              <a:cxn ang="f29">
                <a:pos x="f28" y="f37"/>
              </a:cxn>
            </a:cxnLst>
            <a:rect l="f38" t="f27" r="f35" b="f33"/>
            <a:pathLst>
              <a:path w="21600" h="21600">
                <a:moveTo>
                  <a:pt x="f8" y="f18"/>
                </a:moveTo>
                <a:lnTo>
                  <a:pt x="f17" y="f18"/>
                </a:lnTo>
                <a:lnTo>
                  <a:pt x="f17" y="f7"/>
                </a:lnTo>
                <a:lnTo>
                  <a:pt x="f7" y="f9"/>
                </a:lnTo>
                <a:lnTo>
                  <a:pt x="f17" y="f8"/>
                </a:lnTo>
                <a:lnTo>
                  <a:pt x="f17" y="f23"/>
                </a:lnTo>
                <a:lnTo>
                  <a:pt x="f8" y="f23"/>
                </a:lnTo>
                <a:close/>
              </a:path>
            </a:pathLst>
          </a:custGeo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spc="0" baseline="0">
                <a:ln>
                  <a:noFill/>
                </a:ln>
                <a:solidFill>
                  <a:srgbClr val="FFFFFF"/>
                </a:solidFill>
                <a:latin typeface="Calibri" pitchFamily="18"/>
                <a:ea typeface="Microsoft YaHei" pitchFamily="2"/>
                <a:cs typeface="Mangal" pitchFamily="2"/>
              </a:rPr>
              <a:t>КРЫМ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кошка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640" y="1052640"/>
            <a:ext cx="8343360" cy="5553360"/>
          </a:xfrm>
        </p:spPr>
      </p:pic>
      <p:sp>
        <p:nvSpPr>
          <p:cNvPr id="3" name="Прямоугольник 3"/>
          <p:cNvSpPr/>
          <p:nvPr/>
        </p:nvSpPr>
        <p:spPr>
          <a:xfrm>
            <a:off x="395640" y="548640"/>
            <a:ext cx="4910759" cy="1006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Гора Кошка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640" y="1095480"/>
            <a:ext cx="7488720" cy="454068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4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Люди говорили о хане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4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Крым – Гирее, что у него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4400" b="1" i="0" u="none" strike="noStrike" kern="1200" spc="0" baseline="0">
              <a:ln>
                <a:noFill/>
              </a:ln>
              <a:solidFill>
                <a:srgbClr val="1F497D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а) нет сердца;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б) каменное сердце;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в) железное сердце.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4000" b="1" i="0" u="none" strike="noStrike" kern="1200" spc="0" baseline="0">
              <a:ln>
                <a:noFill/>
              </a:ln>
              <a:solidFill>
                <a:srgbClr val="1F497D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divokrim.com/assets/images/gallery/_thumbnails/bahchisaraj-stolica-krymskogo-hanstva/120513-006_inner_650x400_86_255x255x25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7640" y="1268640"/>
            <a:ext cx="8297640" cy="5106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3"/>
          <p:cNvSpPr/>
          <p:nvPr/>
        </p:nvSpPr>
        <p:spPr>
          <a:xfrm>
            <a:off x="395640" y="260640"/>
            <a:ext cx="7416720" cy="1006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«Фонтан слез»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640" y="1144800"/>
            <a:ext cx="7776720" cy="3931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4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В кого превратил мудрец двух цариц О и Пук?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4400" b="1" i="0" u="none" strike="noStrike" kern="1200" spc="0" baseline="0">
              <a:ln>
                <a:noFill/>
              </a:ln>
              <a:solidFill>
                <a:srgbClr val="1F497D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а) в змей;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б) в две скалы;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1" u="none" strike="noStrike" kern="120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в) в двух удодов.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ontent.foto.mail.ru/mail/djus2004/_blogs/i-43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07999" y="792000"/>
            <a:ext cx="7776720" cy="58327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55639" y="404640"/>
            <a:ext cx="7920720" cy="19206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«Опук – гора двух удодов»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3"/>
          <p:cNvSpPr/>
          <p:nvPr/>
        </p:nvSpPr>
        <p:spPr>
          <a:xfrm>
            <a:off x="1475640" y="1556639"/>
            <a:ext cx="6912719" cy="403235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1 0"/>
              <a:gd name="f14" fmla="*/ f9 f0 1"/>
              <a:gd name="f15" fmla="?: f10 f4 1"/>
              <a:gd name="f16" fmla="?: f11 f5 1"/>
              <a:gd name="f17" fmla="?: f12 f6 1"/>
              <a:gd name="f18" fmla="+- f13 0 f1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1 0"/>
              <a:gd name="f25" fmla="+- f19 0 f1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0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0 1"/>
              <a:gd name="f43" fmla="*/ f38 f26 1"/>
              <a:gd name="f44" fmla="*/ f37 f26 1"/>
              <a:gd name="f45" fmla="*/ f42 1 f8"/>
              <a:gd name="f46" fmla="*/ f40 f26 1"/>
              <a:gd name="f47" fmla="+- f45 0 f1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0" swAng="f1"/>
                <a:arcTo wR="f43" hR="f44" stAng="f2" swAng="f1"/>
                <a:arcTo wR="f43" hR="f44" stAng="f7" swAng="f1"/>
                <a:arcTo wR="f43" hR="f44" stAng="f1" swAng="f1"/>
                <a:close/>
              </a:path>
            </a:pathLst>
          </a:custGeo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FFFFF"/>
                </a:solidFill>
                <a:latin typeface="Calibri" pitchFamily="18"/>
                <a:ea typeface="Microsoft YaHei" pitchFamily="2"/>
                <a:cs typeface="Mangal" pitchFamily="2"/>
              </a:rPr>
              <a:t>НА ЧТО ПОХОЖЕ?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МО О Крыме\видео о крыме\К Р Ы М\Форосская церковь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5640" y="1628639"/>
            <a:ext cx="8405640" cy="46519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95640" y="332640"/>
            <a:ext cx="8064719" cy="1006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Форосская церковь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28560" y="500400"/>
            <a:ext cx="7886520" cy="1325160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1800">
                <a:latin typeface="Calibri" pitchFamily="18"/>
              </a:rPr>
              <a:t/>
            </a:r>
            <a:br>
              <a:rPr lang="ru-RU" sz="1800">
                <a:latin typeface="Calibri" pitchFamily="18"/>
              </a:rPr>
            </a:br>
            <a:endParaRPr lang="ru-RU" sz="1800">
              <a:latin typeface="Calibri" pitchFamily="18"/>
            </a:endParaRP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hangingPunct="0"/>
            <a:endParaRPr lang="ru-RU"/>
          </a:p>
        </p:txBody>
      </p:sp>
      <p:pic>
        <p:nvPicPr>
          <p:cNvPr id="4" name="Picture 1" descr="E:\МО О Крыме\видео о крыме\К Р Ы М\C R I M E A-- 194 Качи-Кальон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1640" y="764640"/>
            <a:ext cx="7703999" cy="57787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39640" y="332640"/>
            <a:ext cx="5745600" cy="1006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Качи-Кальон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17040" y="836640"/>
            <a:ext cx="7898040" cy="58463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5400" b="1"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cs typeface="Arial" pitchFamily="34"/>
              </a:rPr>
              <a:t>Коктебель</a:t>
            </a:r>
            <a:r>
              <a:rPr lang="ru-RU" sz="5400" b="1"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cs typeface="Times New Roman" pitchFamily="18"/>
              </a:rPr>
              <a:t>.</a:t>
            </a:r>
            <a:r>
              <a:rPr lang="ru-RU" sz="5400" b="1"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cs typeface="Arial" pitchFamily="34"/>
              </a:rPr>
              <a:t>Окаменевший</a:t>
            </a:r>
            <a:r>
              <a:rPr lang="ru-RU" sz="5400" b="1"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cs typeface="Times New Roman" pitchFamily="18"/>
              </a:rPr>
              <a:t> </a:t>
            </a:r>
            <a:r>
              <a:rPr lang="ru-RU" sz="5400" b="1"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cs typeface="Arial" pitchFamily="34"/>
              </a:rPr>
              <a:t>корабль</a:t>
            </a:r>
            <a:r>
              <a:rPr lang="ru-RU" sz="5400" b="1"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cs typeface="Times New Roman" pitchFamily="18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leanzy.ru/photos/gory-drakon-yubk-78415-lar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1640" y="1412640"/>
            <a:ext cx="8667000" cy="508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67640" y="548640"/>
            <a:ext cx="4900680" cy="1006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Гора Дракон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2"/>
          <p:cNvSpPr/>
          <p:nvPr/>
        </p:nvSpPr>
        <p:spPr>
          <a:xfrm>
            <a:off x="1547640" y="1773000"/>
            <a:ext cx="6624719" cy="31683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1 0"/>
              <a:gd name="f14" fmla="*/ f9 f0 1"/>
              <a:gd name="f15" fmla="?: f10 f4 1"/>
              <a:gd name="f16" fmla="?: f11 f5 1"/>
              <a:gd name="f17" fmla="?: f12 f6 1"/>
              <a:gd name="f18" fmla="+- f13 0 f1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1 0"/>
              <a:gd name="f25" fmla="+- f19 0 f1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0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0 1"/>
              <a:gd name="f43" fmla="*/ f38 f26 1"/>
              <a:gd name="f44" fmla="*/ f37 f26 1"/>
              <a:gd name="f45" fmla="*/ f42 1 f8"/>
              <a:gd name="f46" fmla="*/ f40 f26 1"/>
              <a:gd name="f47" fmla="+- f45 0 f1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0" swAng="f1"/>
                <a:arcTo wR="f43" hR="f44" stAng="f2" swAng="f1"/>
                <a:arcTo wR="f43" hR="f44" stAng="f7" swAng="f1"/>
                <a:arcTo wR="f43" hR="f44" stAng="f1" swAng="f1"/>
                <a:close/>
              </a:path>
            </a:pathLst>
          </a:custGeo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600" b="1" i="0" u="none" strike="noStrike" kern="1200" spc="0" baseline="0">
                <a:ln>
                  <a:noFill/>
                </a:ln>
                <a:solidFill>
                  <a:srgbClr val="FFFFFF"/>
                </a:solidFill>
                <a:latin typeface="Calibri" pitchFamily="18"/>
                <a:ea typeface="Microsoft YaHei" pitchFamily="2"/>
                <a:cs typeface="Mangal" pitchFamily="2"/>
              </a:rPr>
              <a:t>Угадай, что это?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bgoperator.ru/pr_img/1000787/20160429/29673573/31.Zolotye_vorot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5640" y="908640"/>
            <a:ext cx="8400600" cy="5589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6"/>
          <p:cNvSpPr/>
          <p:nvPr/>
        </p:nvSpPr>
        <p:spPr>
          <a:xfrm>
            <a:off x="395640" y="0"/>
            <a:ext cx="6048720" cy="1006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Золотые Ворота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accel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1"/>
                                          </p:val>
                                        </p:tav>
                                        <p:tav tm="50000">
                                          <p:val>
                                            <p:strVal val="0.94999998807907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5"/>
          <p:cNvSpPr/>
          <p:nvPr/>
        </p:nvSpPr>
        <p:spPr>
          <a:xfrm>
            <a:off x="467640" y="404640"/>
            <a:ext cx="4893840" cy="1006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Аю-Даг</a:t>
            </a:r>
          </a:p>
        </p:txBody>
      </p:sp>
      <p:pic>
        <p:nvPicPr>
          <p:cNvPr id="3" name="Picture 2" descr="http://krymgid.ru/images/photos/medium/map170-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9640" y="1268640"/>
            <a:ext cx="8096399" cy="540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teleuropa-utes.ru/images/333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5640" y="665280"/>
            <a:ext cx="8256960" cy="61927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3"/>
          <p:cNvSpPr/>
          <p:nvPr/>
        </p:nvSpPr>
        <p:spPr>
          <a:xfrm>
            <a:off x="323640" y="260640"/>
            <a:ext cx="5037840" cy="109728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6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Мыс Плака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o-world-travel.ru/img/2015/042300/263900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5640" y="404640"/>
            <a:ext cx="8388360" cy="6291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95640" y="260640"/>
            <a:ext cx="6077160" cy="1006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Гора Кастель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accel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1"/>
                                          </p:val>
                                        </p:tav>
                                        <p:tav tm="50000">
                                          <p:val>
                                            <p:strVal val="0.94999998807907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stejka.com/cache/800_600_max/alupka_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55639" y="692640"/>
            <a:ext cx="762012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accel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1"/>
                                          </p:val>
                                        </p:tav>
                                        <p:tav tm="50000">
                                          <p:val>
                                            <p:strVal val="0.94999998807907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rym-online.ru/images/Big_Photo/adalar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55639" y="818280"/>
            <a:ext cx="7704719" cy="57844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55639" y="188640"/>
            <a:ext cx="6048720" cy="1006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Скалы Адалары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hangingPunct="0"/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79640" y="1556639"/>
            <a:ext cx="8826840" cy="5020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5"/>
          <p:cNvSpPr/>
          <p:nvPr/>
        </p:nvSpPr>
        <p:spPr>
          <a:xfrm>
            <a:off x="395640" y="476640"/>
            <a:ext cx="7272719" cy="1006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Судакская крепость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2426600" flipV="1">
            <a:off x="376464" y="1763753"/>
            <a:ext cx="8346600" cy="252971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8000" b="1" i="0" u="none" strike="noStrike" kern="1200" spc="0" baseline="0">
                <a:ln>
                  <a:noFill/>
                </a:ln>
                <a:solidFill>
                  <a:srgbClr val="17375E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ПОЗДРАВЛЯЕМ, Вы молодцы!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/>
            <a:endParaRPr lang="ru-RU" sz="4400">
              <a:latin typeface="Arial" pitchFamily="18"/>
            </a:endParaRP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>
          <a:xfrm>
            <a:off x="628560" y="365040"/>
            <a:ext cx="7886520" cy="581148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spcAft>
                <a:spcPts val="1414"/>
              </a:spcAft>
              <a:buNone/>
            </a:pPr>
            <a:r>
              <a:rPr lang="ru-RU" sz="5400" b="1"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cs typeface="Arial" pitchFamily="34"/>
              </a:rPr>
              <a:t>Мыс Фиолент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51640" y="1127519"/>
            <a:ext cx="8569080" cy="5352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45840" y="216000"/>
            <a:ext cx="7886520" cy="864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/>
            <a:endParaRPr lang="ru-RU" sz="4400">
              <a:latin typeface="Arial" pitchFamily="18"/>
            </a:endParaRP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>
          <a:xfrm>
            <a:off x="628560" y="5616000"/>
            <a:ext cx="7886520" cy="8640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spcAft>
                <a:spcPts val="1414"/>
              </a:spcAft>
              <a:buNone/>
            </a:pPr>
            <a:r>
              <a:rPr lang="ru-RU" sz="1800"/>
              <a:t>&lt;ыс Ай-я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16000" y="1655999"/>
            <a:ext cx="8708760" cy="49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39640" y="476640"/>
            <a:ext cx="4865400" cy="109728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6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Мыс Айя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2.bp.blogspot.com/-1CQYX_WVeNw/TtN5eiwbWRI/AAAAAAAABkY/vBG4E0VTOdQ/s1600/%25D0%25A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3640" y="764640"/>
            <a:ext cx="7860240" cy="58989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39640" y="548640"/>
            <a:ext cx="7200720" cy="1006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Гора Крокодил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6825/30221378.cd/0_ab501_732753f3_ori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5640" y="980640"/>
            <a:ext cx="8432999" cy="5616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95640" y="260640"/>
            <a:ext cx="5055480" cy="1006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6000" b="1" i="0" u="none" strike="noStrike" kern="1200" spc="0" baseline="0">
                <a:ln>
                  <a:noFill/>
                </a:ln>
                <a:solidFill>
                  <a:srgbClr val="FEEC94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Arial" pitchFamily="34"/>
              </a:rPr>
              <a:t>Палец Черта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593</Words>
  <Application>Microsoft Office PowerPoint</Application>
  <PresentationFormat>Экран (4:3)</PresentationFormat>
  <Paragraphs>142</Paragraphs>
  <Slides>57</Slides>
  <Notes>57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57</vt:i4>
      </vt:variant>
    </vt:vector>
  </HeadingPairs>
  <TitlesOfParts>
    <vt:vector size="59" baseType="lpstr">
      <vt:lpstr>Обычный</vt:lpstr>
      <vt:lpstr>Обычный 1</vt:lpstr>
      <vt:lpstr>Путешествуем по Крыму</vt:lpstr>
      <vt:lpstr>Слайд 2</vt:lpstr>
      <vt:lpstr>Ребус-загадка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Скала Ворон</vt:lpstr>
      <vt:lpstr>Слайд 12</vt:lpstr>
      <vt:lpstr>Слайд 13</vt:lpstr>
      <vt:lpstr>Кара-Даг</vt:lpstr>
      <vt:lpstr>Демерджи. Долина привидений</vt:lpstr>
      <vt:lpstr>Слайд 16</vt:lpstr>
      <vt:lpstr>Ай-Петри</vt:lpstr>
      <vt:lpstr>Слайд 18</vt:lpstr>
      <vt:lpstr>Слайд 19</vt:lpstr>
      <vt:lpstr>Слайд 20</vt:lpstr>
      <vt:lpstr>Слайд 21</vt:lpstr>
      <vt:lpstr>Слайд 22</vt:lpstr>
      <vt:lpstr>Самым Высоким храмом Крыма, является: </vt:lpstr>
      <vt:lpstr>Слайд 24</vt:lpstr>
      <vt:lpstr>Одним из главных храмов Симферополя, является:</vt:lpstr>
      <vt:lpstr>Слайд 26</vt:lpstr>
      <vt:lpstr>Одним из красивейших храмов выполненный в неорусском стиле, является: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 </vt:lpstr>
      <vt:lpstr>Коктебель.Окаменевший корабль.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Путешествуем по Крыму</dc:title>
  <dc:creator>Админ</dc:creator>
  <cp:lastModifiedBy>Админ</cp:lastModifiedBy>
  <cp:revision>48</cp:revision>
  <dcterms:created xsi:type="dcterms:W3CDTF">2017-03-10T06:05:07Z</dcterms:created>
  <dcterms:modified xsi:type="dcterms:W3CDTF">2017-03-14T11:08:15Z</dcterms:modified>
</cp:coreProperties>
</file>