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85" r:id="rId3"/>
    <p:sldId id="286" r:id="rId4"/>
    <p:sldId id="266" r:id="rId5"/>
    <p:sldId id="265" r:id="rId6"/>
    <p:sldId id="264" r:id="rId7"/>
    <p:sldId id="281" r:id="rId8"/>
    <p:sldId id="279" r:id="rId9"/>
    <p:sldId id="269" r:id="rId10"/>
    <p:sldId id="271" r:id="rId11"/>
    <p:sldId id="284" r:id="rId12"/>
    <p:sldId id="270" r:id="rId13"/>
    <p:sldId id="283" r:id="rId14"/>
    <p:sldId id="282" r:id="rId15"/>
    <p:sldId id="276" r:id="rId16"/>
    <p:sldId id="268" r:id="rId17"/>
    <p:sldId id="273" r:id="rId18"/>
    <p:sldId id="275" r:id="rId19"/>
    <p:sldId id="26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EC3"/>
    <a:srgbClr val="36B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600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 rot="21365376">
            <a:off x="342641" y="350577"/>
            <a:ext cx="8501046" cy="6156277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 userDrawn="1"/>
        </p:nvSpPr>
        <p:spPr>
          <a:xfrm rot="352294">
            <a:off x="353437" y="558538"/>
            <a:ext cx="8458738" cy="581458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428596" y="500042"/>
            <a:ext cx="8286808" cy="59293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571472" y="6500834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714348" y="2214554"/>
            <a:ext cx="500066" cy="500066"/>
            <a:chOff x="571472" y="3929066"/>
            <a:chExt cx="785818" cy="785818"/>
          </a:xfrm>
        </p:grpSpPr>
        <p:sp>
          <p:nvSpPr>
            <p:cNvPr id="16" name="Овал 15"/>
            <p:cNvSpPr/>
            <p:nvPr/>
          </p:nvSpPr>
          <p:spPr>
            <a:xfrm>
              <a:off x="571472" y="3929066"/>
              <a:ext cx="785818" cy="78581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714348" y="407194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 userDrawn="1"/>
        </p:nvGrpSpPr>
        <p:grpSpPr>
          <a:xfrm>
            <a:off x="714348" y="3214686"/>
            <a:ext cx="500066" cy="500066"/>
            <a:chOff x="571472" y="3929066"/>
            <a:chExt cx="785818" cy="785818"/>
          </a:xfrm>
        </p:grpSpPr>
        <p:sp>
          <p:nvSpPr>
            <p:cNvPr id="19" name="Овал 18"/>
            <p:cNvSpPr/>
            <p:nvPr/>
          </p:nvSpPr>
          <p:spPr>
            <a:xfrm>
              <a:off x="571472" y="3929066"/>
              <a:ext cx="785818" cy="78581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714348" y="407194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714348" y="4214818"/>
            <a:ext cx="500066" cy="500066"/>
            <a:chOff x="571472" y="3929066"/>
            <a:chExt cx="785818" cy="785818"/>
          </a:xfrm>
        </p:grpSpPr>
        <p:sp>
          <p:nvSpPr>
            <p:cNvPr id="22" name="Овал 21"/>
            <p:cNvSpPr/>
            <p:nvPr/>
          </p:nvSpPr>
          <p:spPr>
            <a:xfrm>
              <a:off x="571472" y="3929066"/>
              <a:ext cx="785818" cy="78581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714348" y="407194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14.wdp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7.wdp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jpeg"/><Relationship Id="rId10" Type="http://schemas.openxmlformats.org/officeDocument/2006/relationships/image" Target="../media/image43.png"/><Relationship Id="rId4" Type="http://schemas.openxmlformats.org/officeDocument/2006/relationships/image" Target="../media/image38.jpe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microsoft.com/office/2007/relationships/hdphoto" Target="../media/hdphoto19.wdp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microsoft.com/office/2007/relationships/hdphoto" Target="../media/hdphoto22.wdp"/><Relationship Id="rId4" Type="http://schemas.openxmlformats.org/officeDocument/2006/relationships/image" Target="../media/image51.jpe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7.wdp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microsoft.com/office/2007/relationships/hdphoto" Target="../media/hdphoto28.wdp"/><Relationship Id="rId7" Type="http://schemas.openxmlformats.org/officeDocument/2006/relationships/image" Target="../media/image7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72.jpeg"/><Relationship Id="rId10" Type="http://schemas.microsoft.com/office/2007/relationships/hdphoto" Target="../media/hdphoto31.wdp"/><Relationship Id="rId4" Type="http://schemas.openxmlformats.org/officeDocument/2006/relationships/image" Target="../media/image71.jpeg"/><Relationship Id="rId9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19.jpe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5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microsoft.com/office/2007/relationships/hdphoto" Target="../media/hdphoto9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2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eg"/><Relationship Id="rId7" Type="http://schemas.microsoft.com/office/2007/relationships/hdphoto" Target="../media/hdphoto1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microsoft.com/office/2007/relationships/hdphoto" Target="../media/hdphoto11.wdp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Desktop\1433929001_asmo_r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206" y="1099949"/>
            <a:ext cx="1557020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756781" y="1934369"/>
            <a:ext cx="5382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Лэпбук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/>
            </a:r>
            <a:b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« Башкортостан – край, </a:t>
            </a:r>
          </a:p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в котором мы живем»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Constantia" pitchFamily="18" charset="0"/>
            </a:endParaRPr>
          </a:p>
        </p:txBody>
      </p:sp>
      <p:pic>
        <p:nvPicPr>
          <p:cNvPr id="8" name="Рисунок 7" descr="D:\Desktop\Новая папка (3)\Снимокаповово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633" y="3789040"/>
            <a:ext cx="724319" cy="171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Desktop\Новая папка (3)\88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/>
          <a:stretch/>
        </p:blipFill>
        <p:spPr bwMode="auto">
          <a:xfrm>
            <a:off x="1691680" y="3789040"/>
            <a:ext cx="909859" cy="17162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D:\Desktop\Новая папка (3)\Снимоккг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5209"/>
          <a:stretch/>
        </p:blipFill>
        <p:spPr bwMode="auto">
          <a:xfrm>
            <a:off x="2835154" y="3898820"/>
            <a:ext cx="659135" cy="1606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D:\Desktop\Новая папка (3)\Снимокнукнен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" r="11216" b="2410"/>
          <a:stretch/>
        </p:blipFill>
        <p:spPr bwMode="auto">
          <a:xfrm>
            <a:off x="4644008" y="3789039"/>
            <a:ext cx="807121" cy="1692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D:\Desktop\Новая папка (3)\Снимокнннн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6" b="2348"/>
          <a:stretch/>
        </p:blipFill>
        <p:spPr bwMode="auto">
          <a:xfrm>
            <a:off x="7020272" y="3789038"/>
            <a:ext cx="869826" cy="17162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D:\Desktop\Новая папка (3)\Снимокнкшкнш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4"/>
          <a:stretch/>
        </p:blipFill>
        <p:spPr bwMode="auto">
          <a:xfrm>
            <a:off x="5868144" y="3842078"/>
            <a:ext cx="936104" cy="1586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580152"/>
            <a:ext cx="63367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Детский  сад № 91 городского округа город Уфа </a:t>
            </a:r>
            <a:br>
              <a:rPr lang="ru-RU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Республики  Башкортостан</a:t>
            </a:r>
            <a:br>
              <a:rPr lang="ru-RU" sz="16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65355" y="5585754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eaLnBrk="0" fontAlgn="base" hangingPunct="0">
              <a:spcAft>
                <a:spcPct val="0"/>
              </a:spcAft>
            </a:pP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Старший воспитатель                                            </a:t>
            </a:r>
          </a:p>
          <a:p>
            <a:pPr lvl="0" algn="r" eaLnBrk="0" fontAlgn="base" hangingPunct="0">
              <a:spcAft>
                <a:spcPct val="0"/>
              </a:spcAft>
            </a:pPr>
            <a:r>
              <a:rPr lang="ru-RU" sz="1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Ханнанова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Ф.Ш</a:t>
            </a:r>
            <a:r>
              <a:rPr lang="ru-RU" dirty="0">
                <a:solidFill>
                  <a:srgbClr val="0070C0"/>
                </a:solidFill>
              </a:rPr>
              <a:t>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3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548680"/>
            <a:ext cx="7355160" cy="557748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блок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 marL="0" lvl="0" indent="0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Народы 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живущие в Башкортостане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Игра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Подбери пару»</a:t>
            </a:r>
          </a:p>
          <a:p>
            <a:pPr marL="0" lvl="0" indent="0">
              <a:buNone/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</a:p>
          <a:p>
            <a:pPr marL="0" lvl="0" indent="0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Символы 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орнамента.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Игра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“Башкирский орнамент” поможет ребёнку 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не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только правильно называть узоры, но и 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подготовиться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письму. 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Дети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образцу рисуют узоры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Desktop\Новая папка\20160413_122151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92" r="28681"/>
          <a:stretch/>
        </p:blipFill>
        <p:spPr bwMode="auto">
          <a:xfrm rot="5400000">
            <a:off x="1547664" y="1052736"/>
            <a:ext cx="1728192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Desktop\Новая папка\20160413_121852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4" r="9133" b="14228"/>
          <a:stretch/>
        </p:blipFill>
        <p:spPr bwMode="auto">
          <a:xfrm>
            <a:off x="5685848" y="1900444"/>
            <a:ext cx="2496433" cy="1419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Desktop\Новая папка\20160413_131009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5" t="3125" r="21795" b="5889"/>
          <a:stretch/>
        </p:blipFill>
        <p:spPr bwMode="auto">
          <a:xfrm rot="5400000">
            <a:off x="1843399" y="3349289"/>
            <a:ext cx="2198369" cy="1925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328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648072"/>
          </a:xfrm>
        </p:spPr>
        <p:txBody>
          <a:bodyPr/>
          <a:lstStyle/>
          <a:p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“Башкирский орнамент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400" dirty="0"/>
          </a:p>
        </p:txBody>
      </p:sp>
      <p:pic>
        <p:nvPicPr>
          <p:cNvPr id="5" name="Рисунок 4" descr="D:\Desktop\баш\руны\i (20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281" y="1413564"/>
            <a:ext cx="1308923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Desktop\баш\руны\i (18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82457"/>
            <a:ext cx="1981200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Desktop\баш\руны\tradeboard7VxzpV_im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71" y="1350179"/>
            <a:ext cx="1595378" cy="1351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Desktop\баш\руны\image05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5825" y="4031934"/>
            <a:ext cx="1047851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Desktop\орнамент\101771_html_m606ba635 - копия (2)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18182"/>
          <a:stretch/>
        </p:blipFill>
        <p:spPr bwMode="auto">
          <a:xfrm>
            <a:off x="1907704" y="2924945"/>
            <a:ext cx="948992" cy="8640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D:\Desktop\120877694_1425374610_59067b.jpg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301" y="2935413"/>
            <a:ext cx="1503040" cy="853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Desktop\101771_html_5294d23d - копия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26" y="2818193"/>
            <a:ext cx="983571" cy="984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Desktop\Снимок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 r="17881" b="10678"/>
          <a:stretch/>
        </p:blipFill>
        <p:spPr bwMode="auto">
          <a:xfrm>
            <a:off x="4355976" y="2818193"/>
            <a:ext cx="936618" cy="106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:\баш\орнамент\101771_html_m3e307beb - копия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212" y="2832734"/>
            <a:ext cx="1073592" cy="8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D:\Desktop\12.PNG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8" t="4688" b="4688"/>
          <a:stretch/>
        </p:blipFill>
        <p:spPr bwMode="auto">
          <a:xfrm>
            <a:off x="5982071" y="3887089"/>
            <a:ext cx="2208530" cy="1685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89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31640" y="620688"/>
            <a:ext cx="7272808" cy="5760640"/>
          </a:xfrm>
        </p:spPr>
        <p:txBody>
          <a:bodyPr/>
          <a:lstStyle/>
          <a:p>
            <a:pPr marL="0" lvl="0" indent="0">
              <a:buNone/>
            </a:pP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Пословицы  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народов РБ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Игры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Подбери похожую пословицу», 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«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Собери пословицу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0" indent="0">
              <a:buNone/>
            </a:pP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Дидактические 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игры: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Башкирские музыкальные инструменты»,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«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Башкирская кухня», «Башкирский костюм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Найди узор», </a:t>
            </a:r>
          </a:p>
          <a:p>
            <a:pPr marL="0" lv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« Что было в юрте», «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оловные уборы»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endParaRPr lang="ru-RU" dirty="0"/>
          </a:p>
        </p:txBody>
      </p:sp>
      <p:pic>
        <p:nvPicPr>
          <p:cNvPr id="6" name="Рисунок 5" descr="D:\Desktop\Новая папка\20160413_112919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9" t="3296" r="4315"/>
          <a:stretch/>
        </p:blipFill>
        <p:spPr bwMode="auto">
          <a:xfrm rot="5400000">
            <a:off x="1225972" y="1302420"/>
            <a:ext cx="2132330" cy="1344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Desktop\Новая папка\20160413_113037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996" r="13301" b="2260"/>
          <a:stretch/>
        </p:blipFill>
        <p:spPr bwMode="auto">
          <a:xfrm>
            <a:off x="5868144" y="1628800"/>
            <a:ext cx="2016224" cy="1291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Desktop\Новая папка\20160413_154254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67" r="4327" b="5110"/>
          <a:stretch/>
        </p:blipFill>
        <p:spPr bwMode="auto">
          <a:xfrm>
            <a:off x="1638003" y="4221088"/>
            <a:ext cx="6007506" cy="1839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142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Monotype Corsiva" pitchFamily="66" charset="0"/>
              </a:rPr>
              <a:t/>
            </a:r>
            <a:br>
              <a:rPr lang="ru-RU" sz="2400" dirty="0" smtClean="0"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Игра « Найди башкирские музыкальные инструменты»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://www.folkmusic.ru/images/balalayka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89844"/>
            <a:ext cx="1064518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161154"/>
            <a:ext cx="1751320" cy="1156114"/>
          </a:xfrm>
          <a:prstGeom prst="rect">
            <a:avLst/>
          </a:prstGeom>
        </p:spPr>
      </p:pic>
      <p:pic>
        <p:nvPicPr>
          <p:cNvPr id="6" name="Рисунок 5" descr="http://codamusic.ru/Hora/mharp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829" y="1595092"/>
            <a:ext cx="1398265" cy="95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Desktop\3 - 0004.tif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8761"/>
            <a:ext cx="1887855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44.img.avito.st/640x480/196613174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214" y="3645024"/>
            <a:ext cx="1625239" cy="1718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Desktop\3 - 0004 (2).tif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1606">
            <a:off x="1195361" y="3755764"/>
            <a:ext cx="2489200" cy="991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Desktop\Снимок7.PNG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58689" y="2704394"/>
            <a:ext cx="1298823" cy="1294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www.ihrendezvenykozpont.hu/templates/ihrendezvenykozpont/images/articles/7ca5ae613c2ca06245d14d55cecad309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506" y="2739697"/>
            <a:ext cx="1281122" cy="1223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7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64807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Игра  «Назови башкирские блюда»</a:t>
            </a:r>
            <a:endParaRPr lang="ru-RU" sz="28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2" t="42772" b="22"/>
          <a:stretch/>
        </p:blipFill>
        <p:spPr bwMode="auto">
          <a:xfrm>
            <a:off x="2123728" y="1278828"/>
            <a:ext cx="1296144" cy="144016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://www.ukrboard.com.ua/imgs/board/41/1426741-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7"/>
          <a:stretch/>
        </p:blipFill>
        <p:spPr bwMode="auto">
          <a:xfrm>
            <a:off x="6220335" y="4480985"/>
            <a:ext cx="1944216" cy="14541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://gentleday.com.ua/images/Sup-lapsha_-_recept_prigotovleniya_s_fot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88" y="4523913"/>
            <a:ext cx="2085975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Desktop\сбор баш\37654864.124406121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96169"/>
            <a:ext cx="1753929" cy="134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1" descr="мед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051" y="2981956"/>
            <a:ext cx="1770087" cy="130168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050" name="Picture 2" descr="http://fb.ru/misc/i/gallery/10489/3466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523913"/>
            <a:ext cx="1524751" cy="130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://karpaty-ua.org.ua/images/kuhnja/borsh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t="8876" r="15833"/>
          <a:stretch/>
        </p:blipFill>
        <p:spPr bwMode="auto">
          <a:xfrm>
            <a:off x="4139952" y="1296169"/>
            <a:ext cx="1919097" cy="1366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://img1.liveinternet.ru/images/attach/c/3/122/93/122093421_getImage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450" y="2981956"/>
            <a:ext cx="2030730" cy="1239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9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7" y="548680"/>
            <a:ext cx="7283151" cy="590465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Дидактическая игра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«Сколько 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друзей у нашего дома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Рассказы 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традиционных жилищах людей </a:t>
            </a:r>
            <a:endPara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в 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разных концах света могут превратиться для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детей 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увлекательную игру-путешествие. </a:t>
            </a:r>
            <a:endPara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Ведь 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они так любят ходить в гости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« 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айди отличия»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Продолжать развивать умение последовательно </a:t>
            </a:r>
            <a:endPara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рассматривать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сравнивать предметы, </a:t>
            </a:r>
            <a:endPara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устанавливать 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их сходство и различие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чем эти </a:t>
            </a:r>
            <a:endPara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предметы 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похожи и чем отличаются 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т. д.).</a:t>
            </a:r>
            <a:b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внимание, память, мышление.</a:t>
            </a:r>
            <a:b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Активизировать речь детей.</a:t>
            </a:r>
          </a:p>
          <a:p>
            <a:r>
              <a:rPr lang="ru-RU" sz="1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</p:txBody>
      </p:sp>
      <p:pic>
        <p:nvPicPr>
          <p:cNvPr id="4" name="Рисунок 3" descr="D:\Desktop\Новая папка\20160413_113308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r="25000"/>
          <a:stretch/>
        </p:blipFill>
        <p:spPr bwMode="auto">
          <a:xfrm>
            <a:off x="6372200" y="3492758"/>
            <a:ext cx="1944216" cy="2247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Desktop\Новая папка\20160413_121640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4" r="4502"/>
          <a:stretch/>
        </p:blipFill>
        <p:spPr bwMode="auto">
          <a:xfrm rot="5400000">
            <a:off x="1319791" y="1275499"/>
            <a:ext cx="2517140" cy="1917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33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                  </a:t>
            </a:r>
            <a:r>
              <a:rPr lang="ru-RU" sz="2000" b="1" dirty="0" smtClean="0">
                <a:solidFill>
                  <a:srgbClr val="0070C0"/>
                </a:solidFill>
              </a:rPr>
              <a:t>3 блок – природа Башкортостана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5" name="Объект 4" descr="D:\Desktop\новый коллаж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6696744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66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476672"/>
            <a:ext cx="7488832" cy="5976664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блок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marL="0" lvl="0" indent="0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Природа Башкортостана</a:t>
            </a:r>
          </a:p>
          <a:p>
            <a:pPr marL="0" lvl="0" indent="0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реки, озера, горы, пещера, водопады)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Дети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знакомятся с красотой родного края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Фотоматериал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«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Полезные ископаемые Башкортостана».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Дети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рассказывают о полезных ископаемых республики, 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где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как добывают, что делают из них и т.д. </a:t>
            </a:r>
            <a:b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D:\Desktop\Новая папка\20160413_17431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1" t="20518" r="7692" b="23916"/>
          <a:stretch/>
        </p:blipFill>
        <p:spPr bwMode="auto">
          <a:xfrm rot="5400000">
            <a:off x="5779201" y="1594842"/>
            <a:ext cx="3288665" cy="16283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D:\Desktop\20160415_1449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60"/>
          <a:stretch/>
        </p:blipFill>
        <p:spPr bwMode="auto">
          <a:xfrm>
            <a:off x="1763688" y="4221088"/>
            <a:ext cx="3960440" cy="191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3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476672"/>
            <a:ext cx="7283152" cy="5649491"/>
          </a:xfrm>
        </p:spPr>
        <p:txBody>
          <a:bodyPr/>
          <a:lstStyle/>
          <a:p>
            <a:pPr marL="0" lvl="0" indent="0">
              <a:buNone/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Дикие 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животные, птицы, рыбы, деревья и кустарники Башкортостана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Книжки – гармошки. Служат для обогащения знаний ребёнка об окружающей природе своей республики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Загадки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Мини- книжки “Загадки в стихах” на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отгадывание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загадок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диких животных Башкортостана. Они 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предназначены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тренировки памяти и сообразительности</a:t>
            </a:r>
          </a:p>
          <a:p>
            <a:pPr lvl="0">
              <a:spcBef>
                <a:spcPts val="0"/>
              </a:spcBef>
            </a:pPr>
            <a:endParaRPr lang="ru-RU" sz="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Дидактические 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игры: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«Кто где живет?»,  «Чьи следы», 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«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Кому, что нужно» о жизни диких животных.</a:t>
            </a:r>
          </a:p>
          <a:p>
            <a:pPr>
              <a:spcBef>
                <a:spcPts val="0"/>
              </a:spcBef>
            </a:pPr>
            <a:endParaRPr lang="ru-RU" sz="1600" dirty="0"/>
          </a:p>
        </p:txBody>
      </p:sp>
      <p:pic>
        <p:nvPicPr>
          <p:cNvPr id="4" name="Рисунок 3" descr="D:\Desktop\Новая папка\20160413_175326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" t="30205" r="1" b="21638"/>
          <a:stretch/>
        </p:blipFill>
        <p:spPr bwMode="auto">
          <a:xfrm rot="5400000">
            <a:off x="719572" y="3825044"/>
            <a:ext cx="2664296" cy="1008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Desktop\Новая папка\20160413_17530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6" r="9615"/>
          <a:stretch/>
        </p:blipFill>
        <p:spPr bwMode="auto">
          <a:xfrm>
            <a:off x="5004048" y="692695"/>
            <a:ext cx="2772916" cy="1303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Desktop\Новая папка\20160413_175227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4" r="12660"/>
          <a:stretch/>
        </p:blipFill>
        <p:spPr bwMode="auto">
          <a:xfrm>
            <a:off x="2029274" y="692696"/>
            <a:ext cx="1800200" cy="1303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Desktop\Новая папка\20160413_175406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06" t="5414" r="8654" b="4826"/>
          <a:stretch/>
        </p:blipFill>
        <p:spPr bwMode="auto">
          <a:xfrm>
            <a:off x="2929374" y="4437112"/>
            <a:ext cx="2218690" cy="1496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Desktop\Новая папка\20160413_175624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3" r="8172"/>
          <a:stretch/>
        </p:blipFill>
        <p:spPr bwMode="auto">
          <a:xfrm>
            <a:off x="5796136" y="4437112"/>
            <a:ext cx="2266573" cy="1496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422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1325371" y="6190981"/>
            <a:ext cx="6517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rial" charset="0"/>
              </a:rPr>
              <a:t>Источник  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rial" charset="0"/>
              </a:rPr>
              <a:t>шаблона: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  <a:cs typeface="Arial" charset="0"/>
              </a:rPr>
              <a:t>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Фокина 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Лидия Петровна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учитель начальных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классов  МКОУ 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«СОШ ст.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Евсино» </a:t>
            </a:r>
            <a:r>
              <a:rPr lang="ru-RU" sz="12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Искитимского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района  Новосибирской 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области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2" descr="H:\Новая папка\баш\b86008acb2c1d75d76865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571500"/>
            <a:ext cx="58388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31640" y="764704"/>
            <a:ext cx="7200800" cy="582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наше время очень актуальна проблема формирования познавательной активности детей дошкольного возраста. У детей недостаточно сформирована потребность в самостоятельном познании окружающей действительности.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любом виде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деятельности можно добиться 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ожидаемых положительных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результатов, делая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упор на сознательную поисковую активность и продуктивное мышление ребенка, целенаправленно устремляя их на достижение определенных познавательных задач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Современному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ребенку необходимо не столько много знать, сколько последовательно и доказательно мыслить, проявлять умственное напряжение.. Когда ребенок сам действует с объектами, он лучше познает окружающий мир, поэтому приоритет в работе с детьми следует отдавать практическим методам обучения.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связи с этим перед нами педагогами стоит задача поиска новых нестандартных форм взаимодействия с воспитанниками. На смену традиционному образованию приходит продуктивное обучение, которое направлено на развитие творческих способностей, формирование у дошкольников интереса к созидательной деятельности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является одним из перспективных методов, способствующих решению данной проблемы. Это  универсальное пособие, которое может быть итогом проектной и самостоятельной деятельности детей, тематической недели, предусмотренной основной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образовательной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программой дошкольной образовательной организации. Может быть использован при реализации любой из образовательных областей, обеспечивая их интеграцию.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esktop\lapbook_templates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7348" r="5559" b="7987"/>
          <a:stretch/>
        </p:blipFill>
        <p:spPr bwMode="auto">
          <a:xfrm>
            <a:off x="3923928" y="3933056"/>
            <a:ext cx="1681532" cy="1080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2245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331913" y="692150"/>
            <a:ext cx="6984503" cy="5329238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endParaRPr lang="ru-RU" sz="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для педагога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ts val="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Организация материала по изучаемой теме</a:t>
            </a:r>
          </a:p>
          <a:p>
            <a:pPr lvl="0" algn="just">
              <a:spcBef>
                <a:spcPts val="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Оформление результатов совместной проектной деятельности</a:t>
            </a:r>
          </a:p>
          <a:p>
            <a:pPr lvl="0" algn="just">
              <a:spcBef>
                <a:spcPts val="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Организация индивидуальной и самостоятельной работы с детьми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для ребенка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ts val="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Понимание и запоминание информации</a:t>
            </a:r>
          </a:p>
          <a:p>
            <a:pPr lvl="0" algn="just">
              <a:spcBef>
                <a:spcPts val="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Приобретение навыка самостоятельного сбора и организации информации</a:t>
            </a:r>
          </a:p>
          <a:p>
            <a:pPr lvl="0" algn="just">
              <a:spcBef>
                <a:spcPts val="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Повторение и закрепление материала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помогает:</a:t>
            </a:r>
          </a:p>
          <a:p>
            <a:pPr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быстро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эффективно усвоить новую информацию и закрепить изученное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занимательно – игровой форме</a:t>
            </a:r>
          </a:p>
          <a:p>
            <a:pPr lvl="0" algn="just">
              <a:spcBef>
                <a:spcPts val="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структурировать сложную информацию</a:t>
            </a:r>
          </a:p>
          <a:p>
            <a:pPr lvl="0" algn="just">
              <a:spcBef>
                <a:spcPts val="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развивает познавательный интерес и творческое мышление</a:t>
            </a:r>
          </a:p>
          <a:p>
            <a:pPr lvl="0" algn="just">
              <a:spcBef>
                <a:spcPts val="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разнообразить даже самую скучную тему</a:t>
            </a:r>
          </a:p>
          <a:p>
            <a:pPr lvl="0" algn="just">
              <a:spcBef>
                <a:spcPts val="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научить простому способу запоминания</a:t>
            </a:r>
          </a:p>
          <a:p>
            <a:pPr lvl="0" algn="just">
              <a:spcBef>
                <a:spcPts val="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объединить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увлекательного и полезного занятия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нашей  книжке – раскладушке поместилось очень много информации в очень привлекательной и интересной форме.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очень бережно относятся к продукту своего творчества и с гордостью рассказывают и показывают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его. Такая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необычная подача материала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привлекает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внимание  ребёнка, и он ещё не раз возвратится к этой папке, чтобы полистать- поиграть в неё, а заодно, незаметно для себя самого, повторить пройденный материал.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11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Iskoola Pota" pitchFamily="34" charset="0"/>
              </a:rPr>
              <a:t>1 блок - Башкортостан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Iskoola Pota" pitchFamily="34" charset="0"/>
            </a:endParaRPr>
          </a:p>
        </p:txBody>
      </p:sp>
      <p:pic>
        <p:nvPicPr>
          <p:cNvPr id="10" name="Объект 9" descr="D:\Desktop\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6779096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55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548680"/>
            <a:ext cx="7355160" cy="5577483"/>
          </a:xfrm>
        </p:spPr>
        <p:txBody>
          <a:bodyPr/>
          <a:lstStyle/>
          <a:p>
            <a:endParaRPr lang="ru-RU" sz="1400" b="1" u="sng" dirty="0" smtClean="0"/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1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блок</a:t>
            </a:r>
            <a:endParaRPr lang="ru-RU" sz="14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 smtClean="0"/>
          </a:p>
          <a:p>
            <a:pPr marL="0" lvl="0" indent="0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70C0"/>
                </a:solidFill>
              </a:rPr>
              <a:t>                      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Цветок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курая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Игра «Назови цветок». Ребенок должен по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описанию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правильно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назвать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цветок, который растёт в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нашей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республике. Если дети назовут все- “лепестки”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раскроются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там внутри цветок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курая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один из символов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Башкортостана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Этот элемент в форме открывающегося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восьмиугольника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напоминает бумажный цветок.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На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каждом “лепестке” напечатано фото одного из цветов. </a:t>
            </a:r>
          </a:p>
          <a:p>
            <a:pPr marL="0" lvl="0" indent="0">
              <a:buNone/>
            </a:pPr>
            <a:r>
              <a:rPr lang="ru-RU" sz="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marL="0" lvl="0" indent="0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</a:p>
          <a:p>
            <a:pPr marL="0" lvl="0" indent="0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Символика 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РФ, РБ, Уфы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Карточки 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помещены в конверте.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Дети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должны знать герб своего района,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столицы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страны</a:t>
            </a:r>
          </a:p>
          <a:p>
            <a:pPr marL="0" indent="0">
              <a:buNone/>
            </a:pP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                                    </a:t>
            </a:r>
          </a:p>
          <a:p>
            <a:pPr marL="0" lvl="0" indent="0">
              <a:buNone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Карты Башкортостана и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Уфы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Игры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Назови города Башкортостана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«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Покажи район Уфы, в котором живешь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Игра   « Достопримечательности  Уфы»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/>
          </a:p>
        </p:txBody>
      </p:sp>
      <p:pic>
        <p:nvPicPr>
          <p:cNvPr id="4" name="Рисунок 3" descr="D:\Desktop\Новая папка\20160413_11033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9" t="10177" r="9909" b="-7487"/>
          <a:stretch/>
        </p:blipFill>
        <p:spPr bwMode="auto">
          <a:xfrm rot="4266253">
            <a:off x="988870" y="1202432"/>
            <a:ext cx="1399892" cy="1308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Desktop\Новая папка\20160413_110247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6" r="21779" b="2512"/>
          <a:stretch/>
        </p:blipFill>
        <p:spPr bwMode="auto">
          <a:xfrm rot="5400000">
            <a:off x="1835696" y="3140968"/>
            <a:ext cx="1080118" cy="1224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Desktop\Новая папка\20160413_103930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09"/>
          <a:stretch/>
        </p:blipFill>
        <p:spPr bwMode="auto">
          <a:xfrm>
            <a:off x="6084168" y="4437112"/>
            <a:ext cx="2112961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Desktop\Новая папка\Новая папка\20160413_11040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6839" r="16026" b="-20"/>
          <a:stretch/>
        </p:blipFill>
        <p:spPr bwMode="auto">
          <a:xfrm rot="6084554">
            <a:off x="6948165" y="1546621"/>
            <a:ext cx="1656185" cy="1425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790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548680"/>
            <a:ext cx="7427168" cy="5688632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 smtClean="0">
                <a:solidFill>
                  <a:srgbClr val="279EC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Праздники ( государственные, 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республиканские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народные)</a:t>
            </a: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Игра « Назови праздник»</a:t>
            </a:r>
          </a:p>
          <a:p>
            <a:pPr marL="0" lvl="0" indent="0">
              <a:buNone/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История и быт башкирского народа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Игра « Чем занимались башкиры»</a:t>
            </a:r>
          </a:p>
          <a:p>
            <a:pPr marL="0" lvl="0" indent="0">
              <a:buNone/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Иллюстрации картин  </a:t>
            </a:r>
          </a:p>
          <a:p>
            <a:pPr marL="0" lvl="0" indent="0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башкирских художников </a:t>
            </a:r>
          </a:p>
          <a:p>
            <a:pPr marL="0" lvl="0" indent="0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« Башкортостан»,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Уфа»</a:t>
            </a:r>
          </a:p>
          <a:p>
            <a:pPr marL="0" lvl="0" indent="0">
              <a:buNone/>
            </a:pP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Стихи башкирских поэтов</a:t>
            </a:r>
          </a:p>
          <a:p>
            <a:pPr marL="0" lvl="0" indent="0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о  Башкортостане, Уфе. </a:t>
            </a: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D:\Desktop\Новая папка\Новая папка\20160413_10424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26" r="18750"/>
          <a:stretch/>
        </p:blipFill>
        <p:spPr bwMode="auto">
          <a:xfrm>
            <a:off x="6372200" y="692696"/>
            <a:ext cx="1821061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Desktop\Новая папка\20160413_103806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12" r="13462"/>
          <a:stretch/>
        </p:blipFill>
        <p:spPr bwMode="auto">
          <a:xfrm>
            <a:off x="1475656" y="1700808"/>
            <a:ext cx="2044736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Desktop\Новая папка\20160413_105041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28" r="23076"/>
          <a:stretch/>
        </p:blipFill>
        <p:spPr bwMode="auto">
          <a:xfrm rot="5400000">
            <a:off x="6823527" y="3337712"/>
            <a:ext cx="1422461" cy="1317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D:\Desktop\Новая папка\20160413_105408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r="14584"/>
          <a:stretch/>
        </p:blipFill>
        <p:spPr bwMode="auto">
          <a:xfrm>
            <a:off x="4427984" y="3627326"/>
            <a:ext cx="1837060" cy="1241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D:\Desktop\Новая папка\20160413_104840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4" r="16489" b="12471"/>
          <a:stretch/>
        </p:blipFill>
        <p:spPr bwMode="auto">
          <a:xfrm rot="5400000">
            <a:off x="1657826" y="5002449"/>
            <a:ext cx="1313843" cy="8140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D:\Desktop\Новая папка\20160413_104902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93" t="5058" r="32069" b="32917"/>
          <a:stretch/>
        </p:blipFill>
        <p:spPr bwMode="auto">
          <a:xfrm rot="5400000">
            <a:off x="2415936" y="4957232"/>
            <a:ext cx="1309117" cy="899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676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  «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Найди и назови достопримечательности  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Уфы»</a:t>
            </a:r>
            <a:endParaRPr lang="ru-RU" sz="2400" dirty="0"/>
          </a:p>
        </p:txBody>
      </p:sp>
      <p:pic>
        <p:nvPicPr>
          <p:cNvPr id="6" name="Рисунок 5" descr="http://static.panoramio.com/photos/large/355075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27696"/>
            <a:ext cx="2295525" cy="141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foretime.ru/wp-content/uploads/2010/11/monyment_drywbi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09120"/>
            <a:ext cx="1795785" cy="1500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gompix.ru/oboi/40/moskva_gorod_kreml_most_stolica_rossiya_flag_3760x2460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27790"/>
            <a:ext cx="2170559" cy="141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museum.ru/uploads/posts/2011-01/1294303339_57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091" y="2996661"/>
            <a:ext cx="1675501" cy="142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zhenskiyblog.ru/wp-content/uploads/2013/03/ekskursii-v-Sankt-Pererburg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390" y="4504016"/>
            <a:ext cx="1802135" cy="1474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s48.radikal.ru/i121/1308/6c/ec3a7db027cf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186" y="2961372"/>
            <a:ext cx="2075180" cy="1429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75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92088"/>
          </a:xfrm>
        </p:spPr>
        <p:txBody>
          <a:bodyPr/>
          <a:lstStyle/>
          <a:p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Дидактическая игра</a:t>
            </a:r>
            <a:b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« </a:t>
            </a: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Н</a:t>
            </a: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азови праздник»</a:t>
            </a:r>
            <a:endParaRPr lang="ru-RU" sz="24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://perunica.ru/uploads/posts/2012-12/1356185219_new-462-2012-01-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84784"/>
            <a:ext cx="1892230" cy="1239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:\Desktop\Новая папка (3)\bZEdDRXxjtM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64" y="1484784"/>
            <a:ext cx="2080379" cy="1342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im3-tub-ru.yandex.net/i?id=f7021fd867d8d24befd7801e8216bf28&amp;n=33&amp;h=215&amp;w=32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71" y="4509120"/>
            <a:ext cx="1978272" cy="124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:\Desktop\праздники\2 - 0001.tif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650" y="4314000"/>
            <a:ext cx="1910075" cy="136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:\Desktop\Moroz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96952"/>
            <a:ext cx="1976432" cy="1186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images.vfl.ru/ii_save/1394259302/e230af60/4434618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770" y="2956630"/>
            <a:ext cx="1941760" cy="1357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9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>
                <a:solidFill>
                  <a:srgbClr val="0070C0"/>
                </a:solidFill>
              </a:rPr>
              <a:t>                    </a:t>
            </a:r>
            <a:r>
              <a:rPr lang="ru-RU" sz="2000" b="1" dirty="0" smtClean="0">
                <a:solidFill>
                  <a:srgbClr val="0070C0"/>
                </a:solidFill>
                <a:cs typeface="Iskoola Pota" pitchFamily="34" charset="0"/>
              </a:rPr>
              <a:t>2 блок – Дом дружбы</a:t>
            </a:r>
            <a:endParaRPr lang="ru-RU" sz="2000" b="1" dirty="0">
              <a:solidFill>
                <a:srgbClr val="0070C0"/>
              </a:solidFill>
              <a:cs typeface="Iskoola Pota" pitchFamily="34" charset="0"/>
            </a:endParaRPr>
          </a:p>
        </p:txBody>
      </p:sp>
      <p:pic>
        <p:nvPicPr>
          <p:cNvPr id="7" name="Объект 6" descr="D:\Desktop\новый коллаж1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840760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02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4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859B"/>
      </a:hlink>
      <a:folHlink>
        <a:srgbClr val="31859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565</Words>
  <Application>Microsoft Office PowerPoint</Application>
  <PresentationFormat>Экран (4:3)</PresentationFormat>
  <Paragraphs>158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1_Тема Office</vt:lpstr>
      <vt:lpstr>Презентация PowerPoint</vt:lpstr>
      <vt:lpstr>Презентация PowerPoint</vt:lpstr>
      <vt:lpstr>Презентация PowerPoint</vt:lpstr>
      <vt:lpstr>                                  1 блок - Башкортостан</vt:lpstr>
      <vt:lpstr>Презентация PowerPoint</vt:lpstr>
      <vt:lpstr>Презентация PowerPoint</vt:lpstr>
      <vt:lpstr> Игра   « Найди и назови достопримечательности  Уфы»</vt:lpstr>
      <vt:lpstr>Дидактическая игра « Назови праздник»</vt:lpstr>
      <vt:lpstr>                      2 блок – Дом дружбы</vt:lpstr>
      <vt:lpstr>Презентация PowerPoint</vt:lpstr>
      <vt:lpstr>Игра “Башкирский орнамент”</vt:lpstr>
      <vt:lpstr>Презентация PowerPoint</vt:lpstr>
      <vt:lpstr> Игра « Найди башкирские музыкальные инструменты»</vt:lpstr>
      <vt:lpstr>Игра  «Назови башкирские блюда»</vt:lpstr>
      <vt:lpstr>Презентация PowerPoint</vt:lpstr>
      <vt:lpstr>                    3 блок – природа Башкортостана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54</cp:revision>
  <dcterms:created xsi:type="dcterms:W3CDTF">2014-07-06T18:18:01Z</dcterms:created>
  <dcterms:modified xsi:type="dcterms:W3CDTF">2017-12-27T12:33:06Z</dcterms:modified>
</cp:coreProperties>
</file>