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9" r:id="rId3"/>
    <p:sldId id="260" r:id="rId4"/>
    <p:sldId id="261" r:id="rId5"/>
    <p:sldId id="257" r:id="rId6"/>
    <p:sldId id="258" r:id="rId7"/>
    <p:sldId id="262" r:id="rId8"/>
    <p:sldId id="263" r:id="rId9"/>
    <p:sldId id="264" r:id="rId10"/>
    <p:sldId id="265" r:id="rId11"/>
    <p:sldId id="273" r:id="rId12"/>
    <p:sldId id="266" r:id="rId13"/>
    <p:sldId id="267" r:id="rId14"/>
    <p:sldId id="269" r:id="rId15"/>
    <p:sldId id="268" r:id="rId16"/>
    <p:sldId id="271" r:id="rId17"/>
    <p:sldId id="272" r:id="rId18"/>
    <p:sldId id="270"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696" autoAdjust="0"/>
  </p:normalViewPr>
  <p:slideViewPr>
    <p:cSldViewPr>
      <p:cViewPr>
        <p:scale>
          <a:sx n="70" d="100"/>
          <a:sy n="70" d="100"/>
        </p:scale>
        <p:origin x="-1944"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7C15B-8D1B-42AD-909B-888163B9CA8C}" type="datetimeFigureOut">
              <a:rPr lang="ru-RU" smtClean="0"/>
              <a:pPr/>
              <a:t>26.12.2017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D8AE3-22E2-4C01-B6E1-0F467006089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Перечислены основные тезисы. Идет рассказ учителя.</a:t>
            </a:r>
            <a:endParaRPr lang="ru-RU" dirty="0"/>
          </a:p>
        </p:txBody>
      </p:sp>
      <p:sp>
        <p:nvSpPr>
          <p:cNvPr id="4" name="Номер слайда 3"/>
          <p:cNvSpPr>
            <a:spLocks noGrp="1"/>
          </p:cNvSpPr>
          <p:nvPr>
            <p:ph type="sldNum" sz="quarter" idx="10"/>
          </p:nvPr>
        </p:nvSpPr>
        <p:spPr/>
        <p:txBody>
          <a:bodyPr/>
          <a:lstStyle/>
          <a:p>
            <a:fld id="{C61D8AE3-22E2-4C01-B6E1-0F4670060893}"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У каждого города, провинции были свои почитаемые боги, к моменту процветания Др. Египта идея единовластия привела к возвышению культов крупнейших религиозных и политических центров. Теперь главным божеством любой</a:t>
            </a:r>
            <a:r>
              <a:rPr lang="ru-RU" baseline="0" dirty="0" smtClean="0"/>
              <a:t> провинции (нома) считалось воплощение солнца Ра (Амон –Ра). Создали первый календарь на 365 дней. С развитием религии появляются и священные животные, насекомые и растения, такие как бык (Апис), кошка, скоробей и лотос, крокодил.</a:t>
            </a:r>
            <a:endParaRPr lang="ru-RU" dirty="0"/>
          </a:p>
        </p:txBody>
      </p:sp>
      <p:sp>
        <p:nvSpPr>
          <p:cNvPr id="4" name="Номер слайда 3"/>
          <p:cNvSpPr>
            <a:spLocks noGrp="1"/>
          </p:cNvSpPr>
          <p:nvPr>
            <p:ph type="sldNum" sz="quarter" idx="10"/>
          </p:nvPr>
        </p:nvSpPr>
        <p:spPr/>
        <p:txBody>
          <a:bodyPr/>
          <a:lstStyle/>
          <a:p>
            <a:fld id="{C61D8AE3-22E2-4C01-B6E1-0F4670060893}"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Необходимо сравнить два </a:t>
            </a:r>
            <a:r>
              <a:rPr lang="ru-RU" dirty="0" smtClean="0"/>
              <a:t>изображения (</a:t>
            </a:r>
            <a:r>
              <a:rPr lang="ru-RU" dirty="0" smtClean="0"/>
              <a:t>пропорции, позы, свет-тень, объем). Анализ</a:t>
            </a:r>
            <a:r>
              <a:rPr lang="ru-RU" baseline="0" dirty="0" smtClean="0"/>
              <a:t> проводят дети.</a:t>
            </a:r>
            <a:endParaRPr lang="ru-RU" dirty="0"/>
          </a:p>
        </p:txBody>
      </p:sp>
      <p:sp>
        <p:nvSpPr>
          <p:cNvPr id="4" name="Номер слайда 3"/>
          <p:cNvSpPr>
            <a:spLocks noGrp="1"/>
          </p:cNvSpPr>
          <p:nvPr>
            <p:ph type="sldNum" sz="quarter" idx="10"/>
          </p:nvPr>
        </p:nvSpPr>
        <p:spPr/>
        <p:txBody>
          <a:bodyPr/>
          <a:lstStyle/>
          <a:p>
            <a:fld id="{C61D8AE3-22E2-4C01-B6E1-0F4670060893}"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Распечатки раздаются детям и проводиться анализ пропорций в изображении обычных людей и фараона.</a:t>
            </a:r>
            <a:endParaRPr lang="ru-RU" dirty="0"/>
          </a:p>
        </p:txBody>
      </p:sp>
      <p:sp>
        <p:nvSpPr>
          <p:cNvPr id="4" name="Номер слайда 3"/>
          <p:cNvSpPr>
            <a:spLocks noGrp="1"/>
          </p:cNvSpPr>
          <p:nvPr>
            <p:ph type="sldNum" sz="quarter" idx="10"/>
          </p:nvPr>
        </p:nvSpPr>
        <p:spPr/>
        <p:txBody>
          <a:bodyPr/>
          <a:lstStyle/>
          <a:p>
            <a:fld id="{C61D8AE3-22E2-4C01-B6E1-0F4670060893}"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Зачитывается</a:t>
            </a:r>
            <a:r>
              <a:rPr lang="ru-RU" baseline="0" dirty="0" smtClean="0"/>
              <a:t> отрывок из документов о способах мумифицирования, традициях и способе погребения у различных слоев населения.</a:t>
            </a:r>
            <a:endParaRPr lang="ru-RU" dirty="0" smtClean="0"/>
          </a:p>
          <a:p>
            <a:endParaRPr lang="ru-RU" dirty="0"/>
          </a:p>
        </p:txBody>
      </p:sp>
      <p:sp>
        <p:nvSpPr>
          <p:cNvPr id="4" name="Номер слайда 3"/>
          <p:cNvSpPr>
            <a:spLocks noGrp="1"/>
          </p:cNvSpPr>
          <p:nvPr>
            <p:ph type="sldNum" sz="quarter" idx="10"/>
          </p:nvPr>
        </p:nvSpPr>
        <p:spPr/>
        <p:txBody>
          <a:bodyPr/>
          <a:lstStyle/>
          <a:p>
            <a:fld id="{C61D8AE3-22E2-4C01-B6E1-0F4670060893}"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1D8AE3-22E2-4C01-B6E1-0F4670060893}" type="slidenum">
              <a:rPr lang="ru-RU" smtClean="0"/>
              <a:pPr/>
              <a:t>15</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Зачитывается отрывок из сборника</a:t>
            </a:r>
            <a:r>
              <a:rPr lang="ru-RU" baseline="0" dirty="0" smtClean="0"/>
              <a:t> переводов древних текстов о строительстве пирамиды Хеопса. Рассказ о пирамидах.</a:t>
            </a:r>
            <a:endParaRPr lang="ru-RU" dirty="0"/>
          </a:p>
        </p:txBody>
      </p:sp>
      <p:sp>
        <p:nvSpPr>
          <p:cNvPr id="4" name="Номер слайда 3"/>
          <p:cNvSpPr>
            <a:spLocks noGrp="1"/>
          </p:cNvSpPr>
          <p:nvPr>
            <p:ph type="sldNum" sz="quarter" idx="10"/>
          </p:nvPr>
        </p:nvSpPr>
        <p:spPr/>
        <p:txBody>
          <a:bodyPr/>
          <a:lstStyle/>
          <a:p>
            <a:fld id="{C61D8AE3-22E2-4C01-B6E1-0F4670060893}"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1378192-2673-4F90-A872-B837E3EE994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78192-2673-4F90-A872-B837E3EE994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78192-2673-4F90-A872-B837E3EE994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1378192-2673-4F90-A872-B837E3EE994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1378192-2673-4F90-A872-B837E3EE9943}"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1378192-2673-4F90-A872-B837E3EE994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1378192-2673-4F90-A872-B837E3EE9943}"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78192-2673-4F90-A872-B837E3EE994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378192-2673-4F90-A872-B837E3EE994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378192-2673-4F90-A872-B837E3EE994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54313EE-BB64-40E7-A31C-D94700D2A3AB}" type="datetimeFigureOut">
              <a:rPr lang="ru-RU" smtClean="0"/>
              <a:pPr/>
              <a:t>26.12.2017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1378192-2673-4F90-A872-B837E3EE9943}"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54313EE-BB64-40E7-A31C-D94700D2A3AB}" type="datetimeFigureOut">
              <a:rPr lang="ru-RU" smtClean="0"/>
              <a:pPr/>
              <a:t>26.12.2017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1378192-2673-4F90-A872-B837E3EE9943}"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Даша\Desktop\египет\57802863_1271328474_i_procvetaniya_rodnoy_stranuy.jpg"/>
          <p:cNvPicPr>
            <a:picLocks noChangeAspect="1" noChangeArrowheads="1"/>
          </p:cNvPicPr>
          <p:nvPr/>
        </p:nvPicPr>
        <p:blipFill>
          <a:blip r:embed="rId2"/>
          <a:srcRect/>
          <a:stretch>
            <a:fillRect/>
          </a:stretch>
        </p:blipFill>
        <p:spPr bwMode="auto">
          <a:xfrm>
            <a:off x="396876" y="927499"/>
            <a:ext cx="8389966" cy="5573335"/>
          </a:xfrm>
          <a:prstGeom prst="rect">
            <a:avLst/>
          </a:prstGeom>
          <a:noFill/>
        </p:spPr>
      </p:pic>
      <p:sp>
        <p:nvSpPr>
          <p:cNvPr id="5" name="TextBox 4"/>
          <p:cNvSpPr txBox="1"/>
          <p:nvPr/>
        </p:nvSpPr>
        <p:spPr>
          <a:xfrm>
            <a:off x="2214546" y="142852"/>
            <a:ext cx="4988225" cy="584775"/>
          </a:xfrm>
          <a:prstGeom prst="rect">
            <a:avLst/>
          </a:prstGeom>
          <a:noFill/>
        </p:spPr>
        <p:txBody>
          <a:bodyPr wrap="none" rtlCol="0">
            <a:spAutoFit/>
          </a:bodyPr>
          <a:lstStyle/>
          <a:p>
            <a:r>
              <a:rPr lang="ru-RU" sz="3200" b="1" dirty="0" smtClean="0"/>
              <a:t>Искусство Древнего Египта</a:t>
            </a:r>
            <a:endParaRPr lang="ru-RU" sz="3200" b="1" dirty="0"/>
          </a:p>
        </p:txBody>
      </p:sp>
      <p:sp>
        <p:nvSpPr>
          <p:cNvPr id="6" name="TextBox 5"/>
          <p:cNvSpPr txBox="1"/>
          <p:nvPr/>
        </p:nvSpPr>
        <p:spPr>
          <a:xfrm>
            <a:off x="357158" y="928670"/>
            <a:ext cx="8043933" cy="3816429"/>
          </a:xfrm>
          <a:prstGeom prst="rect">
            <a:avLst/>
          </a:prstGeom>
          <a:noFill/>
        </p:spPr>
        <p:txBody>
          <a:bodyPr wrap="none" rtlCol="0">
            <a:spAutoFit/>
          </a:bodyPr>
          <a:lstStyle/>
          <a:p>
            <a:pPr>
              <a:buFontTx/>
              <a:buChar char="-"/>
            </a:pPr>
            <a:r>
              <a:rPr lang="ru-RU" sz="3200" b="1" dirty="0" smtClean="0">
                <a:solidFill>
                  <a:schemeClr val="tx1">
                    <a:lumMod val="95000"/>
                    <a:lumOff val="5000"/>
                  </a:schemeClr>
                </a:solidFill>
              </a:rPr>
              <a:t>Додинастический период</a:t>
            </a:r>
          </a:p>
          <a:p>
            <a:pPr>
              <a:buFontTx/>
              <a:buChar char="-"/>
            </a:pPr>
            <a:r>
              <a:rPr lang="ru-RU" sz="3200" b="1" dirty="0" smtClean="0">
                <a:solidFill>
                  <a:schemeClr val="tx1">
                    <a:lumMod val="95000"/>
                    <a:lumOff val="5000"/>
                  </a:schemeClr>
                </a:solidFill>
              </a:rPr>
              <a:t>Раннее царство (2700 – 2280 до н.э.)</a:t>
            </a:r>
          </a:p>
          <a:p>
            <a:pPr>
              <a:buFontTx/>
              <a:buChar char="-"/>
            </a:pPr>
            <a:r>
              <a:rPr lang="ru-RU" sz="3200" b="1" dirty="0" smtClean="0">
                <a:solidFill>
                  <a:schemeClr val="tx1">
                    <a:lumMod val="95000"/>
                    <a:lumOff val="5000"/>
                  </a:schemeClr>
                </a:solidFill>
              </a:rPr>
              <a:t>Среднее царство (2050 – 1800 до н.э.)</a:t>
            </a:r>
          </a:p>
          <a:p>
            <a:pPr>
              <a:buFontTx/>
              <a:buChar char="-"/>
            </a:pPr>
            <a:r>
              <a:rPr lang="ru-RU" sz="3200" b="1" dirty="0" smtClean="0">
                <a:solidFill>
                  <a:schemeClr val="tx1">
                    <a:lumMod val="95000"/>
                    <a:lumOff val="5000"/>
                  </a:schemeClr>
                </a:solidFill>
              </a:rPr>
              <a:t>Новое царство (1550 – 1200 до н.э.)</a:t>
            </a:r>
          </a:p>
          <a:p>
            <a:pPr>
              <a:buFontTx/>
              <a:buChar char="-"/>
            </a:pPr>
            <a:endParaRPr lang="ru-RU" sz="3200" dirty="0" smtClean="0">
              <a:solidFill>
                <a:schemeClr val="bg1"/>
              </a:solidFill>
            </a:endParaRPr>
          </a:p>
          <a:p>
            <a:pPr>
              <a:buFontTx/>
              <a:buChar char="-"/>
            </a:pPr>
            <a:endParaRPr lang="ru-RU" sz="3200" dirty="0" smtClean="0">
              <a:solidFill>
                <a:schemeClr val="bg1"/>
              </a:solidFill>
            </a:endParaRPr>
          </a:p>
          <a:p>
            <a:pPr>
              <a:buFontTx/>
              <a:buChar char="-"/>
            </a:pPr>
            <a:r>
              <a:rPr lang="ru-RU" sz="3200" b="1" dirty="0" smtClean="0">
                <a:solidFill>
                  <a:schemeClr val="bg1"/>
                </a:solidFill>
              </a:rPr>
              <a:t>Позднее царство (322 г </a:t>
            </a:r>
            <a:r>
              <a:rPr lang="ru-RU" sz="1600" b="1" dirty="0" smtClean="0">
                <a:solidFill>
                  <a:schemeClr val="bg1"/>
                </a:solidFill>
              </a:rPr>
              <a:t>завоеван Александром Македонским</a:t>
            </a:r>
            <a:r>
              <a:rPr lang="ru-RU" sz="3200" b="1" dirty="0" smtClean="0">
                <a:solidFill>
                  <a:schemeClr val="bg1"/>
                </a:solidFill>
              </a:rPr>
              <a:t>)</a:t>
            </a:r>
          </a:p>
          <a:p>
            <a:pPr>
              <a:buFontTx/>
              <a:buChar char="-"/>
            </a:pPr>
            <a:endParaRPr lang="ru-RU" dirty="0"/>
          </a:p>
        </p:txBody>
      </p:sp>
      <p:sp>
        <p:nvSpPr>
          <p:cNvPr id="7" name="TextBox 6"/>
          <p:cNvSpPr txBox="1"/>
          <p:nvPr/>
        </p:nvSpPr>
        <p:spPr>
          <a:xfrm>
            <a:off x="1142976" y="4214818"/>
            <a:ext cx="6901569" cy="1938992"/>
          </a:xfrm>
          <a:prstGeom prst="rect">
            <a:avLst/>
          </a:prstGeom>
          <a:noFill/>
        </p:spPr>
        <p:txBody>
          <a:bodyPr wrap="none" rtlCol="0">
            <a:spAutoFit/>
          </a:bodyPr>
          <a:lstStyle/>
          <a:p>
            <a:r>
              <a:rPr lang="ru-RU" sz="6000" dirty="0" err="1" smtClean="0">
                <a:solidFill>
                  <a:schemeClr val="bg1"/>
                </a:solidFill>
              </a:rPr>
              <a:t>Та-Кемет</a:t>
            </a:r>
            <a:r>
              <a:rPr lang="ru-RU" sz="6000" dirty="0" smtClean="0">
                <a:solidFill>
                  <a:schemeClr val="bg1"/>
                </a:solidFill>
              </a:rPr>
              <a:t> </a:t>
            </a:r>
            <a:r>
              <a:rPr lang="ru-RU" sz="3200" b="1" dirty="0" smtClean="0">
                <a:solidFill>
                  <a:schemeClr val="bg1"/>
                </a:solidFill>
              </a:rPr>
              <a:t>(Черная земля)</a:t>
            </a:r>
          </a:p>
          <a:p>
            <a:r>
              <a:rPr lang="ru-RU" sz="6000" dirty="0" smtClean="0">
                <a:solidFill>
                  <a:schemeClr val="bg1"/>
                </a:solidFill>
              </a:rPr>
              <a:t>Та-Мера </a:t>
            </a:r>
            <a:r>
              <a:rPr lang="ru-RU" sz="3200" b="1" dirty="0" smtClean="0">
                <a:solidFill>
                  <a:schemeClr val="bg1"/>
                </a:solidFill>
              </a:rPr>
              <a:t>(Страна Наводнений)</a:t>
            </a:r>
            <a:endParaRPr lang="ru-RU" sz="3200" b="1" dirty="0">
              <a:solidFill>
                <a:schemeClr val="bg1"/>
              </a:solidFill>
            </a:endParaRPr>
          </a:p>
        </p:txBody>
      </p:sp>
      <p:sp>
        <p:nvSpPr>
          <p:cNvPr id="8" name="TextBox 7"/>
          <p:cNvSpPr txBox="1"/>
          <p:nvPr/>
        </p:nvSpPr>
        <p:spPr>
          <a:xfrm>
            <a:off x="3071802" y="6143644"/>
            <a:ext cx="5642250" cy="646331"/>
          </a:xfrm>
          <a:prstGeom prst="rect">
            <a:avLst/>
          </a:prstGeom>
          <a:noFill/>
        </p:spPr>
        <p:txBody>
          <a:bodyPr wrap="none" rtlCol="0">
            <a:spAutoFit/>
          </a:bodyPr>
          <a:lstStyle/>
          <a:p>
            <a:r>
              <a:rPr lang="ru-RU" b="1" dirty="0" smtClean="0">
                <a:solidFill>
                  <a:schemeClr val="bg1"/>
                </a:solidFill>
              </a:rPr>
              <a:t>Разработала педагог доп.образования Капралова Д.Н.</a:t>
            </a:r>
          </a:p>
          <a:p>
            <a:r>
              <a:rPr lang="ru-RU" dirty="0" smtClean="0"/>
              <a:t>МАОУ ДО ЦРТДиЮ, г. </a:t>
            </a:r>
            <a:r>
              <a:rPr lang="ru-RU" dirty="0" err="1" smtClean="0"/>
              <a:t>Чехов,МО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214290"/>
            <a:ext cx="5625514" cy="461665"/>
          </a:xfrm>
          <a:prstGeom prst="rect">
            <a:avLst/>
          </a:prstGeom>
          <a:noFill/>
        </p:spPr>
        <p:txBody>
          <a:bodyPr wrap="none" rtlCol="0">
            <a:spAutoFit/>
          </a:bodyPr>
          <a:lstStyle/>
          <a:p>
            <a:r>
              <a:rPr lang="ru-RU" sz="2400" dirty="0" smtClean="0"/>
              <a:t>Изобразительный канон Древнего Египта</a:t>
            </a:r>
            <a:endParaRPr lang="ru-RU" sz="2400" dirty="0"/>
          </a:p>
        </p:txBody>
      </p:sp>
      <p:sp>
        <p:nvSpPr>
          <p:cNvPr id="3" name="TextBox 2"/>
          <p:cNvSpPr txBox="1"/>
          <p:nvPr/>
        </p:nvSpPr>
        <p:spPr>
          <a:xfrm>
            <a:off x="285720" y="714356"/>
            <a:ext cx="7735066" cy="646331"/>
          </a:xfrm>
          <a:prstGeom prst="rect">
            <a:avLst/>
          </a:prstGeom>
          <a:noFill/>
        </p:spPr>
        <p:txBody>
          <a:bodyPr wrap="none" rtlCol="0">
            <a:spAutoFit/>
          </a:bodyPr>
          <a:lstStyle/>
          <a:p>
            <a:r>
              <a:rPr lang="ru-RU" b="1" dirty="0" smtClean="0"/>
              <a:t>Система канонов </a:t>
            </a:r>
            <a:r>
              <a:rPr lang="ru-RU" dirty="0" smtClean="0"/>
              <a:t>–  свод обязательных художественных приемов и правил.</a:t>
            </a:r>
          </a:p>
          <a:p>
            <a:r>
              <a:rPr lang="ru-RU" dirty="0" smtClean="0"/>
              <a:t>Канон пропорций, света, людей и животных, лотоса и др.</a:t>
            </a:r>
            <a:endParaRPr lang="ru-RU" dirty="0"/>
          </a:p>
        </p:txBody>
      </p:sp>
      <p:pic>
        <p:nvPicPr>
          <p:cNvPr id="3076" name="Picture 4" descr="C:\Users\Даша\Desktop\египет\560cd8fe5678.jpg"/>
          <p:cNvPicPr>
            <a:picLocks noChangeAspect="1" noChangeArrowheads="1"/>
          </p:cNvPicPr>
          <p:nvPr/>
        </p:nvPicPr>
        <p:blipFill>
          <a:blip r:embed="rId3"/>
          <a:srcRect/>
          <a:stretch>
            <a:fillRect/>
          </a:stretch>
        </p:blipFill>
        <p:spPr bwMode="auto">
          <a:xfrm>
            <a:off x="5000628" y="1500174"/>
            <a:ext cx="3643307" cy="5170103"/>
          </a:xfrm>
          <a:prstGeom prst="rect">
            <a:avLst/>
          </a:prstGeom>
          <a:noFill/>
        </p:spPr>
      </p:pic>
      <p:pic>
        <p:nvPicPr>
          <p:cNvPr id="3079" name="Picture 7" descr="C:\Users\Даша\Desktop\голландия\73287699_3419483_b10cb9a20e3550e5d80e9878e36 (1).jpg"/>
          <p:cNvPicPr>
            <a:picLocks noChangeAspect="1" noChangeArrowheads="1"/>
          </p:cNvPicPr>
          <p:nvPr/>
        </p:nvPicPr>
        <p:blipFill>
          <a:blip r:embed="rId4"/>
          <a:srcRect/>
          <a:stretch>
            <a:fillRect/>
          </a:stretch>
        </p:blipFill>
        <p:spPr bwMode="auto">
          <a:xfrm>
            <a:off x="428596" y="1500174"/>
            <a:ext cx="3913957" cy="50720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аша\Desktop\0009-011-Poisk-proportsij.jpg"/>
          <p:cNvPicPr>
            <a:picLocks noChangeAspect="1" noChangeArrowheads="1"/>
          </p:cNvPicPr>
          <p:nvPr/>
        </p:nvPicPr>
        <p:blipFill>
          <a:blip r:embed="rId3"/>
          <a:srcRect/>
          <a:stretch>
            <a:fillRect/>
          </a:stretch>
        </p:blipFill>
        <p:spPr bwMode="auto">
          <a:xfrm>
            <a:off x="637173" y="0"/>
            <a:ext cx="2506067" cy="6858000"/>
          </a:xfrm>
          <a:prstGeom prst="rect">
            <a:avLst/>
          </a:prstGeom>
          <a:noFill/>
        </p:spPr>
      </p:pic>
      <p:pic>
        <p:nvPicPr>
          <p:cNvPr id="1027" name="Picture 3" descr="C:\Users\Даша\Desktop\i21.jpg"/>
          <p:cNvPicPr>
            <a:picLocks noChangeAspect="1" noChangeArrowheads="1"/>
          </p:cNvPicPr>
          <p:nvPr/>
        </p:nvPicPr>
        <p:blipFill>
          <a:blip r:embed="rId4"/>
          <a:srcRect/>
          <a:stretch>
            <a:fillRect/>
          </a:stretch>
        </p:blipFill>
        <p:spPr bwMode="auto">
          <a:xfrm>
            <a:off x="3762400" y="500042"/>
            <a:ext cx="4738690" cy="57585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Даша\Desktop\египет\1329125314_c417c478cdb8.jpg"/>
          <p:cNvPicPr>
            <a:picLocks noChangeAspect="1" noChangeArrowheads="1"/>
          </p:cNvPicPr>
          <p:nvPr/>
        </p:nvPicPr>
        <p:blipFill>
          <a:blip r:embed="rId2"/>
          <a:srcRect/>
          <a:stretch>
            <a:fillRect/>
          </a:stretch>
        </p:blipFill>
        <p:spPr bwMode="auto">
          <a:xfrm>
            <a:off x="5214942" y="3929066"/>
            <a:ext cx="3806091" cy="2857496"/>
          </a:xfrm>
          <a:prstGeom prst="rect">
            <a:avLst/>
          </a:prstGeom>
          <a:noFill/>
        </p:spPr>
      </p:pic>
      <p:pic>
        <p:nvPicPr>
          <p:cNvPr id="1028" name="Picture 4" descr="C:\Users\Даша\Desktop\египет\d21.jpg"/>
          <p:cNvPicPr>
            <a:picLocks noChangeAspect="1" noChangeArrowheads="1"/>
          </p:cNvPicPr>
          <p:nvPr/>
        </p:nvPicPr>
        <p:blipFill>
          <a:blip r:embed="rId3"/>
          <a:srcRect/>
          <a:stretch>
            <a:fillRect/>
          </a:stretch>
        </p:blipFill>
        <p:spPr bwMode="auto">
          <a:xfrm>
            <a:off x="123828" y="166692"/>
            <a:ext cx="4876800" cy="3905250"/>
          </a:xfrm>
          <a:prstGeom prst="rect">
            <a:avLst/>
          </a:prstGeom>
          <a:noFill/>
        </p:spPr>
      </p:pic>
      <p:sp>
        <p:nvSpPr>
          <p:cNvPr id="5" name="TextBox 4"/>
          <p:cNvSpPr txBox="1"/>
          <p:nvPr/>
        </p:nvSpPr>
        <p:spPr>
          <a:xfrm>
            <a:off x="-71470" y="4500570"/>
            <a:ext cx="5618782" cy="1200329"/>
          </a:xfrm>
          <a:prstGeom prst="rect">
            <a:avLst/>
          </a:prstGeom>
          <a:noFill/>
        </p:spPr>
        <p:txBody>
          <a:bodyPr wrap="none" rtlCol="0">
            <a:spAutoFit/>
          </a:bodyPr>
          <a:lstStyle/>
          <a:p>
            <a:r>
              <a:rPr lang="ru-RU" dirty="0" smtClean="0"/>
              <a:t>Мужчины </a:t>
            </a:r>
            <a:r>
              <a:rPr lang="ru-RU" dirty="0" smtClean="0"/>
              <a:t>(тело) </a:t>
            </a:r>
            <a:r>
              <a:rPr lang="ru-RU" dirty="0" smtClean="0"/>
              <a:t>– красно-коричневое (черный контур)</a:t>
            </a:r>
          </a:p>
          <a:p>
            <a:r>
              <a:rPr lang="ru-RU" dirty="0" smtClean="0"/>
              <a:t>Женское </a:t>
            </a:r>
            <a:r>
              <a:rPr lang="ru-RU" dirty="0" smtClean="0"/>
              <a:t>(тело) </a:t>
            </a:r>
            <a:r>
              <a:rPr lang="ru-RU" dirty="0" smtClean="0"/>
              <a:t>–  желтое (красный контур)</a:t>
            </a:r>
          </a:p>
          <a:p>
            <a:r>
              <a:rPr lang="ru-RU" dirty="0" smtClean="0"/>
              <a:t>Волосы – черные</a:t>
            </a:r>
          </a:p>
          <a:p>
            <a:r>
              <a:rPr lang="ru-RU" dirty="0" smtClean="0"/>
              <a:t>Одежда – белая  или желтая с украшениями</a:t>
            </a:r>
            <a:endParaRPr lang="ru-RU" dirty="0"/>
          </a:p>
        </p:txBody>
      </p:sp>
      <p:pic>
        <p:nvPicPr>
          <p:cNvPr id="1029" name="Picture 5" descr="C:\Users\Даша\Desktop\египет\pivo.jpg"/>
          <p:cNvPicPr>
            <a:picLocks noChangeAspect="1" noChangeArrowheads="1"/>
          </p:cNvPicPr>
          <p:nvPr/>
        </p:nvPicPr>
        <p:blipFill>
          <a:blip r:embed="rId4"/>
          <a:srcRect/>
          <a:stretch>
            <a:fillRect/>
          </a:stretch>
        </p:blipFill>
        <p:spPr bwMode="auto">
          <a:xfrm>
            <a:off x="4071934" y="163835"/>
            <a:ext cx="4929190" cy="37652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926" y="-24"/>
            <a:ext cx="3213637" cy="523220"/>
          </a:xfrm>
          <a:prstGeom prst="rect">
            <a:avLst/>
          </a:prstGeom>
          <a:noFill/>
        </p:spPr>
        <p:txBody>
          <a:bodyPr wrap="none" rtlCol="0">
            <a:spAutoFit/>
          </a:bodyPr>
          <a:lstStyle/>
          <a:p>
            <a:r>
              <a:rPr lang="ru-RU" sz="2800" b="1" dirty="0" smtClean="0"/>
              <a:t>Заупокойный культ</a:t>
            </a:r>
            <a:endParaRPr lang="ru-RU" sz="2800" b="1" dirty="0"/>
          </a:p>
        </p:txBody>
      </p:sp>
      <p:sp>
        <p:nvSpPr>
          <p:cNvPr id="5" name="TextBox 4"/>
          <p:cNvSpPr txBox="1"/>
          <p:nvPr/>
        </p:nvSpPr>
        <p:spPr>
          <a:xfrm>
            <a:off x="214346" y="500042"/>
            <a:ext cx="9001124" cy="923330"/>
          </a:xfrm>
          <a:prstGeom prst="rect">
            <a:avLst/>
          </a:prstGeom>
          <a:noFill/>
        </p:spPr>
        <p:txBody>
          <a:bodyPr wrap="square" rtlCol="0">
            <a:spAutoFit/>
          </a:bodyPr>
          <a:lstStyle/>
          <a:p>
            <a:r>
              <a:rPr lang="ru-RU" dirty="0" smtClean="0"/>
              <a:t>Напрямую связал архитектуру, живопись и скульптуру  между собой. Первые смогли </a:t>
            </a:r>
          </a:p>
          <a:p>
            <a:r>
              <a:rPr lang="ru-RU" dirty="0" smtClean="0"/>
              <a:t>добиться сохранности тела (мумификация) на протяжении многих тысячелетий. </a:t>
            </a:r>
          </a:p>
          <a:p>
            <a:r>
              <a:rPr lang="ru-RU" dirty="0" smtClean="0"/>
              <a:t>До нас дошли молитвы из «Книги Мертвых».</a:t>
            </a:r>
            <a:endParaRPr lang="ru-RU" dirty="0"/>
          </a:p>
        </p:txBody>
      </p:sp>
      <p:pic>
        <p:nvPicPr>
          <p:cNvPr id="2052" name="Picture 4" descr="C:\Users\Даша\Desktop\египет\50fcbefcdb810.jpg"/>
          <p:cNvPicPr>
            <a:picLocks noChangeAspect="1" noChangeArrowheads="1"/>
          </p:cNvPicPr>
          <p:nvPr/>
        </p:nvPicPr>
        <p:blipFill>
          <a:blip r:embed="rId3"/>
          <a:srcRect/>
          <a:stretch>
            <a:fillRect/>
          </a:stretch>
        </p:blipFill>
        <p:spPr bwMode="auto">
          <a:xfrm>
            <a:off x="285720" y="1428736"/>
            <a:ext cx="3571900" cy="2681832"/>
          </a:xfrm>
          <a:prstGeom prst="rect">
            <a:avLst/>
          </a:prstGeom>
          <a:noFill/>
        </p:spPr>
      </p:pic>
      <p:pic>
        <p:nvPicPr>
          <p:cNvPr id="2053" name="Picture 5" descr="C:\Users\Даша\Desktop\египет\0010-009-Relefy-i-freski.jpg"/>
          <p:cNvPicPr>
            <a:picLocks noChangeAspect="1" noChangeArrowheads="1"/>
          </p:cNvPicPr>
          <p:nvPr/>
        </p:nvPicPr>
        <p:blipFill>
          <a:blip r:embed="rId4"/>
          <a:srcRect/>
          <a:stretch>
            <a:fillRect/>
          </a:stretch>
        </p:blipFill>
        <p:spPr bwMode="auto">
          <a:xfrm>
            <a:off x="4071934" y="1428736"/>
            <a:ext cx="4960149" cy="3306766"/>
          </a:xfrm>
          <a:prstGeom prst="rect">
            <a:avLst/>
          </a:prstGeom>
          <a:noFill/>
        </p:spPr>
      </p:pic>
      <p:pic>
        <p:nvPicPr>
          <p:cNvPr id="2055" name="Picture 7" descr="C:\Users\Даша\Desktop\египет\doc-386.jpg"/>
          <p:cNvPicPr>
            <a:picLocks noChangeAspect="1" noChangeArrowheads="1"/>
          </p:cNvPicPr>
          <p:nvPr/>
        </p:nvPicPr>
        <p:blipFill>
          <a:blip r:embed="rId5"/>
          <a:srcRect/>
          <a:stretch>
            <a:fillRect/>
          </a:stretch>
        </p:blipFill>
        <p:spPr bwMode="auto">
          <a:xfrm>
            <a:off x="428597" y="4143380"/>
            <a:ext cx="1484934" cy="2643182"/>
          </a:xfrm>
          <a:prstGeom prst="rect">
            <a:avLst/>
          </a:prstGeom>
          <a:noFill/>
        </p:spPr>
      </p:pic>
      <p:pic>
        <p:nvPicPr>
          <p:cNvPr id="2056" name="Picture 8" descr="C:\Users\Даша\Desktop\египет\bast.jpg"/>
          <p:cNvPicPr>
            <a:picLocks noChangeAspect="1" noChangeArrowheads="1"/>
          </p:cNvPicPr>
          <p:nvPr/>
        </p:nvPicPr>
        <p:blipFill>
          <a:blip r:embed="rId6"/>
          <a:srcRect/>
          <a:stretch>
            <a:fillRect/>
          </a:stretch>
        </p:blipFill>
        <p:spPr bwMode="auto">
          <a:xfrm>
            <a:off x="2135423" y="4357694"/>
            <a:ext cx="1722197" cy="24288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Даша\Desktop\египет\0916c19639f9708f60122d6a35be9807.jpg"/>
          <p:cNvPicPr>
            <a:picLocks noChangeAspect="1" noChangeArrowheads="1"/>
          </p:cNvPicPr>
          <p:nvPr/>
        </p:nvPicPr>
        <p:blipFill>
          <a:blip r:embed="rId2"/>
          <a:srcRect/>
          <a:stretch>
            <a:fillRect/>
          </a:stretch>
        </p:blipFill>
        <p:spPr bwMode="auto">
          <a:xfrm>
            <a:off x="142844" y="175050"/>
            <a:ext cx="4643470" cy="6540098"/>
          </a:xfrm>
          <a:prstGeom prst="rect">
            <a:avLst/>
          </a:prstGeom>
          <a:noFill/>
        </p:spPr>
      </p:pic>
      <p:pic>
        <p:nvPicPr>
          <p:cNvPr id="4099" name="Picture 3" descr="C:\Users\Даша\Desktop\египет\177071_7642.jpg"/>
          <p:cNvPicPr>
            <a:picLocks noChangeAspect="1" noChangeArrowheads="1"/>
          </p:cNvPicPr>
          <p:nvPr/>
        </p:nvPicPr>
        <p:blipFill>
          <a:blip r:embed="rId3"/>
          <a:srcRect/>
          <a:stretch>
            <a:fillRect/>
          </a:stretch>
        </p:blipFill>
        <p:spPr bwMode="auto">
          <a:xfrm>
            <a:off x="4500562" y="428604"/>
            <a:ext cx="4051862" cy="5286412"/>
          </a:xfrm>
          <a:prstGeom prst="rect">
            <a:avLst/>
          </a:prstGeom>
          <a:noFill/>
        </p:spPr>
      </p:pic>
      <p:sp>
        <p:nvSpPr>
          <p:cNvPr id="4" name="TextBox 3"/>
          <p:cNvSpPr txBox="1"/>
          <p:nvPr/>
        </p:nvSpPr>
        <p:spPr>
          <a:xfrm>
            <a:off x="5357818" y="6000768"/>
            <a:ext cx="3502818" cy="369332"/>
          </a:xfrm>
          <a:prstGeom prst="rect">
            <a:avLst/>
          </a:prstGeom>
          <a:noFill/>
        </p:spPr>
        <p:txBody>
          <a:bodyPr wrap="none" rtlCol="0">
            <a:spAutoFit/>
          </a:bodyPr>
          <a:lstStyle/>
          <a:p>
            <a:r>
              <a:rPr lang="ru-RU" dirty="0" smtClean="0"/>
              <a:t>Погребальная маска Тутанхамона</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аша\Desktop\египет\mumie3Xcopy.jpg"/>
          <p:cNvPicPr>
            <a:picLocks noChangeAspect="1" noChangeArrowheads="1"/>
          </p:cNvPicPr>
          <p:nvPr/>
        </p:nvPicPr>
        <p:blipFill>
          <a:blip r:embed="rId3"/>
          <a:srcRect/>
          <a:stretch>
            <a:fillRect/>
          </a:stretch>
        </p:blipFill>
        <p:spPr bwMode="auto">
          <a:xfrm>
            <a:off x="571472" y="3143248"/>
            <a:ext cx="8172451" cy="3333750"/>
          </a:xfrm>
          <a:prstGeom prst="rect">
            <a:avLst/>
          </a:prstGeom>
          <a:noFill/>
        </p:spPr>
      </p:pic>
      <p:pic>
        <p:nvPicPr>
          <p:cNvPr id="3075" name="Picture 3" descr="C:\Users\Даша\Desktop\египет\1375888482_cd204a89cf2ff863e94049afc40bc0a7.jpg"/>
          <p:cNvPicPr>
            <a:picLocks noChangeAspect="1" noChangeArrowheads="1"/>
          </p:cNvPicPr>
          <p:nvPr/>
        </p:nvPicPr>
        <p:blipFill>
          <a:blip r:embed="rId4"/>
          <a:srcRect/>
          <a:stretch>
            <a:fillRect/>
          </a:stretch>
        </p:blipFill>
        <p:spPr bwMode="auto">
          <a:xfrm>
            <a:off x="3884641" y="171112"/>
            <a:ext cx="5116515" cy="3829392"/>
          </a:xfrm>
          <a:prstGeom prst="rect">
            <a:avLst/>
          </a:prstGeom>
          <a:noFill/>
        </p:spPr>
      </p:pic>
      <p:sp>
        <p:nvSpPr>
          <p:cNvPr id="4" name="TextBox 3"/>
          <p:cNvSpPr txBox="1"/>
          <p:nvPr/>
        </p:nvSpPr>
        <p:spPr>
          <a:xfrm>
            <a:off x="142844" y="500042"/>
            <a:ext cx="1829283" cy="369332"/>
          </a:xfrm>
          <a:prstGeom prst="rect">
            <a:avLst/>
          </a:prstGeom>
          <a:noFill/>
        </p:spPr>
        <p:txBody>
          <a:bodyPr wrap="none" rtlCol="0">
            <a:spAutoFit/>
          </a:bodyPr>
          <a:lstStyle/>
          <a:p>
            <a:r>
              <a:rPr lang="ru-RU" dirty="0" smtClean="0"/>
              <a:t>Мумификация –</a:t>
            </a:r>
            <a:endParaRPr lang="ru-RU" dirty="0"/>
          </a:p>
        </p:txBody>
      </p:sp>
      <p:pic>
        <p:nvPicPr>
          <p:cNvPr id="3076" name="Picture 4" descr="C:\Users\Даша\Desktop\египет\87500446.jpg"/>
          <p:cNvPicPr>
            <a:picLocks noChangeAspect="1" noChangeArrowheads="1"/>
          </p:cNvPicPr>
          <p:nvPr/>
        </p:nvPicPr>
        <p:blipFill>
          <a:blip r:embed="rId5"/>
          <a:srcRect/>
          <a:stretch>
            <a:fillRect/>
          </a:stretch>
        </p:blipFill>
        <p:spPr bwMode="auto">
          <a:xfrm>
            <a:off x="170773" y="184152"/>
            <a:ext cx="4785401" cy="34591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Даша\Desktop\египет\000gbrcr.jpg"/>
          <p:cNvPicPr>
            <a:picLocks noChangeAspect="1" noChangeArrowheads="1"/>
          </p:cNvPicPr>
          <p:nvPr/>
        </p:nvPicPr>
        <p:blipFill>
          <a:blip r:embed="rId2"/>
          <a:srcRect/>
          <a:stretch>
            <a:fillRect/>
          </a:stretch>
        </p:blipFill>
        <p:spPr bwMode="auto">
          <a:xfrm>
            <a:off x="571472" y="714356"/>
            <a:ext cx="8048625" cy="53530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0298" y="-24"/>
            <a:ext cx="4476418" cy="461665"/>
          </a:xfrm>
          <a:prstGeom prst="rect">
            <a:avLst/>
          </a:prstGeom>
          <a:noFill/>
        </p:spPr>
        <p:txBody>
          <a:bodyPr wrap="none" rtlCol="0">
            <a:spAutoFit/>
          </a:bodyPr>
          <a:lstStyle/>
          <a:p>
            <a:r>
              <a:rPr lang="ru-RU" sz="2400" dirty="0" smtClean="0"/>
              <a:t>Строительство в Древнем Египте</a:t>
            </a:r>
            <a:endParaRPr lang="ru-RU" sz="2400" dirty="0"/>
          </a:p>
        </p:txBody>
      </p:sp>
      <p:sp>
        <p:nvSpPr>
          <p:cNvPr id="3" name="TextBox 2"/>
          <p:cNvSpPr txBox="1"/>
          <p:nvPr/>
        </p:nvSpPr>
        <p:spPr>
          <a:xfrm>
            <a:off x="0" y="428604"/>
            <a:ext cx="9144000" cy="2677656"/>
          </a:xfrm>
          <a:prstGeom prst="rect">
            <a:avLst/>
          </a:prstGeom>
          <a:noFill/>
        </p:spPr>
        <p:txBody>
          <a:bodyPr wrap="square" rtlCol="0">
            <a:spAutoFit/>
          </a:bodyPr>
          <a:lstStyle/>
          <a:p>
            <a:r>
              <a:rPr lang="ru-RU" sz="2400" b="1" dirty="0" smtClean="0"/>
              <a:t>Гробница</a:t>
            </a:r>
            <a:r>
              <a:rPr lang="ru-RU" sz="2400" dirty="0" smtClean="0"/>
              <a:t> –  «дом вечности»</a:t>
            </a:r>
          </a:p>
          <a:p>
            <a:r>
              <a:rPr lang="ru-RU" sz="2400" b="1" dirty="0" smtClean="0"/>
              <a:t>Мастабы</a:t>
            </a:r>
            <a:r>
              <a:rPr lang="ru-RU" sz="2400" dirty="0" smtClean="0"/>
              <a:t> – кирпичная надстройка над скрытым под поверхностью захоронением.</a:t>
            </a:r>
          </a:p>
          <a:p>
            <a:r>
              <a:rPr lang="ru-RU" sz="2400" b="1" dirty="0" smtClean="0"/>
              <a:t>Ступенчатые пирамиды </a:t>
            </a:r>
            <a:r>
              <a:rPr lang="ru-RU" sz="2400" dirty="0" smtClean="0"/>
              <a:t>–  положенные друг на друга несколько мастаб  (</a:t>
            </a:r>
            <a:r>
              <a:rPr lang="ru-RU" sz="2400" dirty="0" err="1" smtClean="0"/>
              <a:t>Джоссера</a:t>
            </a:r>
            <a:r>
              <a:rPr lang="ru-RU" sz="2400" dirty="0" smtClean="0"/>
              <a:t>)</a:t>
            </a:r>
          </a:p>
          <a:p>
            <a:r>
              <a:rPr lang="ru-RU" sz="2400" b="1" dirty="0" smtClean="0"/>
              <a:t>Пирамиды</a:t>
            </a:r>
            <a:r>
              <a:rPr lang="ru-RU" sz="2400" dirty="0" smtClean="0"/>
              <a:t> – облицованные сооружения.</a:t>
            </a:r>
          </a:p>
          <a:p>
            <a:r>
              <a:rPr lang="ru-RU" sz="2400" b="1" dirty="0" smtClean="0"/>
              <a:t>Храмы-усыпальницы</a:t>
            </a:r>
            <a:r>
              <a:rPr lang="ru-RU" sz="2400" dirty="0" smtClean="0"/>
              <a:t>.</a:t>
            </a:r>
            <a:endParaRPr lang="ru-RU" sz="2400" dirty="0"/>
          </a:p>
        </p:txBody>
      </p:sp>
      <p:pic>
        <p:nvPicPr>
          <p:cNvPr id="2050" name="Picture 2" descr="C:\Users\Даша\Desktop\египет\27a6b3e9328dfc89398c_720x540_cropromiar-niestandardowy.jpg"/>
          <p:cNvPicPr>
            <a:picLocks noChangeAspect="1" noChangeArrowheads="1"/>
          </p:cNvPicPr>
          <p:nvPr/>
        </p:nvPicPr>
        <p:blipFill>
          <a:blip r:embed="rId2"/>
          <a:srcRect/>
          <a:stretch>
            <a:fillRect/>
          </a:stretch>
        </p:blipFill>
        <p:spPr bwMode="auto">
          <a:xfrm>
            <a:off x="3071802" y="2710148"/>
            <a:ext cx="5929354" cy="40764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Даша\Desktop\египет\1207712924_egypt_hatshepsut_2.jpg"/>
          <p:cNvPicPr>
            <a:picLocks noChangeAspect="1" noChangeArrowheads="1"/>
          </p:cNvPicPr>
          <p:nvPr/>
        </p:nvPicPr>
        <p:blipFill>
          <a:blip r:embed="rId2"/>
          <a:srcRect/>
          <a:stretch>
            <a:fillRect/>
          </a:stretch>
        </p:blipFill>
        <p:spPr bwMode="auto">
          <a:xfrm>
            <a:off x="4143372" y="113308"/>
            <a:ext cx="4902204" cy="3672882"/>
          </a:xfrm>
          <a:prstGeom prst="rect">
            <a:avLst/>
          </a:prstGeom>
          <a:noFill/>
        </p:spPr>
      </p:pic>
      <p:pic>
        <p:nvPicPr>
          <p:cNvPr id="1026" name="Picture 2" descr="C:\Users\Даша\Desktop\египет\082e351499a0a7c1f266a1e5e8b7f4d4.jpg"/>
          <p:cNvPicPr>
            <a:picLocks noChangeAspect="1" noChangeArrowheads="1"/>
          </p:cNvPicPr>
          <p:nvPr/>
        </p:nvPicPr>
        <p:blipFill>
          <a:blip r:embed="rId3"/>
          <a:srcRect/>
          <a:stretch>
            <a:fillRect/>
          </a:stretch>
        </p:blipFill>
        <p:spPr bwMode="auto">
          <a:xfrm>
            <a:off x="57160" y="2643182"/>
            <a:ext cx="5943600" cy="4143380"/>
          </a:xfrm>
          <a:prstGeom prst="rect">
            <a:avLst/>
          </a:prstGeom>
          <a:noFill/>
        </p:spPr>
      </p:pic>
      <p:sp>
        <p:nvSpPr>
          <p:cNvPr id="5" name="TextBox 4"/>
          <p:cNvSpPr txBox="1"/>
          <p:nvPr/>
        </p:nvSpPr>
        <p:spPr>
          <a:xfrm>
            <a:off x="500034" y="642918"/>
            <a:ext cx="2823209" cy="830997"/>
          </a:xfrm>
          <a:prstGeom prst="rect">
            <a:avLst/>
          </a:prstGeom>
          <a:noFill/>
        </p:spPr>
        <p:txBody>
          <a:bodyPr wrap="none" rtlCol="0">
            <a:spAutoFit/>
          </a:bodyPr>
          <a:lstStyle/>
          <a:p>
            <a:r>
              <a:rPr lang="ru-RU" sz="2400" dirty="0" smtClean="0"/>
              <a:t>Храм-усыпальница </a:t>
            </a:r>
          </a:p>
          <a:p>
            <a:r>
              <a:rPr lang="ru-RU" sz="2400" dirty="0" smtClean="0"/>
              <a:t>царицы ХАТШЕПСУТ</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129581"/>
            <a:ext cx="3731214" cy="584775"/>
          </a:xfrm>
          <a:prstGeom prst="rect">
            <a:avLst/>
          </a:prstGeom>
          <a:noFill/>
        </p:spPr>
        <p:txBody>
          <a:bodyPr wrap="none" rtlCol="0">
            <a:spAutoFit/>
          </a:bodyPr>
          <a:lstStyle/>
          <a:p>
            <a:r>
              <a:rPr lang="ru-RU" sz="3200" b="1" dirty="0" smtClean="0"/>
              <a:t>Седьмое чудо света</a:t>
            </a:r>
            <a:endParaRPr lang="ru-RU" sz="3200" b="1" dirty="0"/>
          </a:p>
        </p:txBody>
      </p:sp>
      <p:pic>
        <p:nvPicPr>
          <p:cNvPr id="3074" name="Picture 2" descr="C:\Users\Даша\Desktop\египет\92333573_large_3925073_6.jpg"/>
          <p:cNvPicPr>
            <a:picLocks noChangeAspect="1" noChangeArrowheads="1"/>
          </p:cNvPicPr>
          <p:nvPr/>
        </p:nvPicPr>
        <p:blipFill>
          <a:blip r:embed="rId3"/>
          <a:srcRect/>
          <a:stretch>
            <a:fillRect/>
          </a:stretch>
        </p:blipFill>
        <p:spPr bwMode="auto">
          <a:xfrm>
            <a:off x="1357290" y="1500174"/>
            <a:ext cx="6610350" cy="4953000"/>
          </a:xfrm>
          <a:prstGeom prst="rect">
            <a:avLst/>
          </a:prstGeom>
          <a:noFill/>
        </p:spPr>
      </p:pic>
      <p:sp>
        <p:nvSpPr>
          <p:cNvPr id="4" name="TextBox 3"/>
          <p:cNvSpPr txBox="1"/>
          <p:nvPr/>
        </p:nvSpPr>
        <p:spPr>
          <a:xfrm>
            <a:off x="6538998" y="928670"/>
            <a:ext cx="1819216" cy="461665"/>
          </a:xfrm>
          <a:prstGeom prst="rect">
            <a:avLst/>
          </a:prstGeom>
          <a:noFill/>
        </p:spPr>
        <p:txBody>
          <a:bodyPr wrap="none" rtlCol="0">
            <a:spAutoFit/>
          </a:bodyPr>
          <a:lstStyle/>
          <a:p>
            <a:r>
              <a:rPr lang="ru-RU" sz="2400" dirty="0" err="1" smtClean="0"/>
              <a:t>Хуфу</a:t>
            </a:r>
            <a:r>
              <a:rPr lang="ru-RU" sz="2400" dirty="0" smtClean="0"/>
              <a:t> (Хеопс)</a:t>
            </a:r>
            <a:endParaRPr lang="ru-RU" sz="2400" dirty="0"/>
          </a:p>
        </p:txBody>
      </p:sp>
      <p:cxnSp>
        <p:nvCxnSpPr>
          <p:cNvPr id="6" name="Прямая со стрелкой 5"/>
          <p:cNvCxnSpPr/>
          <p:nvPr/>
        </p:nvCxnSpPr>
        <p:spPr>
          <a:xfrm rot="5400000">
            <a:off x="6715143" y="1785928"/>
            <a:ext cx="1357321" cy="500063"/>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3988439" y="928670"/>
            <a:ext cx="2226635" cy="461665"/>
          </a:xfrm>
          <a:prstGeom prst="rect">
            <a:avLst/>
          </a:prstGeom>
          <a:noFill/>
        </p:spPr>
        <p:txBody>
          <a:bodyPr wrap="none" rtlCol="0">
            <a:spAutoFit/>
          </a:bodyPr>
          <a:lstStyle/>
          <a:p>
            <a:r>
              <a:rPr lang="ru-RU" sz="2400" dirty="0" err="1" smtClean="0"/>
              <a:t>Хафра</a:t>
            </a:r>
            <a:r>
              <a:rPr lang="ru-RU" sz="2400" dirty="0" smtClean="0"/>
              <a:t> (</a:t>
            </a:r>
            <a:r>
              <a:rPr lang="ru-RU" sz="2400" dirty="0" err="1" smtClean="0"/>
              <a:t>Хефрен</a:t>
            </a:r>
            <a:r>
              <a:rPr lang="ru-RU" sz="2400" dirty="0" smtClean="0"/>
              <a:t>)</a:t>
            </a:r>
            <a:endParaRPr lang="ru-RU" sz="2400" dirty="0"/>
          </a:p>
        </p:txBody>
      </p:sp>
      <p:cxnSp>
        <p:nvCxnSpPr>
          <p:cNvPr id="9" name="Прямая со стрелкой 8"/>
          <p:cNvCxnSpPr/>
          <p:nvPr/>
        </p:nvCxnSpPr>
        <p:spPr>
          <a:xfrm rot="5400000">
            <a:off x="4000497" y="1571615"/>
            <a:ext cx="1000132" cy="571502"/>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928662" y="928670"/>
            <a:ext cx="2976712" cy="461665"/>
          </a:xfrm>
          <a:prstGeom prst="rect">
            <a:avLst/>
          </a:prstGeom>
          <a:noFill/>
        </p:spPr>
        <p:txBody>
          <a:bodyPr wrap="none" rtlCol="0">
            <a:spAutoFit/>
          </a:bodyPr>
          <a:lstStyle/>
          <a:p>
            <a:r>
              <a:rPr lang="ru-RU" sz="2400" dirty="0" err="1" smtClean="0"/>
              <a:t>Менкуара</a:t>
            </a:r>
            <a:r>
              <a:rPr lang="ru-RU" sz="2400" dirty="0" smtClean="0"/>
              <a:t> (</a:t>
            </a:r>
            <a:r>
              <a:rPr lang="ru-RU" sz="2400" dirty="0" err="1" smtClean="0"/>
              <a:t>Микерин</a:t>
            </a:r>
            <a:r>
              <a:rPr lang="ru-RU" sz="2400" dirty="0" smtClean="0"/>
              <a:t>)</a:t>
            </a:r>
            <a:endParaRPr lang="ru-RU" sz="2400" dirty="0"/>
          </a:p>
        </p:txBody>
      </p:sp>
      <p:cxnSp>
        <p:nvCxnSpPr>
          <p:cNvPr id="12" name="Прямая со стрелкой 11"/>
          <p:cNvCxnSpPr/>
          <p:nvPr/>
        </p:nvCxnSpPr>
        <p:spPr>
          <a:xfrm rot="5400000">
            <a:off x="1659562" y="1769407"/>
            <a:ext cx="1181407" cy="642942"/>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571480"/>
            <a:ext cx="8929750" cy="6370975"/>
          </a:xfrm>
          <a:prstGeom prst="rect">
            <a:avLst/>
          </a:prstGeom>
          <a:noFill/>
        </p:spPr>
        <p:txBody>
          <a:bodyPr wrap="square" rtlCol="0">
            <a:spAutoFit/>
          </a:bodyPr>
          <a:lstStyle/>
          <a:p>
            <a:pPr algn="just"/>
            <a:r>
              <a:rPr lang="ru-RU" sz="2400" dirty="0" smtClean="0"/>
              <a:t>В додинастический период на всей территории современного Египта существовали отдельные номы – которые позднее объединились в царства – Верхний и Нижний Египет.</a:t>
            </a:r>
          </a:p>
          <a:p>
            <a:pPr algn="just"/>
            <a:r>
              <a:rPr lang="ru-RU" sz="2400" dirty="0" smtClean="0"/>
              <a:t>В эпоху Древнего царства страной правили могущественные и мудрые фараоны. В этот период зарождается заупокойный культ и культ фараона, культ священных животных.</a:t>
            </a:r>
          </a:p>
          <a:p>
            <a:pPr algn="just"/>
            <a:r>
              <a:rPr lang="ru-RU" sz="2400" dirty="0" smtClean="0"/>
              <a:t>    К концу периода в культуре египтян сформировались различные художественные ремесла. Сосуды из различных пород камня, мебель из дорогостоящих пород дерева, которая декорировалась костью, золотом и серебром. Каждый элемент выполнял свою функцию и назначение. Создавались многочисленные статуэтки людей, богов в виде зверей и птиц.</a:t>
            </a:r>
          </a:p>
          <a:p>
            <a:pPr algn="just"/>
            <a:r>
              <a:rPr lang="ru-RU" sz="2400" dirty="0" smtClean="0"/>
              <a:t>     Однако к концу периода древнеегипетская культура пришла в кризисное состояние. Междоусобные войны, распад государства, голод и лишения, усиление роли местных центров и их правителей. Страна погружается в хаос до следующего подъема в период Среднего царства.</a:t>
            </a:r>
            <a:endParaRPr lang="ru-RU" sz="2400" dirty="0"/>
          </a:p>
        </p:txBody>
      </p:sp>
      <p:sp>
        <p:nvSpPr>
          <p:cNvPr id="3" name="TextBox 2"/>
          <p:cNvSpPr txBox="1"/>
          <p:nvPr/>
        </p:nvSpPr>
        <p:spPr>
          <a:xfrm>
            <a:off x="1643042" y="142852"/>
            <a:ext cx="6660478" cy="523220"/>
          </a:xfrm>
          <a:prstGeom prst="rect">
            <a:avLst/>
          </a:prstGeom>
          <a:noFill/>
        </p:spPr>
        <p:txBody>
          <a:bodyPr wrap="none" rtlCol="0">
            <a:spAutoFit/>
          </a:bodyPr>
          <a:lstStyle/>
          <a:p>
            <a:pPr algn="ctr"/>
            <a:r>
              <a:rPr lang="ru-RU" sz="2800" b="1" dirty="0" smtClean="0"/>
              <a:t>ДРЕВНЕЕ ЦАРСТВО (2700 – 2280 </a:t>
            </a:r>
            <a:r>
              <a:rPr lang="ru-RU" sz="2800" b="1" dirty="0" err="1" smtClean="0"/>
              <a:t>гг</a:t>
            </a:r>
            <a:r>
              <a:rPr lang="ru-RU" sz="2800" b="1" dirty="0" smtClean="0"/>
              <a:t> до н.э.)</a:t>
            </a:r>
            <a:endParaRPr lang="ru-RU"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Даша\Desktop\египет\4965946.jpg"/>
          <p:cNvPicPr>
            <a:picLocks noChangeAspect="1" noChangeArrowheads="1"/>
          </p:cNvPicPr>
          <p:nvPr/>
        </p:nvPicPr>
        <p:blipFill>
          <a:blip r:embed="rId2"/>
          <a:srcRect/>
          <a:stretch>
            <a:fillRect/>
          </a:stretch>
        </p:blipFill>
        <p:spPr bwMode="auto">
          <a:xfrm>
            <a:off x="571472" y="142852"/>
            <a:ext cx="8001024" cy="65217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Даша\Desktop\египет\ca2ab185-cdde-43c6-a373-2c552e8262e6_1_jpg_800x600_x-False_q85.jpg"/>
          <p:cNvPicPr>
            <a:picLocks noChangeAspect="1" noChangeArrowheads="1"/>
          </p:cNvPicPr>
          <p:nvPr/>
        </p:nvPicPr>
        <p:blipFill>
          <a:blip r:embed="rId2"/>
          <a:srcRect/>
          <a:stretch>
            <a:fillRect/>
          </a:stretch>
        </p:blipFill>
        <p:spPr bwMode="auto">
          <a:xfrm>
            <a:off x="3000364" y="2160975"/>
            <a:ext cx="6072230" cy="4554173"/>
          </a:xfrm>
          <a:prstGeom prst="rect">
            <a:avLst/>
          </a:prstGeom>
          <a:noFill/>
        </p:spPr>
      </p:pic>
      <p:pic>
        <p:nvPicPr>
          <p:cNvPr id="5122" name="Picture 2" descr="C:\Users\Даша\Desktop\египет\41f94e9165f4f4321a99d266f08c8cab.jpg"/>
          <p:cNvPicPr>
            <a:picLocks noChangeAspect="1" noChangeArrowheads="1"/>
          </p:cNvPicPr>
          <p:nvPr/>
        </p:nvPicPr>
        <p:blipFill>
          <a:blip r:embed="rId3"/>
          <a:srcRect/>
          <a:stretch>
            <a:fillRect/>
          </a:stretch>
        </p:blipFill>
        <p:spPr bwMode="auto">
          <a:xfrm>
            <a:off x="71438" y="152484"/>
            <a:ext cx="5429256" cy="4348086"/>
          </a:xfrm>
          <a:prstGeom prst="rect">
            <a:avLst/>
          </a:prstGeom>
          <a:noFill/>
        </p:spPr>
      </p:pic>
      <p:sp>
        <p:nvSpPr>
          <p:cNvPr id="4" name="TextBox 3"/>
          <p:cNvSpPr txBox="1"/>
          <p:nvPr/>
        </p:nvSpPr>
        <p:spPr>
          <a:xfrm>
            <a:off x="6072198" y="642918"/>
            <a:ext cx="1838388" cy="646331"/>
          </a:xfrm>
          <a:prstGeom prst="rect">
            <a:avLst/>
          </a:prstGeom>
          <a:noFill/>
        </p:spPr>
        <p:txBody>
          <a:bodyPr wrap="none" rtlCol="0">
            <a:spAutoFit/>
          </a:bodyPr>
          <a:lstStyle/>
          <a:p>
            <a:r>
              <a:rPr lang="ru-RU" sz="3600" b="1" dirty="0" smtClean="0"/>
              <a:t>СФИНКС</a:t>
            </a:r>
            <a:endParaRPr lang="ru-RU" sz="3600" b="1" dirty="0"/>
          </a:p>
        </p:txBody>
      </p:sp>
      <p:sp>
        <p:nvSpPr>
          <p:cNvPr id="5" name="TextBox 4"/>
          <p:cNvSpPr txBox="1"/>
          <p:nvPr/>
        </p:nvSpPr>
        <p:spPr>
          <a:xfrm>
            <a:off x="500034" y="4857760"/>
            <a:ext cx="2257734" cy="461665"/>
          </a:xfrm>
          <a:prstGeom prst="rect">
            <a:avLst/>
          </a:prstGeom>
          <a:noFill/>
        </p:spPr>
        <p:txBody>
          <a:bodyPr wrap="none" rtlCol="0">
            <a:spAutoFit/>
          </a:bodyPr>
          <a:lstStyle/>
          <a:p>
            <a:r>
              <a:rPr lang="ru-RU" sz="2400" dirty="0" smtClean="0"/>
              <a:t>Длина 73 метра</a:t>
            </a:r>
            <a:endParaRPr lang="ru-RU" sz="2400" dirty="0"/>
          </a:p>
        </p:txBody>
      </p:sp>
      <p:sp>
        <p:nvSpPr>
          <p:cNvPr id="6" name="TextBox 5"/>
          <p:cNvSpPr txBox="1"/>
          <p:nvPr/>
        </p:nvSpPr>
        <p:spPr>
          <a:xfrm>
            <a:off x="5643570" y="1571612"/>
            <a:ext cx="2511970" cy="461665"/>
          </a:xfrm>
          <a:prstGeom prst="rect">
            <a:avLst/>
          </a:prstGeom>
          <a:noFill/>
        </p:spPr>
        <p:txBody>
          <a:bodyPr wrap="none" rtlCol="0">
            <a:spAutoFit/>
          </a:bodyPr>
          <a:lstStyle/>
          <a:p>
            <a:r>
              <a:rPr lang="ru-RU" sz="2400" dirty="0" smtClean="0"/>
              <a:t>Высота 20 метров</a:t>
            </a: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Даша\Desktop\египет\377273921.jpg"/>
          <p:cNvPicPr>
            <a:picLocks noChangeAspect="1" noChangeArrowheads="1"/>
          </p:cNvPicPr>
          <p:nvPr/>
        </p:nvPicPr>
        <p:blipFill>
          <a:blip r:embed="rId2"/>
          <a:srcRect/>
          <a:stretch>
            <a:fillRect/>
          </a:stretch>
        </p:blipFill>
        <p:spPr bwMode="auto">
          <a:xfrm>
            <a:off x="71438" y="97898"/>
            <a:ext cx="5643570" cy="3759730"/>
          </a:xfrm>
          <a:prstGeom prst="rect">
            <a:avLst/>
          </a:prstGeom>
          <a:noFill/>
        </p:spPr>
      </p:pic>
      <p:pic>
        <p:nvPicPr>
          <p:cNvPr id="6147" name="Picture 3" descr="C:\Users\Даша\Desktop\египет\7.jpg"/>
          <p:cNvPicPr>
            <a:picLocks noChangeAspect="1" noChangeArrowheads="1"/>
          </p:cNvPicPr>
          <p:nvPr/>
        </p:nvPicPr>
        <p:blipFill>
          <a:blip r:embed="rId3"/>
          <a:srcRect/>
          <a:stretch>
            <a:fillRect/>
          </a:stretch>
        </p:blipFill>
        <p:spPr bwMode="auto">
          <a:xfrm>
            <a:off x="3428992" y="3005621"/>
            <a:ext cx="5667400" cy="378096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Даша\Desktop\египет\0009-013-Luksor.jpg"/>
          <p:cNvPicPr>
            <a:picLocks noChangeAspect="1" noChangeArrowheads="1"/>
          </p:cNvPicPr>
          <p:nvPr/>
        </p:nvPicPr>
        <p:blipFill>
          <a:blip r:embed="rId2"/>
          <a:srcRect/>
          <a:stretch>
            <a:fillRect/>
          </a:stretch>
        </p:blipFill>
        <p:spPr bwMode="auto">
          <a:xfrm>
            <a:off x="3786182" y="2667023"/>
            <a:ext cx="5257800" cy="4048125"/>
          </a:xfrm>
          <a:prstGeom prst="rect">
            <a:avLst/>
          </a:prstGeom>
          <a:noFill/>
        </p:spPr>
      </p:pic>
      <p:pic>
        <p:nvPicPr>
          <p:cNvPr id="7170" name="Picture 2" descr="C:\Users\Даша\Desktop\египет\306.jpg"/>
          <p:cNvPicPr>
            <a:picLocks noChangeAspect="1" noChangeArrowheads="1"/>
          </p:cNvPicPr>
          <p:nvPr/>
        </p:nvPicPr>
        <p:blipFill>
          <a:blip r:embed="rId3"/>
          <a:srcRect/>
          <a:stretch>
            <a:fillRect/>
          </a:stretch>
        </p:blipFill>
        <p:spPr bwMode="auto">
          <a:xfrm>
            <a:off x="209550" y="142852"/>
            <a:ext cx="5219706" cy="391674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аша\Desktop\египет\bast.jpg"/>
          <p:cNvPicPr>
            <a:picLocks noChangeAspect="1" noChangeArrowheads="1"/>
          </p:cNvPicPr>
          <p:nvPr/>
        </p:nvPicPr>
        <p:blipFill>
          <a:blip r:embed="rId2"/>
          <a:srcRect/>
          <a:stretch>
            <a:fillRect/>
          </a:stretch>
        </p:blipFill>
        <p:spPr bwMode="auto">
          <a:xfrm>
            <a:off x="3357554" y="714356"/>
            <a:ext cx="2233202" cy="3149585"/>
          </a:xfrm>
          <a:prstGeom prst="rect">
            <a:avLst/>
          </a:prstGeom>
          <a:noFill/>
        </p:spPr>
      </p:pic>
      <p:pic>
        <p:nvPicPr>
          <p:cNvPr id="2051" name="Picture 3" descr="C:\Users\Даша\Desktop\египет\0_3cdc7_2de98cb3_XL.jpg"/>
          <p:cNvPicPr>
            <a:picLocks noChangeAspect="1" noChangeArrowheads="1"/>
          </p:cNvPicPr>
          <p:nvPr/>
        </p:nvPicPr>
        <p:blipFill>
          <a:blip r:embed="rId3"/>
          <a:srcRect/>
          <a:stretch>
            <a:fillRect/>
          </a:stretch>
        </p:blipFill>
        <p:spPr bwMode="auto">
          <a:xfrm>
            <a:off x="142844" y="142852"/>
            <a:ext cx="3098300" cy="4258832"/>
          </a:xfrm>
          <a:prstGeom prst="rect">
            <a:avLst/>
          </a:prstGeom>
          <a:noFill/>
        </p:spPr>
      </p:pic>
      <p:pic>
        <p:nvPicPr>
          <p:cNvPr id="2052" name="Picture 4" descr="C:\Users\Даша\Desktop\египет\embellishment-0035.jpg"/>
          <p:cNvPicPr>
            <a:picLocks noChangeAspect="1" noChangeArrowheads="1"/>
          </p:cNvPicPr>
          <p:nvPr/>
        </p:nvPicPr>
        <p:blipFill>
          <a:blip r:embed="rId4" cstate="print"/>
          <a:srcRect/>
          <a:stretch>
            <a:fillRect/>
          </a:stretch>
        </p:blipFill>
        <p:spPr bwMode="auto">
          <a:xfrm>
            <a:off x="5715008" y="142852"/>
            <a:ext cx="3324473" cy="4786322"/>
          </a:xfrm>
          <a:prstGeom prst="rect">
            <a:avLst/>
          </a:prstGeom>
          <a:noFill/>
        </p:spPr>
      </p:pic>
      <p:pic>
        <p:nvPicPr>
          <p:cNvPr id="2053" name="Picture 5" descr="C:\Users\Даша\Desktop\египет\i200.jpg"/>
          <p:cNvPicPr>
            <a:picLocks noChangeAspect="1" noChangeArrowheads="1"/>
          </p:cNvPicPr>
          <p:nvPr/>
        </p:nvPicPr>
        <p:blipFill>
          <a:blip r:embed="rId5"/>
          <a:srcRect/>
          <a:stretch>
            <a:fillRect/>
          </a:stretch>
        </p:blipFill>
        <p:spPr bwMode="auto">
          <a:xfrm>
            <a:off x="1894364" y="4357694"/>
            <a:ext cx="3534892" cy="24288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Даша\Desktop\египет\bafbfcce54d1.jpg"/>
          <p:cNvPicPr>
            <a:picLocks noChangeAspect="1" noChangeArrowheads="1"/>
          </p:cNvPicPr>
          <p:nvPr/>
        </p:nvPicPr>
        <p:blipFill>
          <a:blip r:embed="rId2"/>
          <a:srcRect/>
          <a:stretch>
            <a:fillRect/>
          </a:stretch>
        </p:blipFill>
        <p:spPr bwMode="auto">
          <a:xfrm>
            <a:off x="4143372" y="2714620"/>
            <a:ext cx="4881554" cy="4004401"/>
          </a:xfrm>
          <a:prstGeom prst="rect">
            <a:avLst/>
          </a:prstGeom>
          <a:noFill/>
        </p:spPr>
      </p:pic>
      <p:pic>
        <p:nvPicPr>
          <p:cNvPr id="3074" name="Picture 2" descr="C:\Users\Даша\Desktop\египет\58048200_1271824716_egypt47.jpg"/>
          <p:cNvPicPr>
            <a:picLocks noChangeAspect="1" noChangeArrowheads="1"/>
          </p:cNvPicPr>
          <p:nvPr/>
        </p:nvPicPr>
        <p:blipFill>
          <a:blip r:embed="rId3"/>
          <a:srcRect/>
          <a:stretch>
            <a:fillRect/>
          </a:stretch>
        </p:blipFill>
        <p:spPr bwMode="auto">
          <a:xfrm>
            <a:off x="119046" y="195760"/>
            <a:ext cx="5595962" cy="37333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аша\Desktop\египет\tmp3E-13.jpg"/>
          <p:cNvPicPr>
            <a:picLocks noChangeAspect="1" noChangeArrowheads="1"/>
          </p:cNvPicPr>
          <p:nvPr/>
        </p:nvPicPr>
        <p:blipFill>
          <a:blip r:embed="rId3"/>
          <a:srcRect/>
          <a:stretch>
            <a:fillRect/>
          </a:stretch>
        </p:blipFill>
        <p:spPr bwMode="auto">
          <a:xfrm>
            <a:off x="71406" y="800468"/>
            <a:ext cx="4330237" cy="5486052"/>
          </a:xfrm>
          <a:prstGeom prst="rect">
            <a:avLst/>
          </a:prstGeom>
          <a:noFill/>
        </p:spPr>
      </p:pic>
      <p:sp>
        <p:nvSpPr>
          <p:cNvPr id="3" name="TextBox 2"/>
          <p:cNvSpPr txBox="1"/>
          <p:nvPr/>
        </p:nvSpPr>
        <p:spPr>
          <a:xfrm>
            <a:off x="5643570" y="71414"/>
            <a:ext cx="2792752" cy="584775"/>
          </a:xfrm>
          <a:prstGeom prst="rect">
            <a:avLst/>
          </a:prstGeom>
          <a:noFill/>
        </p:spPr>
        <p:txBody>
          <a:bodyPr wrap="none" rtlCol="0">
            <a:spAutoFit/>
          </a:bodyPr>
          <a:lstStyle/>
          <a:p>
            <a:r>
              <a:rPr lang="ru-RU" sz="3200" b="1" dirty="0" smtClean="0"/>
              <a:t>Культ фараона</a:t>
            </a:r>
            <a:endParaRPr lang="ru-RU" sz="3200" b="1" dirty="0"/>
          </a:p>
        </p:txBody>
      </p:sp>
      <p:sp>
        <p:nvSpPr>
          <p:cNvPr id="4" name="TextBox 3"/>
          <p:cNvSpPr txBox="1"/>
          <p:nvPr/>
        </p:nvSpPr>
        <p:spPr>
          <a:xfrm>
            <a:off x="4429124" y="500043"/>
            <a:ext cx="4572000" cy="6555641"/>
          </a:xfrm>
          <a:prstGeom prst="rect">
            <a:avLst/>
          </a:prstGeom>
          <a:noFill/>
        </p:spPr>
        <p:txBody>
          <a:bodyPr wrap="square" rtlCol="0">
            <a:spAutoFit/>
          </a:bodyPr>
          <a:lstStyle/>
          <a:p>
            <a:r>
              <a:rPr lang="ru-RU" sz="2400" b="1" dirty="0" smtClean="0"/>
              <a:t>Фараон – </a:t>
            </a:r>
            <a:r>
              <a:rPr lang="ru-RU" sz="2400" b="1" dirty="0"/>
              <a:t> </a:t>
            </a:r>
            <a:r>
              <a:rPr lang="ru-RU" sz="2400" b="1" dirty="0" smtClean="0"/>
              <a:t>«большой дом»</a:t>
            </a:r>
          </a:p>
          <a:p>
            <a:pPr algn="just"/>
            <a:r>
              <a:rPr lang="ru-RU" sz="2000" dirty="0" smtClean="0"/>
              <a:t>Считалось, что фараон –  это посланник </a:t>
            </a:r>
          </a:p>
          <a:p>
            <a:pPr algn="just"/>
            <a:r>
              <a:rPr lang="ru-RU" sz="2000" dirty="0" smtClean="0"/>
              <a:t>Бога на земле, родоначальник всех египтян. Создатель и владыка мира, ему подвластен целый космос. Хранитель порядка и регулярности</a:t>
            </a:r>
            <a:r>
              <a:rPr lang="ru-RU" sz="2000" dirty="0"/>
              <a:t>.</a:t>
            </a:r>
            <a:r>
              <a:rPr lang="ru-RU" sz="2000" dirty="0" smtClean="0"/>
              <a:t> В его руках сосредотачивалась вся полнота власти. Рабовладельческий строй. Мужчина и женщина равны перед богом и государством. Положение в обществе определялось </a:t>
            </a:r>
            <a:r>
              <a:rPr lang="en-US" sz="2000" dirty="0" smtClean="0"/>
              <a:t> </a:t>
            </a:r>
            <a:r>
              <a:rPr lang="ru-RU" sz="2000" dirty="0" smtClean="0"/>
              <a:t>титулом и родословной.</a:t>
            </a:r>
          </a:p>
          <a:p>
            <a:pPr algn="just"/>
            <a:r>
              <a:rPr lang="ru-RU" sz="2000" dirty="0" smtClean="0"/>
              <a:t>В общей сложности Египтом правила 31 династия фараонов (</a:t>
            </a:r>
            <a:r>
              <a:rPr lang="ru-RU" sz="2000" dirty="0" err="1" smtClean="0"/>
              <a:t>Имхотеп</a:t>
            </a:r>
            <a:r>
              <a:rPr lang="ru-RU" sz="2000" dirty="0" smtClean="0"/>
              <a:t>,</a:t>
            </a:r>
            <a:r>
              <a:rPr lang="en-US" sz="2000" dirty="0" smtClean="0"/>
              <a:t> </a:t>
            </a:r>
            <a:r>
              <a:rPr lang="ru-RU" sz="2000" dirty="0" smtClean="0"/>
              <a:t>Хеопс,</a:t>
            </a:r>
            <a:r>
              <a:rPr lang="en-US" sz="2000" dirty="0" smtClean="0"/>
              <a:t> </a:t>
            </a:r>
            <a:r>
              <a:rPr lang="ru-RU" sz="2000" dirty="0" err="1" smtClean="0"/>
              <a:t>Хефрен</a:t>
            </a:r>
            <a:r>
              <a:rPr lang="ru-RU" sz="2000" dirty="0" smtClean="0"/>
              <a:t>,</a:t>
            </a:r>
            <a:r>
              <a:rPr lang="en-US" sz="2000" dirty="0" smtClean="0"/>
              <a:t> </a:t>
            </a:r>
            <a:r>
              <a:rPr lang="ru-RU" sz="2000" dirty="0" err="1" smtClean="0"/>
              <a:t>Рамзес</a:t>
            </a:r>
            <a:r>
              <a:rPr lang="ru-RU" sz="2000" dirty="0" smtClean="0"/>
              <a:t> </a:t>
            </a:r>
            <a:r>
              <a:rPr lang="en-US" sz="2000" dirty="0" smtClean="0"/>
              <a:t>II</a:t>
            </a:r>
            <a:r>
              <a:rPr lang="ru-RU" sz="2000" dirty="0" smtClean="0"/>
              <a:t>, царица </a:t>
            </a:r>
            <a:r>
              <a:rPr lang="ru-RU" sz="2000" dirty="0" err="1" smtClean="0"/>
              <a:t>Хатшепсут</a:t>
            </a:r>
            <a:r>
              <a:rPr lang="ru-RU" sz="2000" dirty="0" smtClean="0"/>
              <a:t>, Клеопатра </a:t>
            </a:r>
            <a:r>
              <a:rPr lang="ru-RU" sz="2000" dirty="0" smtClean="0"/>
              <a:t> и  др</a:t>
            </a:r>
            <a:r>
              <a:rPr lang="ru-RU" sz="2000" dirty="0" smtClean="0"/>
              <a:t>.)</a:t>
            </a:r>
            <a:endParaRPr lang="ru-RU" sz="2000" dirty="0"/>
          </a:p>
          <a:p>
            <a:pPr algn="just"/>
            <a:r>
              <a:rPr lang="ru-RU" sz="2000" dirty="0" smtClean="0"/>
              <a:t>Вся жизнь подчинялась разливам Нила, благодаря развитию системы ирригации в период</a:t>
            </a:r>
            <a:r>
              <a:rPr lang="en-US" sz="2000" dirty="0" smtClean="0"/>
              <a:t> </a:t>
            </a:r>
            <a:r>
              <a:rPr lang="ru-RU" sz="2000" dirty="0" smtClean="0"/>
              <a:t>Раннего царства начался расцвет Др.Египта.</a:t>
            </a:r>
          </a:p>
          <a:p>
            <a:pPr algn="just"/>
            <a:endParaRPr lang="ru-RU"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аша\Desktop\египет\0021-034-Mify-Drevnego-Egipta.jpg"/>
          <p:cNvPicPr>
            <a:picLocks noChangeAspect="1" noChangeArrowheads="1"/>
          </p:cNvPicPr>
          <p:nvPr/>
        </p:nvPicPr>
        <p:blipFill>
          <a:blip r:embed="rId3"/>
          <a:srcRect/>
          <a:stretch>
            <a:fillRect/>
          </a:stretch>
        </p:blipFill>
        <p:spPr bwMode="auto">
          <a:xfrm>
            <a:off x="2464388" y="285728"/>
            <a:ext cx="4157329" cy="6357982"/>
          </a:xfrm>
          <a:prstGeom prst="rect">
            <a:avLst/>
          </a:prstGeom>
          <a:noFill/>
        </p:spPr>
      </p:pic>
      <p:sp>
        <p:nvSpPr>
          <p:cNvPr id="5" name="TextBox 4"/>
          <p:cNvSpPr txBox="1"/>
          <p:nvPr/>
        </p:nvSpPr>
        <p:spPr>
          <a:xfrm>
            <a:off x="0" y="1214422"/>
            <a:ext cx="2209259" cy="338554"/>
          </a:xfrm>
          <a:prstGeom prst="rect">
            <a:avLst/>
          </a:prstGeom>
          <a:noFill/>
        </p:spPr>
        <p:txBody>
          <a:bodyPr wrap="none" rtlCol="0">
            <a:spAutoFit/>
          </a:bodyPr>
          <a:lstStyle/>
          <a:p>
            <a:r>
              <a:rPr lang="ru-RU" sz="1600" b="1" dirty="0" smtClean="0"/>
              <a:t>Ос(</a:t>
            </a:r>
            <a:r>
              <a:rPr lang="ru-RU" sz="1600" b="1" dirty="0" err="1" smtClean="0"/>
              <a:t>з</a:t>
            </a:r>
            <a:r>
              <a:rPr lang="ru-RU" sz="1600" b="1" dirty="0" smtClean="0"/>
              <a:t>)ирис</a:t>
            </a:r>
            <a:r>
              <a:rPr lang="ru-RU" sz="1600" dirty="0" smtClean="0"/>
              <a:t> – бог смерти</a:t>
            </a:r>
            <a:endParaRPr lang="ru-RU" sz="1600" dirty="0"/>
          </a:p>
        </p:txBody>
      </p:sp>
      <p:cxnSp>
        <p:nvCxnSpPr>
          <p:cNvPr id="7" name="Прямая со стрелкой 6"/>
          <p:cNvCxnSpPr/>
          <p:nvPr/>
        </p:nvCxnSpPr>
        <p:spPr>
          <a:xfrm>
            <a:off x="1857356" y="1500174"/>
            <a:ext cx="928694" cy="1588"/>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71470" y="2883755"/>
            <a:ext cx="2703304" cy="830997"/>
          </a:xfrm>
          <a:prstGeom prst="rect">
            <a:avLst/>
          </a:prstGeom>
          <a:noFill/>
        </p:spPr>
        <p:txBody>
          <a:bodyPr wrap="none" rtlCol="0">
            <a:spAutoFit/>
          </a:bodyPr>
          <a:lstStyle/>
          <a:p>
            <a:r>
              <a:rPr lang="ru-RU" sz="1600" b="1" dirty="0" smtClean="0"/>
              <a:t>Гор</a:t>
            </a:r>
            <a:r>
              <a:rPr lang="ru-RU" sz="1600" dirty="0" smtClean="0"/>
              <a:t>-покровитель живущих</a:t>
            </a:r>
          </a:p>
          <a:p>
            <a:r>
              <a:rPr lang="ru-RU" sz="1600" dirty="0" smtClean="0"/>
              <a:t>Фараонов. Сын Ра (с головой</a:t>
            </a:r>
          </a:p>
          <a:p>
            <a:r>
              <a:rPr lang="ru-RU" sz="1600" dirty="0" smtClean="0"/>
              <a:t> сокола)</a:t>
            </a:r>
            <a:endParaRPr lang="ru-RU" sz="1600" dirty="0"/>
          </a:p>
        </p:txBody>
      </p:sp>
      <p:cxnSp>
        <p:nvCxnSpPr>
          <p:cNvPr id="12" name="Прямая со стрелкой 11"/>
          <p:cNvCxnSpPr/>
          <p:nvPr/>
        </p:nvCxnSpPr>
        <p:spPr>
          <a:xfrm>
            <a:off x="1928794" y="3429000"/>
            <a:ext cx="857256" cy="1588"/>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0" y="1928802"/>
            <a:ext cx="2838659" cy="1077218"/>
          </a:xfrm>
          <a:prstGeom prst="rect">
            <a:avLst/>
          </a:prstGeom>
          <a:noFill/>
        </p:spPr>
        <p:txBody>
          <a:bodyPr wrap="square" rtlCol="0">
            <a:spAutoFit/>
          </a:bodyPr>
          <a:lstStyle/>
          <a:p>
            <a:r>
              <a:rPr lang="ru-RU" sz="1600" b="1" dirty="0" err="1" smtClean="0"/>
              <a:t>Ис</a:t>
            </a:r>
            <a:r>
              <a:rPr lang="ru-RU" sz="1600" b="1" dirty="0" smtClean="0"/>
              <a:t>(</a:t>
            </a:r>
            <a:r>
              <a:rPr lang="ru-RU" sz="1600" b="1" dirty="0" err="1" smtClean="0"/>
              <a:t>з</a:t>
            </a:r>
            <a:r>
              <a:rPr lang="ru-RU" sz="1600" b="1" dirty="0" smtClean="0"/>
              <a:t>)</a:t>
            </a:r>
            <a:r>
              <a:rPr lang="ru-RU" sz="1600" b="1" dirty="0" err="1" smtClean="0"/>
              <a:t>ида</a:t>
            </a:r>
            <a:r>
              <a:rPr lang="ru-RU" sz="1600" dirty="0" smtClean="0"/>
              <a:t> – богиня мудрости,</a:t>
            </a:r>
          </a:p>
          <a:p>
            <a:r>
              <a:rPr lang="ru-RU" sz="1600" dirty="0" smtClean="0"/>
              <a:t>тайных знаний, волшебства </a:t>
            </a:r>
          </a:p>
          <a:p>
            <a:r>
              <a:rPr lang="ru-RU" sz="1600" dirty="0" smtClean="0"/>
              <a:t>и материнства (с головой змеи)</a:t>
            </a:r>
            <a:endParaRPr lang="ru-RU" sz="1600" dirty="0"/>
          </a:p>
        </p:txBody>
      </p:sp>
      <p:cxnSp>
        <p:nvCxnSpPr>
          <p:cNvPr id="18" name="Прямая со стрелкой 17"/>
          <p:cNvCxnSpPr>
            <a:stCxn id="16" idx="3"/>
          </p:cNvCxnSpPr>
          <p:nvPr/>
        </p:nvCxnSpPr>
        <p:spPr>
          <a:xfrm flipV="1">
            <a:off x="2838659" y="2214555"/>
            <a:ext cx="986073" cy="252856"/>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0" y="3857628"/>
            <a:ext cx="2571538" cy="830997"/>
          </a:xfrm>
          <a:prstGeom prst="rect">
            <a:avLst/>
          </a:prstGeom>
          <a:noFill/>
        </p:spPr>
        <p:txBody>
          <a:bodyPr wrap="none" rtlCol="0">
            <a:spAutoFit/>
          </a:bodyPr>
          <a:lstStyle/>
          <a:p>
            <a:r>
              <a:rPr lang="ru-RU" sz="1600" b="1" dirty="0" smtClean="0"/>
              <a:t>Анубис</a:t>
            </a:r>
            <a:r>
              <a:rPr lang="ru-RU" sz="1600" dirty="0" smtClean="0"/>
              <a:t>- бог </a:t>
            </a:r>
            <a:r>
              <a:rPr lang="ru-RU" sz="1600" dirty="0" err="1" smtClean="0"/>
              <a:t>бальзамирова</a:t>
            </a:r>
            <a:r>
              <a:rPr lang="ru-RU" sz="1600" dirty="0" smtClean="0"/>
              <a:t>-</a:t>
            </a:r>
          </a:p>
          <a:p>
            <a:r>
              <a:rPr lang="ru-RU" sz="1600" dirty="0" err="1" smtClean="0"/>
              <a:t>ния</a:t>
            </a:r>
            <a:r>
              <a:rPr lang="ru-RU" sz="1600" dirty="0" smtClean="0"/>
              <a:t>, провожал души умер-</a:t>
            </a:r>
          </a:p>
          <a:p>
            <a:r>
              <a:rPr lang="ru-RU" sz="1600" dirty="0" err="1" smtClean="0"/>
              <a:t>ших</a:t>
            </a:r>
            <a:r>
              <a:rPr lang="ru-RU" sz="1600" dirty="0" smtClean="0"/>
              <a:t> на суд к Осирису.</a:t>
            </a:r>
            <a:endParaRPr lang="ru-RU" sz="1600" dirty="0"/>
          </a:p>
        </p:txBody>
      </p:sp>
      <p:cxnSp>
        <p:nvCxnSpPr>
          <p:cNvPr id="21" name="Прямая со стрелкой 20"/>
          <p:cNvCxnSpPr/>
          <p:nvPr/>
        </p:nvCxnSpPr>
        <p:spPr>
          <a:xfrm>
            <a:off x="2500298" y="4572008"/>
            <a:ext cx="714380" cy="1588"/>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0" y="5715016"/>
            <a:ext cx="2500236" cy="584775"/>
          </a:xfrm>
          <a:prstGeom prst="rect">
            <a:avLst/>
          </a:prstGeom>
          <a:noFill/>
        </p:spPr>
        <p:txBody>
          <a:bodyPr wrap="none" rtlCol="0">
            <a:spAutoFit/>
          </a:bodyPr>
          <a:lstStyle/>
          <a:p>
            <a:r>
              <a:rPr lang="ru-RU" sz="1600" b="1" dirty="0" err="1" smtClean="0"/>
              <a:t>Себек</a:t>
            </a:r>
            <a:r>
              <a:rPr lang="ru-RU" sz="1600" dirty="0" smtClean="0"/>
              <a:t>- бог воды и разлива</a:t>
            </a:r>
          </a:p>
          <a:p>
            <a:r>
              <a:rPr lang="ru-RU" sz="1600" dirty="0" smtClean="0"/>
              <a:t> Нила.</a:t>
            </a:r>
            <a:endParaRPr lang="ru-RU" sz="1600" dirty="0"/>
          </a:p>
        </p:txBody>
      </p:sp>
      <p:cxnSp>
        <p:nvCxnSpPr>
          <p:cNvPr id="24" name="Прямая со стрелкой 23"/>
          <p:cNvCxnSpPr/>
          <p:nvPr/>
        </p:nvCxnSpPr>
        <p:spPr>
          <a:xfrm flipV="1">
            <a:off x="2428860" y="5500702"/>
            <a:ext cx="571504" cy="428628"/>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0" y="4714884"/>
            <a:ext cx="2444387" cy="1077218"/>
          </a:xfrm>
          <a:prstGeom prst="rect">
            <a:avLst/>
          </a:prstGeom>
          <a:noFill/>
        </p:spPr>
        <p:txBody>
          <a:bodyPr wrap="none" rtlCol="0">
            <a:spAutoFit/>
          </a:bodyPr>
          <a:lstStyle/>
          <a:p>
            <a:r>
              <a:rPr lang="ru-RU" sz="1600" b="1" dirty="0" smtClean="0"/>
              <a:t>Тот</a:t>
            </a:r>
            <a:r>
              <a:rPr lang="ru-RU" sz="1600" dirty="0" smtClean="0"/>
              <a:t>- бог мудрости. Создал</a:t>
            </a:r>
          </a:p>
          <a:p>
            <a:r>
              <a:rPr lang="ru-RU" sz="1600" dirty="0" smtClean="0"/>
              <a:t> иероглифы. Секретарь в </a:t>
            </a:r>
          </a:p>
          <a:p>
            <a:r>
              <a:rPr lang="ru-RU" sz="1600" dirty="0" smtClean="0"/>
              <a:t>царстве Осириса. (с голо-</a:t>
            </a:r>
          </a:p>
          <a:p>
            <a:r>
              <a:rPr lang="ru-RU" sz="1600" dirty="0" smtClean="0"/>
              <a:t>вой ибиса)</a:t>
            </a:r>
            <a:endParaRPr lang="ru-RU" sz="1600" dirty="0"/>
          </a:p>
        </p:txBody>
      </p:sp>
      <p:cxnSp>
        <p:nvCxnSpPr>
          <p:cNvPr id="28" name="Прямая со стрелкой 27"/>
          <p:cNvCxnSpPr/>
          <p:nvPr/>
        </p:nvCxnSpPr>
        <p:spPr>
          <a:xfrm>
            <a:off x="2428860" y="4857760"/>
            <a:ext cx="1357322" cy="1588"/>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6572264" y="357166"/>
            <a:ext cx="2558073" cy="584775"/>
          </a:xfrm>
          <a:prstGeom prst="rect">
            <a:avLst/>
          </a:prstGeom>
          <a:noFill/>
        </p:spPr>
        <p:txBody>
          <a:bodyPr wrap="none" rtlCol="0">
            <a:spAutoFit/>
          </a:bodyPr>
          <a:lstStyle/>
          <a:p>
            <a:r>
              <a:rPr lang="ru-RU" sz="1600" b="1" dirty="0" smtClean="0"/>
              <a:t>Ра</a:t>
            </a:r>
            <a:r>
              <a:rPr lang="ru-RU" sz="1600" dirty="0" smtClean="0"/>
              <a:t>- бог солнца, царь и отец</a:t>
            </a:r>
          </a:p>
          <a:p>
            <a:r>
              <a:rPr lang="ru-RU" sz="1600" dirty="0" smtClean="0"/>
              <a:t> богов (</a:t>
            </a:r>
            <a:r>
              <a:rPr lang="ru-RU" sz="1600" dirty="0" err="1" smtClean="0"/>
              <a:t>Ра-Хорахти</a:t>
            </a:r>
            <a:r>
              <a:rPr lang="ru-RU" sz="1600" dirty="0" smtClean="0"/>
              <a:t>)</a:t>
            </a:r>
            <a:endParaRPr lang="ru-RU" sz="1600" dirty="0"/>
          </a:p>
        </p:txBody>
      </p:sp>
      <p:sp>
        <p:nvSpPr>
          <p:cNvPr id="30" name="TextBox 29"/>
          <p:cNvSpPr txBox="1"/>
          <p:nvPr/>
        </p:nvSpPr>
        <p:spPr>
          <a:xfrm>
            <a:off x="6643638" y="1142984"/>
            <a:ext cx="2500362" cy="830997"/>
          </a:xfrm>
          <a:prstGeom prst="rect">
            <a:avLst/>
          </a:prstGeom>
          <a:noFill/>
        </p:spPr>
        <p:txBody>
          <a:bodyPr wrap="square" rtlCol="0">
            <a:spAutoFit/>
          </a:bodyPr>
          <a:lstStyle/>
          <a:p>
            <a:r>
              <a:rPr lang="ru-RU" sz="1600" b="1" dirty="0" err="1" smtClean="0"/>
              <a:t>Хатор</a:t>
            </a:r>
            <a:r>
              <a:rPr lang="ru-RU" sz="1600" dirty="0" smtClean="0"/>
              <a:t>- богиня неба и природы</a:t>
            </a:r>
            <a:endParaRPr lang="en-US" sz="1600" dirty="0" smtClean="0"/>
          </a:p>
          <a:p>
            <a:endParaRPr lang="ru-RU" sz="1600" dirty="0"/>
          </a:p>
        </p:txBody>
      </p:sp>
      <p:cxnSp>
        <p:nvCxnSpPr>
          <p:cNvPr id="32" name="Прямая со стрелкой 31"/>
          <p:cNvCxnSpPr/>
          <p:nvPr/>
        </p:nvCxnSpPr>
        <p:spPr>
          <a:xfrm rot="10800000" flipV="1">
            <a:off x="5143504" y="1643050"/>
            <a:ext cx="1571636" cy="714380"/>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33" name="TextBox 32"/>
          <p:cNvSpPr txBox="1"/>
          <p:nvPr/>
        </p:nvSpPr>
        <p:spPr>
          <a:xfrm>
            <a:off x="6752127" y="1928802"/>
            <a:ext cx="2391873" cy="615553"/>
          </a:xfrm>
          <a:prstGeom prst="rect">
            <a:avLst/>
          </a:prstGeom>
          <a:noFill/>
        </p:spPr>
        <p:txBody>
          <a:bodyPr wrap="none" rtlCol="0">
            <a:spAutoFit/>
          </a:bodyPr>
          <a:lstStyle/>
          <a:p>
            <a:r>
              <a:rPr lang="ru-RU" sz="1600" b="1" dirty="0" err="1" smtClean="0"/>
              <a:t>Маат</a:t>
            </a:r>
            <a:r>
              <a:rPr lang="ru-RU" sz="1600" dirty="0" smtClean="0"/>
              <a:t>- богиня божествен-</a:t>
            </a:r>
          </a:p>
          <a:p>
            <a:r>
              <a:rPr lang="ru-RU" sz="1600" dirty="0" err="1" smtClean="0"/>
              <a:t>ного</a:t>
            </a:r>
            <a:r>
              <a:rPr lang="ru-RU" sz="1600" dirty="0" smtClean="0"/>
              <a:t> порядка и истин</a:t>
            </a:r>
            <a:r>
              <a:rPr lang="ru-RU" dirty="0" smtClean="0"/>
              <a:t>ы</a:t>
            </a:r>
            <a:endParaRPr lang="ru-RU" dirty="0"/>
          </a:p>
        </p:txBody>
      </p:sp>
      <p:cxnSp>
        <p:nvCxnSpPr>
          <p:cNvPr id="35" name="Прямая со стрелкой 34"/>
          <p:cNvCxnSpPr>
            <a:stCxn id="33" idx="1"/>
          </p:cNvCxnSpPr>
          <p:nvPr/>
        </p:nvCxnSpPr>
        <p:spPr>
          <a:xfrm rot="10800000" flipV="1">
            <a:off x="5929323" y="2236578"/>
            <a:ext cx="822805" cy="549479"/>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36" name="TextBox 35"/>
          <p:cNvSpPr txBox="1"/>
          <p:nvPr/>
        </p:nvSpPr>
        <p:spPr>
          <a:xfrm>
            <a:off x="6500826" y="4286256"/>
            <a:ext cx="2666114" cy="830997"/>
          </a:xfrm>
          <a:prstGeom prst="rect">
            <a:avLst/>
          </a:prstGeom>
          <a:noFill/>
        </p:spPr>
        <p:txBody>
          <a:bodyPr wrap="none" rtlCol="0">
            <a:spAutoFit/>
          </a:bodyPr>
          <a:lstStyle/>
          <a:p>
            <a:r>
              <a:rPr lang="ru-RU" sz="1600" b="1" dirty="0" err="1" smtClean="0"/>
              <a:t>Сехмет</a:t>
            </a:r>
            <a:r>
              <a:rPr lang="ru-RU" sz="1600" dirty="0" smtClean="0"/>
              <a:t>- богиня войны и</a:t>
            </a:r>
          </a:p>
          <a:p>
            <a:r>
              <a:rPr lang="ru-RU" sz="1600" dirty="0" smtClean="0"/>
              <a:t> палящего солнца. Дочь Ра и</a:t>
            </a:r>
          </a:p>
          <a:p>
            <a:r>
              <a:rPr lang="ru-RU" sz="1600" dirty="0" smtClean="0"/>
              <a:t>Исиды. (с головой львицы)</a:t>
            </a:r>
            <a:endParaRPr lang="ru-RU" sz="1600" dirty="0"/>
          </a:p>
        </p:txBody>
      </p:sp>
      <p:cxnSp>
        <p:nvCxnSpPr>
          <p:cNvPr id="38" name="Прямая со стрелкой 37"/>
          <p:cNvCxnSpPr>
            <a:stCxn id="36" idx="1"/>
          </p:cNvCxnSpPr>
          <p:nvPr/>
        </p:nvCxnSpPr>
        <p:spPr>
          <a:xfrm rot="10800000" flipV="1">
            <a:off x="5786446" y="4701754"/>
            <a:ext cx="714380" cy="13129"/>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39" name="TextBox 38"/>
          <p:cNvSpPr txBox="1"/>
          <p:nvPr/>
        </p:nvSpPr>
        <p:spPr>
          <a:xfrm>
            <a:off x="6572264" y="5072074"/>
            <a:ext cx="2662524" cy="338554"/>
          </a:xfrm>
          <a:prstGeom prst="rect">
            <a:avLst/>
          </a:prstGeom>
          <a:noFill/>
        </p:spPr>
        <p:txBody>
          <a:bodyPr wrap="none" rtlCol="0">
            <a:spAutoFit/>
          </a:bodyPr>
          <a:lstStyle/>
          <a:p>
            <a:r>
              <a:rPr lang="ru-RU" sz="1600" b="1" dirty="0" smtClean="0"/>
              <a:t>Сет</a:t>
            </a:r>
            <a:r>
              <a:rPr lang="ru-RU" sz="1600" dirty="0" smtClean="0"/>
              <a:t>- бог зла.(с головой </a:t>
            </a:r>
            <a:r>
              <a:rPr lang="ru-RU" sz="1600" dirty="0" err="1" smtClean="0"/>
              <a:t>осла</a:t>
            </a:r>
            <a:r>
              <a:rPr lang="ru-RU" sz="1600" dirty="0" smtClean="0"/>
              <a:t>)</a:t>
            </a:r>
            <a:endParaRPr lang="ru-RU" sz="1600" dirty="0"/>
          </a:p>
        </p:txBody>
      </p:sp>
      <p:cxnSp>
        <p:nvCxnSpPr>
          <p:cNvPr id="41" name="Прямая со стрелкой 40"/>
          <p:cNvCxnSpPr>
            <a:stCxn id="39" idx="1"/>
          </p:cNvCxnSpPr>
          <p:nvPr/>
        </p:nvCxnSpPr>
        <p:spPr>
          <a:xfrm rot="10800000">
            <a:off x="4929190" y="5000637"/>
            <a:ext cx="1643074" cy="240715"/>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6643703" y="2500306"/>
            <a:ext cx="2500298" cy="1077218"/>
          </a:xfrm>
          <a:prstGeom prst="rect">
            <a:avLst/>
          </a:prstGeom>
          <a:noFill/>
        </p:spPr>
        <p:txBody>
          <a:bodyPr wrap="square" rtlCol="0">
            <a:spAutoFit/>
          </a:bodyPr>
          <a:lstStyle/>
          <a:p>
            <a:r>
              <a:rPr lang="ru-RU" sz="1600" b="1" dirty="0" err="1" smtClean="0"/>
              <a:t>Хефри</a:t>
            </a:r>
            <a:r>
              <a:rPr lang="ru-RU" sz="1600" dirty="0" smtClean="0"/>
              <a:t>- бог утреннего солнца, символ смены дня и ночи</a:t>
            </a:r>
          </a:p>
          <a:p>
            <a:r>
              <a:rPr lang="ru-RU" sz="1600" dirty="0" smtClean="0"/>
              <a:t>(в виде </a:t>
            </a:r>
            <a:r>
              <a:rPr lang="ru-RU" sz="1600" dirty="0" err="1" smtClean="0"/>
              <a:t>скоробея</a:t>
            </a:r>
            <a:r>
              <a:rPr lang="ru-RU" sz="1600" dirty="0" smtClean="0"/>
              <a:t>.)</a:t>
            </a:r>
            <a:endParaRPr lang="ru-RU" sz="1600" dirty="0"/>
          </a:p>
        </p:txBody>
      </p:sp>
      <p:cxnSp>
        <p:nvCxnSpPr>
          <p:cNvPr id="47" name="Прямая со стрелкой 46"/>
          <p:cNvCxnSpPr>
            <a:stCxn id="45" idx="1"/>
          </p:cNvCxnSpPr>
          <p:nvPr/>
        </p:nvCxnSpPr>
        <p:spPr>
          <a:xfrm rot="10800000" flipV="1">
            <a:off x="4857759" y="3038915"/>
            <a:ext cx="1785945" cy="104334"/>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49" name="Прямая со стрелкой 48"/>
          <p:cNvCxnSpPr>
            <a:stCxn id="29" idx="1"/>
          </p:cNvCxnSpPr>
          <p:nvPr/>
        </p:nvCxnSpPr>
        <p:spPr>
          <a:xfrm rot="10800000" flipV="1">
            <a:off x="3929058" y="649554"/>
            <a:ext cx="2643206" cy="242225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52" name="TextBox 51"/>
          <p:cNvSpPr txBox="1"/>
          <p:nvPr/>
        </p:nvSpPr>
        <p:spPr>
          <a:xfrm>
            <a:off x="6643702" y="3429000"/>
            <a:ext cx="2500298" cy="830997"/>
          </a:xfrm>
          <a:prstGeom prst="rect">
            <a:avLst/>
          </a:prstGeom>
          <a:noFill/>
        </p:spPr>
        <p:txBody>
          <a:bodyPr wrap="square" rtlCol="0">
            <a:spAutoFit/>
          </a:bodyPr>
          <a:lstStyle/>
          <a:p>
            <a:r>
              <a:rPr lang="ru-RU" sz="1600" b="1" dirty="0" err="1" smtClean="0"/>
              <a:t>Нефтис</a:t>
            </a:r>
            <a:r>
              <a:rPr lang="ru-RU" sz="1600" dirty="0" smtClean="0"/>
              <a:t>- богиня очага и гробниц (</a:t>
            </a:r>
            <a:r>
              <a:rPr lang="ru-RU" sz="1600" dirty="0"/>
              <a:t>с</a:t>
            </a:r>
            <a:r>
              <a:rPr lang="ru-RU" sz="1600" dirty="0" smtClean="0"/>
              <a:t> очагом на голове)</a:t>
            </a:r>
            <a:endParaRPr lang="ru-RU" sz="1600" dirty="0"/>
          </a:p>
        </p:txBody>
      </p:sp>
      <p:cxnSp>
        <p:nvCxnSpPr>
          <p:cNvPr id="54" name="Прямая со стрелкой 53"/>
          <p:cNvCxnSpPr>
            <a:stCxn id="52" idx="1"/>
          </p:cNvCxnSpPr>
          <p:nvPr/>
        </p:nvCxnSpPr>
        <p:spPr>
          <a:xfrm rot="10800000">
            <a:off x="5429256" y="3714753"/>
            <a:ext cx="1214446" cy="129747"/>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sp>
        <p:nvSpPr>
          <p:cNvPr id="55" name="TextBox 54"/>
          <p:cNvSpPr txBox="1"/>
          <p:nvPr/>
        </p:nvSpPr>
        <p:spPr>
          <a:xfrm>
            <a:off x="6632047" y="5572140"/>
            <a:ext cx="2611484" cy="830997"/>
          </a:xfrm>
          <a:prstGeom prst="rect">
            <a:avLst/>
          </a:prstGeom>
          <a:noFill/>
        </p:spPr>
        <p:txBody>
          <a:bodyPr wrap="none" rtlCol="0">
            <a:spAutoFit/>
          </a:bodyPr>
          <a:lstStyle/>
          <a:p>
            <a:r>
              <a:rPr lang="ru-RU" sz="1600" b="1" dirty="0" err="1" smtClean="0"/>
              <a:t>Хнум</a:t>
            </a:r>
            <a:r>
              <a:rPr lang="ru-RU" sz="1600" dirty="0" smtClean="0"/>
              <a:t> – божество </a:t>
            </a:r>
            <a:r>
              <a:rPr lang="ru-RU" sz="1600" dirty="0" err="1" smtClean="0"/>
              <a:t>плодор</a:t>
            </a:r>
            <a:r>
              <a:rPr lang="ru-RU" sz="1600" dirty="0" smtClean="0"/>
              <a:t>-</a:t>
            </a:r>
          </a:p>
          <a:p>
            <a:r>
              <a:rPr lang="ru-RU" sz="1600" dirty="0" err="1" smtClean="0"/>
              <a:t>одия,создал</a:t>
            </a:r>
            <a:r>
              <a:rPr lang="ru-RU" sz="1600" dirty="0" smtClean="0"/>
              <a:t> мир на гончар-</a:t>
            </a:r>
          </a:p>
          <a:p>
            <a:r>
              <a:rPr lang="ru-RU" sz="1600" dirty="0" smtClean="0"/>
              <a:t>ном круге</a:t>
            </a:r>
            <a:endParaRPr lang="ru-RU" sz="1600" dirty="0"/>
          </a:p>
        </p:txBody>
      </p:sp>
      <p:sp>
        <p:nvSpPr>
          <p:cNvPr id="56" name="TextBox 55"/>
          <p:cNvSpPr txBox="1"/>
          <p:nvPr/>
        </p:nvSpPr>
        <p:spPr>
          <a:xfrm>
            <a:off x="0" y="500042"/>
            <a:ext cx="2541080" cy="584775"/>
          </a:xfrm>
          <a:prstGeom prst="rect">
            <a:avLst/>
          </a:prstGeom>
          <a:noFill/>
        </p:spPr>
        <p:txBody>
          <a:bodyPr wrap="none" rtlCol="0">
            <a:spAutoFit/>
          </a:bodyPr>
          <a:lstStyle/>
          <a:p>
            <a:r>
              <a:rPr lang="ru-RU" sz="1600" b="1" dirty="0" smtClean="0"/>
              <a:t>Баста</a:t>
            </a:r>
            <a:r>
              <a:rPr lang="ru-RU" sz="1600" dirty="0" smtClean="0"/>
              <a:t> – богиня любви и </a:t>
            </a:r>
            <a:r>
              <a:rPr lang="ru-RU" sz="1600" dirty="0" err="1" smtClean="0"/>
              <a:t>ве</a:t>
            </a:r>
            <a:r>
              <a:rPr lang="ru-RU" sz="1600" dirty="0" smtClean="0"/>
              <a:t>-</a:t>
            </a:r>
          </a:p>
          <a:p>
            <a:r>
              <a:rPr lang="ru-RU" sz="1600" dirty="0" err="1" smtClean="0"/>
              <a:t>селья</a:t>
            </a:r>
            <a:r>
              <a:rPr lang="ru-RU" sz="1600" dirty="0" smtClean="0"/>
              <a:t>. (С головой кошки)</a:t>
            </a:r>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421" y="109815"/>
            <a:ext cx="5478423" cy="461665"/>
          </a:xfrm>
          <a:prstGeom prst="rect">
            <a:avLst/>
          </a:prstGeom>
          <a:noFill/>
        </p:spPr>
        <p:txBody>
          <a:bodyPr wrap="none" rtlCol="0">
            <a:spAutoFit/>
          </a:bodyPr>
          <a:lstStyle/>
          <a:p>
            <a:pPr algn="ctr"/>
            <a:r>
              <a:rPr lang="ru-RU" sz="2400" b="1" dirty="0" smtClean="0"/>
              <a:t>Среднее царство (2050 – 1800 </a:t>
            </a:r>
            <a:r>
              <a:rPr lang="ru-RU" sz="2400" b="1" dirty="0" err="1" smtClean="0"/>
              <a:t>гг</a:t>
            </a:r>
            <a:r>
              <a:rPr lang="ru-RU" sz="2400" b="1" dirty="0" smtClean="0"/>
              <a:t> до н.э.)</a:t>
            </a:r>
            <a:endParaRPr lang="ru-RU" sz="2400" b="1" dirty="0"/>
          </a:p>
        </p:txBody>
      </p:sp>
      <p:sp>
        <p:nvSpPr>
          <p:cNvPr id="3" name="TextBox 2"/>
          <p:cNvSpPr txBox="1"/>
          <p:nvPr/>
        </p:nvSpPr>
        <p:spPr>
          <a:xfrm>
            <a:off x="-31" y="571480"/>
            <a:ext cx="9144032" cy="6647974"/>
          </a:xfrm>
          <a:prstGeom prst="rect">
            <a:avLst/>
          </a:prstGeom>
          <a:noFill/>
        </p:spPr>
        <p:txBody>
          <a:bodyPr wrap="square" rtlCol="0">
            <a:spAutoFit/>
          </a:bodyPr>
          <a:lstStyle/>
          <a:p>
            <a:pPr algn="just"/>
            <a:r>
              <a:rPr lang="ru-RU" sz="2400" dirty="0" smtClean="0"/>
              <a:t>В этот период складывается окончательно среднеегипетский язык. Происходит интенсивное храмовое строительство. Развиваются науки. От этой эпохи до нас дошли первые математические и медицинские тексты, первые обмеры страны, списки созвездий, первый в мире словник! Календарь на 365 дней.</a:t>
            </a:r>
          </a:p>
          <a:p>
            <a:pPr algn="just"/>
            <a:r>
              <a:rPr lang="ru-RU" sz="2400" dirty="0" smtClean="0"/>
              <a:t>Переосмыслялась сама загробная жизнь. Теперь каждый был равен после смерти, что способствовало упрощению культа умерших. Больше не требовалось грандиозных гробниц и мастаб. Достаточно было одной стеллы – плиты из камня, на которой были написаны магические тексты. </a:t>
            </a:r>
          </a:p>
          <a:p>
            <a:pPr algn="just"/>
            <a:r>
              <a:rPr lang="ru-RU" sz="2400" dirty="0" smtClean="0"/>
              <a:t>В этот период фараон представлялся не только как некое божество, но и вполне как реальный человек. Фараоны продолжали строить пирамиды, но они уже гораздо меньше по размерам, да и материалом теперь служил кирпич-сырец, а не двухтонные блоки. Гробницы стали проще по своему плану. Но в этот период  погребальную камеру стали прятать в защитной системе  подземных коридоров.</a:t>
            </a:r>
          </a:p>
          <a:p>
            <a:pPr algn="just"/>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аша\Desktop\египет\56789027_ntr1.jpg"/>
          <p:cNvPicPr>
            <a:picLocks noChangeAspect="1" noChangeArrowheads="1"/>
          </p:cNvPicPr>
          <p:nvPr/>
        </p:nvPicPr>
        <p:blipFill>
          <a:blip r:embed="rId2"/>
          <a:srcRect/>
          <a:stretch>
            <a:fillRect/>
          </a:stretch>
        </p:blipFill>
        <p:spPr bwMode="auto">
          <a:xfrm>
            <a:off x="-32" y="0"/>
            <a:ext cx="5072098" cy="6858000"/>
          </a:xfrm>
          <a:prstGeom prst="rect">
            <a:avLst/>
          </a:prstGeom>
          <a:noFill/>
        </p:spPr>
      </p:pic>
      <p:pic>
        <p:nvPicPr>
          <p:cNvPr id="1027" name="Picture 3" descr="C:\Users\Даша\Desktop\египет\nephthys3.jpg"/>
          <p:cNvPicPr>
            <a:picLocks noChangeAspect="1" noChangeArrowheads="1"/>
          </p:cNvPicPr>
          <p:nvPr/>
        </p:nvPicPr>
        <p:blipFill>
          <a:blip r:embed="rId3"/>
          <a:srcRect/>
          <a:stretch>
            <a:fillRect/>
          </a:stretch>
        </p:blipFill>
        <p:spPr bwMode="auto">
          <a:xfrm>
            <a:off x="5143504" y="200048"/>
            <a:ext cx="3929090" cy="6515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аша\Desktop\египет\bastet-large-statue(1).jpg"/>
          <p:cNvPicPr>
            <a:picLocks noChangeAspect="1" noChangeArrowheads="1"/>
          </p:cNvPicPr>
          <p:nvPr/>
        </p:nvPicPr>
        <p:blipFill>
          <a:blip r:embed="rId2"/>
          <a:srcRect/>
          <a:stretch>
            <a:fillRect/>
          </a:stretch>
        </p:blipFill>
        <p:spPr bwMode="auto">
          <a:xfrm>
            <a:off x="6078865" y="4214818"/>
            <a:ext cx="1493531" cy="2589938"/>
          </a:xfrm>
          <a:prstGeom prst="rect">
            <a:avLst/>
          </a:prstGeom>
          <a:noFill/>
        </p:spPr>
      </p:pic>
      <p:sp>
        <p:nvSpPr>
          <p:cNvPr id="3" name="TextBox 2"/>
          <p:cNvSpPr txBox="1"/>
          <p:nvPr/>
        </p:nvSpPr>
        <p:spPr>
          <a:xfrm>
            <a:off x="2285984" y="-24"/>
            <a:ext cx="5171800" cy="461665"/>
          </a:xfrm>
          <a:prstGeom prst="rect">
            <a:avLst/>
          </a:prstGeom>
          <a:noFill/>
        </p:spPr>
        <p:txBody>
          <a:bodyPr wrap="none" rtlCol="0">
            <a:spAutoFit/>
          </a:bodyPr>
          <a:lstStyle/>
          <a:p>
            <a:pPr algn="ctr"/>
            <a:r>
              <a:rPr lang="ru-RU" sz="2400" b="1" dirty="0" smtClean="0"/>
              <a:t>Новое царство (1550 – 1200 </a:t>
            </a:r>
            <a:r>
              <a:rPr lang="ru-RU" sz="2400" b="1" dirty="0" err="1" smtClean="0"/>
              <a:t>гг</a:t>
            </a:r>
            <a:r>
              <a:rPr lang="ru-RU" sz="2400" b="1" dirty="0" smtClean="0"/>
              <a:t> до н.э.)</a:t>
            </a:r>
          </a:p>
        </p:txBody>
      </p:sp>
      <p:sp>
        <p:nvSpPr>
          <p:cNvPr id="4" name="TextBox 3"/>
          <p:cNvSpPr txBox="1"/>
          <p:nvPr/>
        </p:nvSpPr>
        <p:spPr>
          <a:xfrm>
            <a:off x="-32" y="357166"/>
            <a:ext cx="9144032" cy="4185761"/>
          </a:xfrm>
          <a:prstGeom prst="rect">
            <a:avLst/>
          </a:prstGeom>
          <a:noFill/>
        </p:spPr>
        <p:txBody>
          <a:bodyPr wrap="square" rtlCol="0">
            <a:spAutoFit/>
          </a:bodyPr>
          <a:lstStyle/>
          <a:p>
            <a:pPr algn="just"/>
            <a:r>
              <a:rPr lang="ru-RU" sz="1900" b="1" dirty="0" smtClean="0"/>
              <a:t>	</a:t>
            </a:r>
            <a:r>
              <a:rPr lang="ru-RU" sz="1900" dirty="0" smtClean="0"/>
              <a:t>Первые сто лет этого периода правили племена  </a:t>
            </a:r>
            <a:r>
              <a:rPr lang="ru-RU" sz="1900" dirty="0" err="1" smtClean="0"/>
              <a:t>гиксосов</a:t>
            </a:r>
            <a:r>
              <a:rPr lang="ru-RU" sz="1900" dirty="0" smtClean="0"/>
              <a:t>, которые захватили Египет. После освобождения от этих племен страной стала править 18 династия.  С этого периода начинается история «Долины Царей». В этот период  Египет распространяет свое культурное и политическое влияние за пределы страны (Ливия, Нубия, Сирия, Финикия и др.), однако и в египетской культуре происходят изменения.  Культура приобретает восточную направленность.</a:t>
            </a:r>
          </a:p>
          <a:p>
            <a:pPr algn="just"/>
            <a:r>
              <a:rPr lang="ru-RU" sz="1900" dirty="0" smtClean="0"/>
              <a:t>	В этот период характерно строительство храмов, совершенствование рельефов, росписей, пластики, ювелирного дела. Пышность и богатство сопровождает все отрасли жизни Египта. Из за большого наплыва иностранцев, проникновения из вне течений других культур, Египет постепенно стал терять свое лицо и могущество.  Последний период Позднего царства не принесет ничего нового для культуры Египта, но ее собственная культура окажет большое влияние на культуру Древней Греции, она все еще остается притягательной для греческих ученых, философов и политиков.</a:t>
            </a:r>
            <a:endParaRPr lang="ru-RU" sz="19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635</TotalTime>
  <Words>986</Words>
  <Application>Microsoft Office PowerPoint</Application>
  <PresentationFormat>Экран (4:3)</PresentationFormat>
  <Paragraphs>104</Paragraphs>
  <Slides>23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Даша</dc:creator>
  <cp:lastModifiedBy>Даша</cp:lastModifiedBy>
  <cp:revision>89</cp:revision>
  <dcterms:created xsi:type="dcterms:W3CDTF">2013-10-10T10:22:51Z</dcterms:created>
  <dcterms:modified xsi:type="dcterms:W3CDTF">2017-12-26T13:17:28Z</dcterms:modified>
</cp:coreProperties>
</file>