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9" r:id="rId7"/>
    <p:sldId id="260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8" r:id="rId22"/>
    <p:sldId id="296" r:id="rId23"/>
    <p:sldId id="286" r:id="rId24"/>
    <p:sldId id="289" r:id="rId25"/>
    <p:sldId id="290" r:id="rId26"/>
    <p:sldId id="294" r:id="rId27"/>
    <p:sldId id="295" r:id="rId28"/>
    <p:sldId id="293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7" autoAdjust="0"/>
    <p:restoredTop sz="94660"/>
  </p:normalViewPr>
  <p:slideViewPr>
    <p:cSldViewPr>
      <p:cViewPr varScale="1">
        <p:scale>
          <a:sx n="64" d="100"/>
          <a:sy n="64" d="100"/>
        </p:scale>
        <p:origin x="-750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CC57C-B6D3-4A05-B3A3-D6A59DE0985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BE6617-044A-480B-A00A-DA113B25B28F}">
      <dgm:prSet phldrT="[Текст]"/>
      <dgm:spPr/>
      <dgm:t>
        <a:bodyPr/>
        <a:lstStyle/>
        <a:p>
          <a:r>
            <a:rPr lang="ru-RU" b="1" spc="100" baseline="0" dirty="0" smtClean="0">
              <a:solidFill>
                <a:srgbClr val="FFFF00"/>
              </a:solidFill>
            </a:rPr>
            <a:t>Обучать элементарному планированию.</a:t>
          </a:r>
          <a:endParaRPr lang="ru-RU" b="1" spc="100" baseline="0" dirty="0">
            <a:solidFill>
              <a:srgbClr val="FFFF00"/>
            </a:solidFill>
          </a:endParaRPr>
        </a:p>
      </dgm:t>
    </dgm:pt>
    <dgm:pt modelId="{5249AEDB-88E4-4EDF-A616-3EC6BADE3022}" type="parTrans" cxnId="{4651A10E-122C-4B17-8BF8-BEDCEA0006F3}">
      <dgm:prSet/>
      <dgm:spPr/>
      <dgm:t>
        <a:bodyPr/>
        <a:lstStyle/>
        <a:p>
          <a:endParaRPr lang="ru-RU"/>
        </a:p>
      </dgm:t>
    </dgm:pt>
    <dgm:pt modelId="{FF1E9931-0F2B-44C2-AAE6-153E8C248C24}" type="sibTrans" cxnId="{4651A10E-122C-4B17-8BF8-BEDCEA0006F3}">
      <dgm:prSet/>
      <dgm:spPr/>
      <dgm:t>
        <a:bodyPr/>
        <a:lstStyle/>
        <a:p>
          <a:endParaRPr lang="ru-RU"/>
        </a:p>
      </dgm:t>
    </dgm:pt>
    <dgm:pt modelId="{3A7250BF-7884-4331-AB51-CDF7E6E5E933}">
      <dgm:prSet phldrT="[Текст]"/>
      <dgm:spPr/>
      <dgm:t>
        <a:bodyPr/>
        <a:lstStyle/>
        <a:p>
          <a:r>
            <a:rPr lang="ru-RU" b="1" spc="100" baseline="0" dirty="0" smtClean="0">
              <a:solidFill>
                <a:srgbClr val="FFFF00"/>
              </a:solidFill>
            </a:rPr>
            <a:t>Развивать творческие способности</a:t>
          </a:r>
          <a:r>
            <a:rPr lang="ru-RU" dirty="0" smtClean="0"/>
            <a:t>.</a:t>
          </a:r>
          <a:endParaRPr lang="ru-RU" dirty="0"/>
        </a:p>
      </dgm:t>
    </dgm:pt>
    <dgm:pt modelId="{B25B70BA-0440-44B2-855A-24DDFC4030D4}" type="parTrans" cxnId="{DA871BE1-123B-4ECC-9A8B-1EB5FC1FE9DE}">
      <dgm:prSet/>
      <dgm:spPr/>
      <dgm:t>
        <a:bodyPr/>
        <a:lstStyle/>
        <a:p>
          <a:endParaRPr lang="ru-RU"/>
        </a:p>
      </dgm:t>
    </dgm:pt>
    <dgm:pt modelId="{CD6E3608-DB80-4822-824B-89D9B72F60FE}" type="sibTrans" cxnId="{DA871BE1-123B-4ECC-9A8B-1EB5FC1FE9DE}">
      <dgm:prSet/>
      <dgm:spPr/>
      <dgm:t>
        <a:bodyPr/>
        <a:lstStyle/>
        <a:p>
          <a:endParaRPr lang="ru-RU"/>
        </a:p>
      </dgm:t>
    </dgm:pt>
    <dgm:pt modelId="{0565B21F-5667-4540-AF2F-346F3BA79C2B}">
      <dgm:prSet phldrT="[Текст]"/>
      <dgm:spPr/>
      <dgm:t>
        <a:bodyPr/>
        <a:lstStyle/>
        <a:p>
          <a:r>
            <a:rPr lang="ru-RU" b="1" spc="100" baseline="0" dirty="0" smtClean="0">
              <a:solidFill>
                <a:srgbClr val="FFFF00"/>
              </a:solidFill>
            </a:rPr>
            <a:t>Формировать навыки сбора и обработки информации.</a:t>
          </a:r>
          <a:endParaRPr lang="ru-RU" b="1" spc="100" baseline="0" dirty="0">
            <a:solidFill>
              <a:srgbClr val="FFFF00"/>
            </a:solidFill>
          </a:endParaRPr>
        </a:p>
      </dgm:t>
    </dgm:pt>
    <dgm:pt modelId="{9F320D4B-7CD5-4D6C-991A-D2387FDD9934}" type="parTrans" cxnId="{20B0A80F-F649-44D5-904C-664B607660FA}">
      <dgm:prSet/>
      <dgm:spPr/>
      <dgm:t>
        <a:bodyPr/>
        <a:lstStyle/>
        <a:p>
          <a:endParaRPr lang="ru-RU"/>
        </a:p>
      </dgm:t>
    </dgm:pt>
    <dgm:pt modelId="{64047E1D-7A24-404B-9263-A5CC8BF67271}" type="sibTrans" cxnId="{20B0A80F-F649-44D5-904C-664B607660FA}">
      <dgm:prSet/>
      <dgm:spPr/>
      <dgm:t>
        <a:bodyPr/>
        <a:lstStyle/>
        <a:p>
          <a:endParaRPr lang="ru-RU"/>
        </a:p>
      </dgm:t>
    </dgm:pt>
    <dgm:pt modelId="{9B14FAB4-4E26-490B-A668-B9F215B9788B}">
      <dgm:prSet phldrT="[Текст]"/>
      <dgm:spPr/>
      <dgm:t>
        <a:bodyPr/>
        <a:lstStyle/>
        <a:p>
          <a:r>
            <a:rPr lang="ru-RU" b="1" spc="100" baseline="0" dirty="0" smtClean="0">
              <a:solidFill>
                <a:srgbClr val="FFFF00"/>
              </a:solidFill>
            </a:rPr>
            <a:t>Формировать позитивное отношение к исследовательской деятельности.</a:t>
          </a:r>
          <a:endParaRPr lang="ru-RU" b="1" spc="100" baseline="0" dirty="0">
            <a:solidFill>
              <a:srgbClr val="FFFF00"/>
            </a:solidFill>
          </a:endParaRPr>
        </a:p>
      </dgm:t>
    </dgm:pt>
    <dgm:pt modelId="{1A967A8F-CAAE-4BDC-92A8-32D3B877E2F4}" type="parTrans" cxnId="{2923F04F-45B8-432D-A7A8-0791D70382E6}">
      <dgm:prSet/>
      <dgm:spPr/>
      <dgm:t>
        <a:bodyPr/>
        <a:lstStyle/>
        <a:p>
          <a:endParaRPr lang="ru-RU"/>
        </a:p>
      </dgm:t>
    </dgm:pt>
    <dgm:pt modelId="{84B6FB60-0E84-4A7C-9034-090968B23832}" type="sibTrans" cxnId="{2923F04F-45B8-432D-A7A8-0791D70382E6}">
      <dgm:prSet/>
      <dgm:spPr/>
      <dgm:t>
        <a:bodyPr/>
        <a:lstStyle/>
        <a:p>
          <a:endParaRPr lang="ru-RU"/>
        </a:p>
      </dgm:t>
    </dgm:pt>
    <dgm:pt modelId="{E3C6E890-DF6C-4A35-9FC4-513B21517059}" type="pres">
      <dgm:prSet presAssocID="{CFDCC57C-B6D3-4A05-B3A3-D6A59DE0985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AC486-EB3A-452E-9EBA-D1636AD1145F}" type="pres">
      <dgm:prSet presAssocID="{CFDCC57C-B6D3-4A05-B3A3-D6A59DE0985E}" presName="diamond" presStyleLbl="bgShp" presStyleIdx="0" presStyleCnt="1"/>
      <dgm:spPr/>
    </dgm:pt>
    <dgm:pt modelId="{CAEC713F-F18D-45CF-BDEB-AD864D3BA96F}" type="pres">
      <dgm:prSet presAssocID="{CFDCC57C-B6D3-4A05-B3A3-D6A59DE0985E}" presName="quad1" presStyleLbl="node1" presStyleIdx="0" presStyleCnt="4" custScaleX="142569" custLinFactNeighborX="-20791" custLinFactNeighborY="-10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202BB7-01AA-4D3F-9641-2721B17B961B}" type="pres">
      <dgm:prSet presAssocID="{CFDCC57C-B6D3-4A05-B3A3-D6A59DE0985E}" presName="quad2" presStyleLbl="node1" presStyleIdx="1" presStyleCnt="4" custScaleX="147962" custLinFactNeighborX="19750" custLinFactNeighborY="-10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A2C60-158C-4EC9-8A58-B3BECB3ABF9D}" type="pres">
      <dgm:prSet presAssocID="{CFDCC57C-B6D3-4A05-B3A3-D6A59DE0985E}" presName="quad3" presStyleLbl="node1" presStyleIdx="2" presStyleCnt="4" custScaleX="135633" custLinFactNeighborX="-21285" custLinFactNeighborY="-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13D0D-D0DE-4762-AE5C-C7166F306A53}" type="pres">
      <dgm:prSet presAssocID="{CFDCC57C-B6D3-4A05-B3A3-D6A59DE0985E}" presName="quad4" presStyleLbl="node1" presStyleIdx="3" presStyleCnt="4" custScaleX="143113" custLinFactNeighborX="20791" custLinFactNeighborY="-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B0A80F-F649-44D5-904C-664B607660FA}" srcId="{CFDCC57C-B6D3-4A05-B3A3-D6A59DE0985E}" destId="{0565B21F-5667-4540-AF2F-346F3BA79C2B}" srcOrd="2" destOrd="0" parTransId="{9F320D4B-7CD5-4D6C-991A-D2387FDD9934}" sibTransId="{64047E1D-7A24-404B-9263-A5CC8BF67271}"/>
    <dgm:cxn modelId="{DA871BE1-123B-4ECC-9A8B-1EB5FC1FE9DE}" srcId="{CFDCC57C-B6D3-4A05-B3A3-D6A59DE0985E}" destId="{3A7250BF-7884-4331-AB51-CDF7E6E5E933}" srcOrd="1" destOrd="0" parTransId="{B25B70BA-0440-44B2-855A-24DDFC4030D4}" sibTransId="{CD6E3608-DB80-4822-824B-89D9B72F60FE}"/>
    <dgm:cxn modelId="{D46A2321-90B0-4AE7-BC7E-D140F4C1E3E4}" type="presOf" srcId="{0565B21F-5667-4540-AF2F-346F3BA79C2B}" destId="{C7BA2C60-158C-4EC9-8A58-B3BECB3ABF9D}" srcOrd="0" destOrd="0" presId="urn:microsoft.com/office/officeart/2005/8/layout/matrix3"/>
    <dgm:cxn modelId="{4651A10E-122C-4B17-8BF8-BEDCEA0006F3}" srcId="{CFDCC57C-B6D3-4A05-B3A3-D6A59DE0985E}" destId="{6DBE6617-044A-480B-A00A-DA113B25B28F}" srcOrd="0" destOrd="0" parTransId="{5249AEDB-88E4-4EDF-A616-3EC6BADE3022}" sibTransId="{FF1E9931-0F2B-44C2-AAE6-153E8C248C24}"/>
    <dgm:cxn modelId="{78628FF4-CF14-41B6-8701-B00883683FC3}" type="presOf" srcId="{9B14FAB4-4E26-490B-A668-B9F215B9788B}" destId="{E4B13D0D-D0DE-4762-AE5C-C7166F306A53}" srcOrd="0" destOrd="0" presId="urn:microsoft.com/office/officeart/2005/8/layout/matrix3"/>
    <dgm:cxn modelId="{2923F04F-45B8-432D-A7A8-0791D70382E6}" srcId="{CFDCC57C-B6D3-4A05-B3A3-D6A59DE0985E}" destId="{9B14FAB4-4E26-490B-A668-B9F215B9788B}" srcOrd="3" destOrd="0" parTransId="{1A967A8F-CAAE-4BDC-92A8-32D3B877E2F4}" sibTransId="{84B6FB60-0E84-4A7C-9034-090968B23832}"/>
    <dgm:cxn modelId="{807C3D73-71D9-4108-80E5-973D33A3AE7F}" type="presOf" srcId="{CFDCC57C-B6D3-4A05-B3A3-D6A59DE0985E}" destId="{E3C6E890-DF6C-4A35-9FC4-513B21517059}" srcOrd="0" destOrd="0" presId="urn:microsoft.com/office/officeart/2005/8/layout/matrix3"/>
    <dgm:cxn modelId="{265DDF0F-A750-4EBF-9E93-4427EECE67AA}" type="presOf" srcId="{6DBE6617-044A-480B-A00A-DA113B25B28F}" destId="{CAEC713F-F18D-45CF-BDEB-AD864D3BA96F}" srcOrd="0" destOrd="0" presId="urn:microsoft.com/office/officeart/2005/8/layout/matrix3"/>
    <dgm:cxn modelId="{2796C5AE-C402-4EA5-A46F-56C5858B9464}" type="presOf" srcId="{3A7250BF-7884-4331-AB51-CDF7E6E5E933}" destId="{72202BB7-01AA-4D3F-9641-2721B17B961B}" srcOrd="0" destOrd="0" presId="urn:microsoft.com/office/officeart/2005/8/layout/matrix3"/>
    <dgm:cxn modelId="{7EE1D0D2-682B-4255-AFA1-D0A61E4BD35A}" type="presParOf" srcId="{E3C6E890-DF6C-4A35-9FC4-513B21517059}" destId="{5F2AC486-EB3A-452E-9EBA-D1636AD1145F}" srcOrd="0" destOrd="0" presId="urn:microsoft.com/office/officeart/2005/8/layout/matrix3"/>
    <dgm:cxn modelId="{02632ADC-3961-4102-B93C-36CD8030F550}" type="presParOf" srcId="{E3C6E890-DF6C-4A35-9FC4-513B21517059}" destId="{CAEC713F-F18D-45CF-BDEB-AD864D3BA96F}" srcOrd="1" destOrd="0" presId="urn:microsoft.com/office/officeart/2005/8/layout/matrix3"/>
    <dgm:cxn modelId="{8A20B6F9-1223-4A1A-B54C-184F7913CBCB}" type="presParOf" srcId="{E3C6E890-DF6C-4A35-9FC4-513B21517059}" destId="{72202BB7-01AA-4D3F-9641-2721B17B961B}" srcOrd="2" destOrd="0" presId="urn:microsoft.com/office/officeart/2005/8/layout/matrix3"/>
    <dgm:cxn modelId="{9CE13D31-AEC8-4F86-889E-A6F1ED11ABB9}" type="presParOf" srcId="{E3C6E890-DF6C-4A35-9FC4-513B21517059}" destId="{C7BA2C60-158C-4EC9-8A58-B3BECB3ABF9D}" srcOrd="3" destOrd="0" presId="urn:microsoft.com/office/officeart/2005/8/layout/matrix3"/>
    <dgm:cxn modelId="{171C0335-84DF-4958-9465-B32A1396D6E3}" type="presParOf" srcId="{E3C6E890-DF6C-4A35-9FC4-513B21517059}" destId="{E4B13D0D-D0DE-4762-AE5C-C7166F306A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AC486-EB3A-452E-9EBA-D1636AD1145F}">
      <dsp:nvSpPr>
        <dsp:cNvPr id="0" name=""/>
        <dsp:cNvSpPr/>
      </dsp:nvSpPr>
      <dsp:spPr>
        <a:xfrm>
          <a:off x="612204" y="0"/>
          <a:ext cx="5328320" cy="532832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C713F-F18D-45CF-BDEB-AD864D3BA96F}">
      <dsp:nvSpPr>
        <dsp:cNvPr id="0" name=""/>
        <dsp:cNvSpPr/>
      </dsp:nvSpPr>
      <dsp:spPr>
        <a:xfrm>
          <a:off x="244046" y="288037"/>
          <a:ext cx="2962647" cy="207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pc="100" baseline="0" dirty="0" smtClean="0">
              <a:solidFill>
                <a:srgbClr val="FFFF00"/>
              </a:solidFill>
            </a:rPr>
            <a:t>Обучать элементарному планированию.</a:t>
          </a:r>
          <a:endParaRPr lang="ru-RU" sz="2200" b="1" kern="1200" spc="100" baseline="0" dirty="0">
            <a:solidFill>
              <a:srgbClr val="FFFF00"/>
            </a:solidFill>
          </a:endParaRPr>
        </a:p>
      </dsp:txBody>
      <dsp:txXfrm>
        <a:off x="244046" y="288037"/>
        <a:ext cx="2962647" cy="2078044"/>
      </dsp:txXfrm>
    </dsp:sp>
    <dsp:sp modelId="{72202BB7-01AA-4D3F-9641-2721B17B961B}">
      <dsp:nvSpPr>
        <dsp:cNvPr id="0" name=""/>
        <dsp:cNvSpPr/>
      </dsp:nvSpPr>
      <dsp:spPr>
        <a:xfrm>
          <a:off x="3268366" y="288037"/>
          <a:ext cx="3074716" cy="207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pc="100" baseline="0" dirty="0" smtClean="0">
              <a:solidFill>
                <a:srgbClr val="FFFF00"/>
              </a:solidFill>
            </a:rPr>
            <a:t>Развивать творческие способности</a:t>
          </a:r>
          <a:r>
            <a:rPr lang="ru-RU" sz="2100" kern="1200" dirty="0" smtClean="0"/>
            <a:t>.</a:t>
          </a:r>
          <a:endParaRPr lang="ru-RU" sz="2100" kern="1200" dirty="0"/>
        </a:p>
      </dsp:txBody>
      <dsp:txXfrm>
        <a:off x="3268366" y="288037"/>
        <a:ext cx="3074716" cy="2078044"/>
      </dsp:txXfrm>
    </dsp:sp>
    <dsp:sp modelId="{C7BA2C60-158C-4EC9-8A58-B3BECB3ABF9D}">
      <dsp:nvSpPr>
        <dsp:cNvPr id="0" name=""/>
        <dsp:cNvSpPr/>
      </dsp:nvSpPr>
      <dsp:spPr>
        <a:xfrm>
          <a:off x="305847" y="2736312"/>
          <a:ext cx="2818514" cy="207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pc="100" baseline="0" dirty="0" smtClean="0">
              <a:solidFill>
                <a:srgbClr val="FFFF00"/>
              </a:solidFill>
            </a:rPr>
            <a:t>Формировать навыки сбора и обработки информации.</a:t>
          </a:r>
          <a:endParaRPr lang="ru-RU" sz="2100" b="1" kern="1200" spc="100" baseline="0" dirty="0">
            <a:solidFill>
              <a:srgbClr val="FFFF00"/>
            </a:solidFill>
          </a:endParaRPr>
        </a:p>
      </dsp:txBody>
      <dsp:txXfrm>
        <a:off x="305847" y="2736312"/>
        <a:ext cx="2818514" cy="2078044"/>
      </dsp:txXfrm>
    </dsp:sp>
    <dsp:sp modelId="{E4B13D0D-D0DE-4762-AE5C-C7166F306A53}">
      <dsp:nvSpPr>
        <dsp:cNvPr id="0" name=""/>
        <dsp:cNvSpPr/>
      </dsp:nvSpPr>
      <dsp:spPr>
        <a:xfrm>
          <a:off x="3340381" y="2736312"/>
          <a:ext cx="2973952" cy="20780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pc="100" baseline="0" dirty="0" smtClean="0">
              <a:solidFill>
                <a:srgbClr val="FFFF00"/>
              </a:solidFill>
            </a:rPr>
            <a:t>Формировать позитивное отношение к исследовательской деятельности.</a:t>
          </a:r>
          <a:endParaRPr lang="ru-RU" sz="2000" b="1" kern="1200" spc="100" baseline="0" dirty="0">
            <a:solidFill>
              <a:srgbClr val="FFFF00"/>
            </a:solidFill>
          </a:endParaRPr>
        </a:p>
      </dsp:txBody>
      <dsp:txXfrm>
        <a:off x="3340381" y="2736312"/>
        <a:ext cx="2973952" cy="207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 algn="l"/>
            <a:r>
              <a:rPr lang="ru-RU" sz="2800" b="1" i="1" spc="200" dirty="0" smtClean="0">
                <a:solidFill>
                  <a:srgbClr val="7030A0"/>
                </a:solidFill>
              </a:rPr>
              <a:t>       Экологический проект</a:t>
            </a:r>
            <a:br>
              <a:rPr lang="ru-RU" sz="2800" b="1" i="1" spc="200" dirty="0" smtClean="0">
                <a:solidFill>
                  <a:srgbClr val="7030A0"/>
                </a:solidFill>
              </a:rPr>
            </a:br>
            <a:r>
              <a:rPr lang="ru-RU" sz="2800" b="1" i="1" spc="200" dirty="0" smtClean="0">
                <a:solidFill>
                  <a:srgbClr val="7030A0"/>
                </a:solidFill>
              </a:rPr>
              <a:t>                    «Ёлочное конфетти».</a:t>
            </a:r>
            <a:r>
              <a:rPr lang="ru-RU" sz="2800" b="1" spc="200" dirty="0" smtClean="0">
                <a:solidFill>
                  <a:srgbClr val="7030A0"/>
                </a:solidFill>
              </a:rPr>
              <a:t/>
            </a:r>
            <a:br>
              <a:rPr lang="ru-RU" sz="2800" b="1" spc="200" dirty="0" smtClean="0">
                <a:solidFill>
                  <a:srgbClr val="7030A0"/>
                </a:solidFill>
              </a:rPr>
            </a:br>
            <a:endParaRPr lang="ru-RU" sz="2800" b="1" i="1" spc="200" dirty="0" smtClean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0"/>
            <a:ext cx="4932040" cy="19888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Автор:  Костюченко Татьяна Анатольевна,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воспитатель  5 группы  «Улыбка»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МАДОУ Детский сад №36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«Радуга»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</a:rPr>
              <a:t>г. Хабаровск </a:t>
            </a:r>
            <a:r>
              <a:rPr lang="ru-RU" sz="1600" b="1" i="1" dirty="0" smtClean="0">
                <a:solidFill>
                  <a:srgbClr val="C00000"/>
                </a:solidFill>
              </a:rPr>
              <a:t>2017</a:t>
            </a:r>
            <a:endParaRPr lang="ru-RU" sz="16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3419872" cy="273873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Проект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«Ёлочное конфетти»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ерегите елоч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060848"/>
            <a:ext cx="56886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i="1" u="sng" spc="200" dirty="0" smtClean="0">
                <a:solidFill>
                  <a:srgbClr val="C00000"/>
                </a:solidFill>
              </a:rPr>
              <a:t>Актуальность</a:t>
            </a:r>
            <a:endParaRPr lang="ru-RU" b="1" spc="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endParaRPr lang="ru-RU" sz="2000" i="1" u="sng" dirty="0" smtClean="0"/>
          </a:p>
          <a:p>
            <a:pPr algn="just">
              <a:buNone/>
            </a:pPr>
            <a:r>
              <a:rPr lang="ru-RU" sz="2400" dirty="0" smtClean="0"/>
              <a:t>      Один из самых желанных и долгожданных праздников это Новый год. А главные гости праздника – это Дед Мороз, Снегурочка и всеми любимая красавица Ёлочка. О ёлочке написано много стихов, рассказов.  Все восхищаются её красотой и убранством, радуются празднику.  И в этой праздничной суете люди забывают тот факт, что ежегодно после праздника в лесах сокращается количество  этих красавиц, а в ближайшем будущем  у нас совсем не останется  возможности радоваться её красотой, не только у себя дома, но и в лесу. Поэтому, уже сейчас с ранних лет  важно воспитывать у наших детей  понимание того, что для праздника не обязательно рубить ёлку, а можно найти альтернативу.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20687"/>
          </a:xfrm>
        </p:spPr>
        <p:txBody>
          <a:bodyPr/>
          <a:lstStyle/>
          <a:p>
            <a:r>
              <a:rPr lang="ru-RU" b="1" u="sng" spc="150" dirty="0" smtClean="0">
                <a:solidFill>
                  <a:srgbClr val="C00000"/>
                </a:solidFill>
              </a:rPr>
              <a:t>Участники проекта</a:t>
            </a:r>
            <a:r>
              <a:rPr lang="ru-RU" b="1" spc="150" dirty="0" smtClean="0">
                <a:solidFill>
                  <a:srgbClr val="C00000"/>
                </a:solidFill>
              </a:rPr>
              <a:t> </a:t>
            </a:r>
            <a:endParaRPr lang="ru-RU" b="1" spc="15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96944" cy="3793976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Дети старшей группы «Улыбка», воспитатель группы, родители детей, узкие специалисты   детского  сада.</a:t>
            </a:r>
          </a:p>
          <a:p>
            <a:r>
              <a:rPr lang="ru-RU" sz="3600" i="1" u="sng" dirty="0" smtClean="0">
                <a:solidFill>
                  <a:srgbClr val="7030A0"/>
                </a:solidFill>
              </a:rPr>
              <a:t>Сроки реализации</a:t>
            </a:r>
            <a:r>
              <a:rPr lang="ru-RU" sz="3600" dirty="0" smtClean="0">
                <a:solidFill>
                  <a:srgbClr val="7030A0"/>
                </a:solidFill>
              </a:rPr>
              <a:t>: 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1 ноября 2015г по 29 января 2016 года.</a:t>
            </a:r>
          </a:p>
          <a:p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i="1" u="sng" spc="150" dirty="0" smtClean="0">
                <a:solidFill>
                  <a:srgbClr val="C00000"/>
                </a:solidFill>
              </a:rPr>
              <a:t>Цель проекта: </a:t>
            </a:r>
            <a:endParaRPr lang="ru-RU" b="1" spc="15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496944" cy="44644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Привлечь внимание взрослых и детей к проблеме сохранения ёлочек  во время Новогодних праздников.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Способствовать формированию экологического  и эстетического воспитания детей.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Создать условия для развития познавательных и творческих способностей детей в процессе  реализации образовательной деятельности</a:t>
            </a:r>
            <a:r>
              <a:rPr lang="ru-RU" i="1" dirty="0" smtClean="0">
                <a:solidFill>
                  <a:srgbClr val="7030A0"/>
                </a:solidFill>
              </a:rPr>
              <a:t>. 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5974432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Задачи проекта: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892480" cy="4653136"/>
          </a:xfrm>
        </p:spPr>
        <p:txBody>
          <a:bodyPr/>
          <a:lstStyle/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Развивать познавательные способности дошкольников через знакомство с  историей с историей возникновения традиции празднования Нового года в России. (культурное наследие). 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Повышать экологическую грамотность дошкольников.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Обогащать словарный запас детей  через ознакомление с художественной литературой. 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Развитие творческих способностей детей, в процессе изготовления ёлочек выполненных в технике «Изонить».</a:t>
            </a:r>
          </a:p>
          <a:p>
            <a:pPr algn="l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7030A0"/>
                </a:solidFill>
              </a:rPr>
              <a:t>Способствовать включению семьи в процесс реализации проекта по формированию экологической культуры.</a:t>
            </a:r>
          </a:p>
          <a:p>
            <a:pPr lvl="0"/>
            <a:endParaRPr lang="ru-RU" sz="28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88840"/>
            <a:ext cx="8784976" cy="2016224"/>
          </a:xfrm>
        </p:spPr>
        <p:txBody>
          <a:bodyPr/>
          <a:lstStyle/>
          <a:p>
            <a:pPr lvl="0"/>
            <a:r>
              <a:rPr lang="ru-RU" sz="2800" i="1" u="sng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предположили, что не только живые ёлочки несут радость людям, но и елочки, выполненные в технике «Изонить», могут принести хорошее настроение новогоднего праздника.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520" y="3914411"/>
            <a:ext cx="8568952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i="1" u="sng" dirty="0" smtClean="0">
                <a:solidFill>
                  <a:srgbClr val="7030A0"/>
                </a:solidFill>
              </a:rPr>
              <a:t>План реализации: </a:t>
            </a:r>
            <a:endParaRPr lang="ru-RU" sz="2400" dirty="0" smtClean="0">
              <a:solidFill>
                <a:srgbClr val="7030A0"/>
              </a:solidFill>
            </a:endParaRPr>
          </a:p>
          <a:p>
            <a:pPr lvl="0" algn="l"/>
            <a:r>
              <a:rPr lang="ru-RU" sz="2400" u="sng" dirty="0" smtClean="0">
                <a:solidFill>
                  <a:srgbClr val="7030A0"/>
                </a:solidFill>
              </a:rPr>
              <a:t>Вводная часть</a:t>
            </a:r>
            <a:r>
              <a:rPr lang="ru-RU" sz="2400" dirty="0" smtClean="0">
                <a:solidFill>
                  <a:srgbClr val="7030A0"/>
                </a:solidFill>
              </a:rPr>
              <a:t>. Сбор информации о возникновении традиции украшать ёлочку на новогодние праздники.</a:t>
            </a:r>
          </a:p>
          <a:p>
            <a:pPr lvl="0" algn="l"/>
            <a:r>
              <a:rPr lang="ru-RU" sz="2400" u="sng" dirty="0" smtClean="0">
                <a:solidFill>
                  <a:srgbClr val="7030A0"/>
                </a:solidFill>
              </a:rPr>
              <a:t>Практическая часть</a:t>
            </a:r>
            <a:r>
              <a:rPr lang="ru-RU" sz="2400" dirty="0" smtClean="0">
                <a:solidFill>
                  <a:srgbClr val="7030A0"/>
                </a:solidFill>
              </a:rPr>
              <a:t>. Изготовление ёлочек в технике «Изонить», оформление выставки. </a:t>
            </a:r>
          </a:p>
          <a:p>
            <a:pPr lvl="0" algn="l"/>
            <a:r>
              <a:rPr lang="ru-RU" sz="2400" u="sng" dirty="0" smtClean="0">
                <a:solidFill>
                  <a:srgbClr val="7030A0"/>
                </a:solidFill>
              </a:rPr>
              <a:t>Заключительная часть</a:t>
            </a:r>
            <a:r>
              <a:rPr lang="ru-RU" sz="2400" dirty="0" smtClean="0">
                <a:solidFill>
                  <a:srgbClr val="7030A0"/>
                </a:solidFill>
              </a:rPr>
              <a:t>. Проведение выставки. Творческий отчёт.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7030A0"/>
                </a:solidFill>
              </a:rPr>
              <a:t>Перспективный план по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060848"/>
          <a:ext cx="8640960" cy="3560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1944216"/>
                <a:gridCol w="2088232"/>
                <a:gridCol w="1944216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3D363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неделя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неделя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неделя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неделя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речи: 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Новый год – из истории праздника. Задача: Формировать </a:t>
                      </a:r>
                      <a:b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представления детей о праздновании  Нового Года в России.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Рисование: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«Новогодняя елка» Задача: Формировать интерес к рисованию.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ФЭМП: «Сколько ёлок: раз, два, три их на место убери ». Задача: закрепить состав числа 4.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D3630"/>
                          </a:solidFill>
                          <a:latin typeface="Calibri"/>
                          <a:ea typeface="Times New Roman"/>
                        </a:rPr>
                        <a:t>Аппликация:</a:t>
                      </a:r>
                      <a:r>
                        <a:rPr lang="ru-RU" sz="12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2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«Елочки для друзей»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ru-RU" sz="12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Задачи: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совершенствовать  умения и навыки работы с бумагой разной текстуры.</a:t>
                      </a: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ОБЖ: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«Новый год». Цель: Воспитание чувства ответственности за свои действия.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Краеведение: «Мой любимый город».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Цель: Продолжать формировать элементарные представления воспитанников о малой Родине.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мир: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«Что мы знаем о пушистой красавице». Задача: Формировать положительный настрой, создавать радостные эмоции в ожидании праздника.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речи: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Новый год идет по миру.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формировать представления о празднике новый год.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7030A0"/>
                </a:solidFill>
              </a:rPr>
              <a:t>Перспективный план по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2060848"/>
          <a:ext cx="8712968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944216"/>
                <a:gridCol w="2016224"/>
                <a:gridCol w="1872208"/>
                <a:gridCol w="187220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 с родителями: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Собрание. 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Ознакомление родителей с целями и задачами проекта.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 в детскую библиотеку им.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Н.Д.Наволочкина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 в музеи, прогулка по городу.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Посещение выставки.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Беседы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«Символы Нового года».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«Как ёлочка помогает животным в лесу».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А.А.Плешаков Зеленые страницы М.: Просвещение, 1994. «Беседа о красоте зелёной ёлочки».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Т.А. </a:t>
                      </a:r>
                      <a:r>
                        <a:rPr lang="ru-RU" sz="1800" dirty="0" err="1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Шарыпина</a:t>
                      </a:r>
                      <a:r>
                        <a:rPr lang="ru-RU" sz="1800" dirty="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«Беседы о русском лесе». Москва 2010г.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7030A0"/>
                </a:solidFill>
              </a:rPr>
              <a:t>Перспективный план по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950720"/>
          <a:ext cx="8784976" cy="464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404"/>
                <a:gridCol w="1778436"/>
                <a:gridCol w="2062987"/>
                <a:gridCol w="1942153"/>
                <a:gridCol w="1756996"/>
              </a:tblGrid>
              <a:tr h="1548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Слушание песен: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 Песня « Наша Ёлочка»</a:t>
                      </a:r>
                      <a:b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Слова В. Графчиковой, музыка Е. Лучникова.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Песня « К нам Ёлочка пришла»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Слова  Н. Беренгофа,</a:t>
                      </a:r>
                      <a:b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музыка  А.Паутова.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Песня «Новогодний хровод». Слова: В. Новогодний Аришина Музыка: Т. Зубков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Песня «Елочка, елка - лесной аромат».  Слова: И. Шаферана, Музыка: О. Фельцмана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2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«Праздники в России».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Сказка «Про ёлочку».Автор В.Одоевский.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30"/>
                        </a:spcAft>
                      </a:pPr>
                      <a:r>
                        <a:rPr lang="ru-RU" sz="1400" kern="1800">
                          <a:latin typeface="Times New Roman"/>
                          <a:ea typeface="Times New Roman"/>
                          <a:cs typeface="Times New Roman"/>
                        </a:rPr>
                        <a:t>Сказка «Морозко».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Александр Николаевич Афанасьев. (Народная русская сказка)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Валерия Брюсова «Первый снег».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dirty="0" smtClean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smtClean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Р: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«Моя семья».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«Скоро праздник». (украшение группы к новогоднему празднику).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«Профессия Дизайнер». (изготовление  новогодних игрушек).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«Экскурсия на выставку». (посещение школы.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0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картин: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И. И. Шишкин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"Зима в лесу"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И. Э. Грабарь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"Зимнее утро"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И. И. Шишкин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"Зима"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А. А. Пластов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"Первый снег"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7030A0"/>
                </a:solidFill>
              </a:rPr>
              <a:t>Перспективный план по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916832"/>
          <a:ext cx="8712970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1499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Загадки: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Ёлочные игрушки.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Зимние загадки.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Новогодняя гирлянда загадок.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Украшение для ёлочки.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7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Стихи: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Ирина Токмакова </a:t>
                      </a:r>
                      <a:r>
                        <a:rPr lang="ru-RU" sz="1600" b="1" dirty="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«Хороший подарок».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ru-RU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С.Михалков «Про ёлочку».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Высотская О. «Пришла зима с морозами».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Дрожжин С.Д. «Улицей гуляет дедушка мороз».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99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Театральная деятельность: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«Новогодняя сказка».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Кукольный театр.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«Просмотр диафильмов».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 гостях у сказки».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79512" y="2204863"/>
            <a:ext cx="8964488" cy="4349925"/>
          </a:xfrm>
        </p:spPr>
        <p:txBody>
          <a:bodyPr/>
          <a:lstStyle/>
          <a:p>
            <a:endParaRPr lang="ru-RU" sz="1100" spc="1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spc="100" dirty="0" smtClean="0">
                <a:solidFill>
                  <a:srgbClr val="7030A0"/>
                </a:solidFill>
              </a:rPr>
              <a:t>          «Проект – это цель, принятая и усвоенная детьми, актуальная для них, это детская самостоятельность, это конкретное и практическое творческое дело, поэтапное движение к цели, это метод педагогически организованного освоения ребёнком окружающей среды, это  звено в системе воспитания развивающей личности».   </a:t>
            </a:r>
          </a:p>
          <a:p>
            <a:pPr>
              <a:buNone/>
            </a:pPr>
            <a:r>
              <a:rPr lang="ru-RU" sz="2800" spc="100" dirty="0" smtClean="0">
                <a:solidFill>
                  <a:srgbClr val="7030A0"/>
                </a:solidFill>
              </a:rPr>
              <a:t>                                 Мария Васильевна Крупенина.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7030A0"/>
                </a:solidFill>
              </a:rPr>
              <a:t>Перспективный план по реализации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916832"/>
          <a:ext cx="8640961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971"/>
                <a:gridCol w="2178394"/>
                <a:gridCol w="2062212"/>
                <a:gridCol w="1728192"/>
                <a:gridCol w="1728192"/>
              </a:tblGrid>
              <a:tr h="161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Д/и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«Собери ёлочку» (пазлы).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«Выкладывание елочки из палочек разной длинны».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«Построй ёлочки по росту».  (принцип матрёшки),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«Наряди ёлочку».(игры Воскобовича).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П/и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D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«Ёлочки, пенёчки».</a:t>
                      </a:r>
                      <a:r>
                        <a:rPr lang="ru-RU" sz="180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180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быстро бегать; ориентироваться в пространстве.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 «</a:t>
                      </a:r>
                      <a:r>
                        <a:rPr lang="ru-RU" sz="16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Салки – ёлочки»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Цель:</a:t>
                      </a:r>
                      <a:r>
                        <a:rPr lang="ru-RU" sz="16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быстро бегать; ориентироваться в пространстве,учиться неподвижно стоять некоторое время, внимательно слушать.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«Ель, ёлка, ёлочка».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Цель:</a:t>
                      </a:r>
                      <a:r>
                        <a:rPr lang="ru-RU" sz="1600">
                          <a:solidFill>
                            <a:srgbClr val="363636"/>
                          </a:solidFill>
                          <a:latin typeface="Calibri"/>
                          <a:ea typeface="Times New Roman"/>
                        </a:rPr>
                        <a:t> воспитание и формирование правильной осанки; тренировка внимания.</a:t>
                      </a:r>
                      <a:endParaRPr lang="ru-RU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3636"/>
                          </a:solidFill>
                          <a:latin typeface="Calibri"/>
                          <a:ea typeface="Calibri"/>
                          <a:cs typeface="Times New Roman"/>
                        </a:rPr>
                        <a:t>«Здравствуй Дедушка Мазай».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3636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Цель:</a:t>
                      </a:r>
                      <a:r>
                        <a:rPr lang="ru-RU" sz="1800" dirty="0">
                          <a:solidFill>
                            <a:srgbClr val="36363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тренировка внимания. Русская народная игра.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Берегите елочку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ерегите елочку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1772816"/>
            <a:ext cx="3528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регите елочку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129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87208" cy="576064"/>
          </a:xfrm>
        </p:spPr>
        <p:txBody>
          <a:bodyPr/>
          <a:lstStyle/>
          <a:p>
            <a:pPr algn="ctr"/>
            <a:r>
              <a:rPr lang="ru-RU" sz="2800" i="1" spc="200" dirty="0" smtClean="0">
                <a:solidFill>
                  <a:srgbClr val="C00000"/>
                </a:solidFill>
              </a:rPr>
              <a:t>Проект «Ёлочное конфетти»</a:t>
            </a:r>
            <a:endParaRPr lang="ru-RU" sz="2800" i="1" spc="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104456" cy="481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3204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635080" cy="69269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Выставка в МБОУ СОШ № 63.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764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10044608" cy="964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4042792" cy="4680520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«Ёлочный переполох».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Необычные деньки –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Новогодние они…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Переполох в лесу у ёлки,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Есть работа для иголки: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Надо сшить наряд такой,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Чтоб затмить всех красотой!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Раз и два иголку в руки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Поработаем от скуки,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И волшебный вмиг наряд,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Каждый сшить сегодня рад!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Ёлке наш наряд 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понраву</a:t>
            </a:r>
            <a:r>
              <a:rPr lang="ru-RU" sz="1800" b="1" i="1" dirty="0" smtClean="0">
                <a:solidFill>
                  <a:srgbClr val="7030A0"/>
                </a:solidFill>
              </a:rPr>
              <a:t>!</a:t>
            </a:r>
            <a:endParaRPr lang="ru-RU" sz="1800" dirty="0" smtClean="0">
              <a:solidFill>
                <a:srgbClr val="7030A0"/>
              </a:solidFill>
            </a:endParaRPr>
          </a:p>
          <a:p>
            <a:pPr algn="ctr"/>
            <a:r>
              <a:rPr lang="ru-RU" sz="1800" b="1" i="1" dirty="0" smtClean="0">
                <a:solidFill>
                  <a:srgbClr val="7030A0"/>
                </a:solidFill>
              </a:rPr>
              <a:t>Поработали на славу!!!</a:t>
            </a:r>
            <a:endParaRPr lang="ru-RU" sz="1800" dirty="0" smtClean="0">
              <a:solidFill>
                <a:srgbClr val="7030A0"/>
              </a:solidFill>
            </a:endParaRPr>
          </a:p>
          <a:p>
            <a:endParaRPr lang="ru-RU" sz="1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388843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endParaRPr lang="ru-RU" sz="4800" b="1" i="1" dirty="0" smtClean="0">
              <a:solidFill>
                <a:srgbClr val="C00000"/>
              </a:solidFill>
            </a:endParaRP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2800" b="1" i="1" spc="200" dirty="0" smtClean="0">
                <a:solidFill>
                  <a:srgbClr val="C00000"/>
                </a:solidFill>
                <a:latin typeface="Georgia" pitchFamily="18" charset="0"/>
              </a:rPr>
              <a:t>Задачи: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9" y="1340768"/>
          <a:ext cx="6552728" cy="5328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Исследовательский проект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648072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Проект «День рождения кабачка»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2484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3050"/>
            <a:ext cx="6984776" cy="491654"/>
          </a:xfrm>
        </p:spPr>
        <p:txBody>
          <a:bodyPr/>
          <a:lstStyle/>
          <a:p>
            <a:r>
              <a:rPr lang="ru-RU" sz="2800" i="1" spc="200" dirty="0" smtClean="0">
                <a:solidFill>
                  <a:srgbClr val="7030A0"/>
                </a:solidFill>
                <a:latin typeface="Georgia" pitchFamily="18" charset="0"/>
              </a:rPr>
              <a:t>Проект «Загадки воздуха»</a:t>
            </a:r>
            <a:endParaRPr lang="ru-RU" sz="2800" spc="2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esktop\моя\IMG_21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178495" cy="47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Информационный  проект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648072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Проект «Хочу всё знать»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104456" cy="42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608512" cy="1435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Татьяна\Desktop\моя\IMG_24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4392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C:\Users\Татьяна\Desktop\моя\IMG_246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1764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Информационный  проект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648072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Проект   «Масленица»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/>
          <a:lstStyle/>
          <a:p>
            <a:r>
              <a:rPr lang="ru-RU" b="1" i="1" spc="100" dirty="0" smtClean="0">
                <a:solidFill>
                  <a:srgbClr val="C00000"/>
                </a:solidFill>
              </a:rPr>
              <a:t>Творческий   проект</a:t>
            </a:r>
            <a:endParaRPr lang="ru-RU" b="1" i="1" spc="1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648072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Проект   «В гостях у сказки»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348880"/>
            <a:ext cx="45365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214</TotalTime>
  <Words>1026</Words>
  <Application>Microsoft Office PowerPoint</Application>
  <PresentationFormat>Экран (4:3)</PresentationFormat>
  <Paragraphs>152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Шаблон 2</vt:lpstr>
      <vt:lpstr>       Экологический проект                     «Ёлочное конфетти». </vt:lpstr>
      <vt:lpstr>Слайд 2</vt:lpstr>
      <vt:lpstr>Задачи:</vt:lpstr>
      <vt:lpstr>Исследовательский проект</vt:lpstr>
      <vt:lpstr>Проект «Загадки воздуха»</vt:lpstr>
      <vt:lpstr>Информационный  проект</vt:lpstr>
      <vt:lpstr>Слайд 7</vt:lpstr>
      <vt:lpstr>Информационный  проект</vt:lpstr>
      <vt:lpstr>Творческий   проект</vt:lpstr>
      <vt:lpstr>Проект «Ёлочное конфетти»</vt:lpstr>
      <vt:lpstr>Актуальность</vt:lpstr>
      <vt:lpstr>Участники проекта </vt:lpstr>
      <vt:lpstr>Цель проекта: </vt:lpstr>
      <vt:lpstr>Задачи проекта: </vt:lpstr>
      <vt:lpstr>Гипотеза:  Мы предположили, что не только живые ёлочки несут радость людям, но и елочки, выполненные в технике «Изонить», могут принести хорошее настроение новогоднего праздника.</vt:lpstr>
      <vt:lpstr>Перспективный план по реализации проекта:</vt:lpstr>
      <vt:lpstr>Перспективный план по реализации проекта:</vt:lpstr>
      <vt:lpstr>Перспективный план по реализации проекта:</vt:lpstr>
      <vt:lpstr>Перспективный план по реализации проекта:</vt:lpstr>
      <vt:lpstr>Перспективный план по реализации проекта:</vt:lpstr>
      <vt:lpstr>Слайд 21</vt:lpstr>
      <vt:lpstr>Слайд 22</vt:lpstr>
      <vt:lpstr>Проект «Ёлочное конфетти»</vt:lpstr>
      <vt:lpstr>Выставка в МБОУ СОШ № 63.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                   «Ёлочное конфетти».</dc:title>
  <dc:creator>Татьяна</dc:creator>
  <cp:lastModifiedBy>Татьяна</cp:lastModifiedBy>
  <cp:revision>25</cp:revision>
  <dcterms:created xsi:type="dcterms:W3CDTF">2016-11-27T13:02:00Z</dcterms:created>
  <dcterms:modified xsi:type="dcterms:W3CDTF">2017-12-24T04:23:18Z</dcterms:modified>
</cp:coreProperties>
</file>