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7" r:id="rId2"/>
    <p:sldId id="259" r:id="rId3"/>
    <p:sldId id="260" r:id="rId4"/>
    <p:sldId id="261" r:id="rId5"/>
    <p:sldId id="262" r:id="rId6"/>
    <p:sldId id="263" r:id="rId7"/>
    <p:sldId id="256" r:id="rId8"/>
    <p:sldId id="265" r:id="rId9"/>
    <p:sldId id="275" r:id="rId10"/>
    <p:sldId id="293" r:id="rId11"/>
    <p:sldId id="273" r:id="rId12"/>
    <p:sldId id="294" r:id="rId13"/>
    <p:sldId id="280" r:id="rId14"/>
    <p:sldId id="278" r:id="rId15"/>
    <p:sldId id="295" r:id="rId16"/>
    <p:sldId id="279" r:id="rId17"/>
    <p:sldId id="296" r:id="rId18"/>
    <p:sldId id="297" r:id="rId19"/>
    <p:sldId id="299" r:id="rId20"/>
    <p:sldId id="298" r:id="rId21"/>
    <p:sldId id="300" r:id="rId22"/>
    <p:sldId id="301" r:id="rId23"/>
    <p:sldId id="276" r:id="rId24"/>
    <p:sldId id="309" r:id="rId25"/>
    <p:sldId id="274" r:id="rId26"/>
    <p:sldId id="302" r:id="rId27"/>
    <p:sldId id="268" r:id="rId28"/>
    <p:sldId id="269" r:id="rId29"/>
    <p:sldId id="303" r:id="rId30"/>
    <p:sldId id="305" r:id="rId31"/>
    <p:sldId id="306" r:id="rId32"/>
    <p:sldId id="308" r:id="rId33"/>
    <p:sldId id="310" r:id="rId34"/>
  </p:sldIdLst>
  <p:sldSz cx="9144000" cy="6858000" type="screen4x3"/>
  <p:notesSz cx="6815138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266678"/>
    <a:srgbClr val="A7D6E3"/>
    <a:srgbClr val="87C7D9"/>
    <a:srgbClr val="8A0000"/>
    <a:srgbClr val="FF8B8B"/>
    <a:srgbClr val="B07BD7"/>
    <a:srgbClr val="D1B2E8"/>
    <a:srgbClr val="C39BE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091" autoAdjust="0"/>
    <p:restoredTop sz="93333" autoAdjust="0"/>
  </p:normalViewPr>
  <p:slideViewPr>
    <p:cSldViewPr>
      <p:cViewPr>
        <p:scale>
          <a:sx n="62" d="100"/>
          <a:sy n="62" d="100"/>
        </p:scale>
        <p:origin x="-10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681B-4E96-4BAC-BC97-92372DF733B5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7EF56-9423-406B-A6BE-612151959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922338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2"/>
          <p:cNvSpPr>
            <a:spLocks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DA522B-1807-4CED-90F1-3F57EF5CF079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5D358C-0C2E-4D50-8E12-BB73BE55A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7AEAAF1-8B38-4FE5-A102-C9ECC39179EF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CBA2A5-6C61-4C39-A73D-9780F861C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76A3C1-49F8-4610-8547-957148FABB2E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A024D44-E7E3-4293-991A-444F00596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4E8430-2CFB-4317-A999-F48CE936B095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85FC42-DFE9-4FA5-A1D1-9585D18F0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C8F44E1-3CBC-477D-800E-0A328D90A452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757E77-8085-4D0E-B3D8-C63AC82F6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D0C180-B2A0-49E3-8B60-D10B42378958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75B888-408A-4ED4-A6DD-EE0CF6F75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AFF411-0571-4044-AD13-7FD76C1CE506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6987D3-9B26-4312-8284-7847C2632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14B195-1E55-48AC-AE9B-A62CB9FE16EA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FE902E-310B-405E-A285-E1FD65F8D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7DED6BB-B159-4D2C-9580-447B7BED1AFF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5FB28F-1EEF-42D1-934F-DF707DE75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FAC260-1667-4892-B84E-7F3D39F82CDC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C63CF0-DC29-403F-99DC-E5A7DEABF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CD0F0-A3B6-4620-9AE7-1371678F7934}" type="datetimeFigureOut">
              <a:rPr lang="ru-RU"/>
              <a:pPr>
                <a:defRPr/>
              </a:pPr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C137A3-0C36-441E-94FD-2D24CC113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611938"/>
            <a:ext cx="1449388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Mistral" pitchFamily="66" charset="0"/>
              </a:rPr>
              <a:t>© Фокина Лидия Петровна 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7250" y="214313"/>
            <a:ext cx="8072438" cy="6429375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</a:schemeClr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8"/>
          <p:cNvGrpSpPr/>
          <p:nvPr userDrawn="1"/>
        </p:nvGrpSpPr>
        <p:grpSpPr>
          <a:xfrm>
            <a:off x="357158" y="1000108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10" name="Овал 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" name="Группа 14"/>
          <p:cNvGrpSpPr/>
          <p:nvPr userDrawn="1"/>
        </p:nvGrpSpPr>
        <p:grpSpPr>
          <a:xfrm>
            <a:off x="357158" y="1658925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16" name="Овал 1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4" name="Группа 20"/>
          <p:cNvGrpSpPr/>
          <p:nvPr userDrawn="1"/>
        </p:nvGrpSpPr>
        <p:grpSpPr>
          <a:xfrm>
            <a:off x="357158" y="2317742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22" name="Овал 2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" name="Группа 26"/>
          <p:cNvGrpSpPr/>
          <p:nvPr userDrawn="1"/>
        </p:nvGrpSpPr>
        <p:grpSpPr>
          <a:xfrm>
            <a:off x="357158" y="2976559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28" name="Овал 2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32"/>
          <p:cNvGrpSpPr/>
          <p:nvPr userDrawn="1"/>
        </p:nvGrpSpPr>
        <p:grpSpPr>
          <a:xfrm>
            <a:off x="357158" y="3635376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34" name="Овал 33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9" name="Группа 38"/>
          <p:cNvGrpSpPr/>
          <p:nvPr userDrawn="1"/>
        </p:nvGrpSpPr>
        <p:grpSpPr>
          <a:xfrm>
            <a:off x="357158" y="4294193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40" name="Овал 3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" name="Группа 44"/>
          <p:cNvGrpSpPr/>
          <p:nvPr userDrawn="1"/>
        </p:nvGrpSpPr>
        <p:grpSpPr>
          <a:xfrm>
            <a:off x="357158" y="4953010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46" name="Овал 4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1" name="Группа 50"/>
          <p:cNvGrpSpPr/>
          <p:nvPr userDrawn="1"/>
        </p:nvGrpSpPr>
        <p:grpSpPr>
          <a:xfrm>
            <a:off x="357158" y="6270645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52" name="Овал 5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7" name="Группа 56"/>
          <p:cNvGrpSpPr/>
          <p:nvPr userDrawn="1"/>
        </p:nvGrpSpPr>
        <p:grpSpPr>
          <a:xfrm>
            <a:off x="357158" y="5611827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58" name="Овал 5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33" name="Группа 63"/>
          <p:cNvGrpSpPr/>
          <p:nvPr userDrawn="1"/>
        </p:nvGrpSpPr>
        <p:grpSpPr>
          <a:xfrm>
            <a:off x="357158" y="341291"/>
            <a:ext cx="928662" cy="214314"/>
            <a:chOff x="2714612" y="3143248"/>
            <a:chExt cx="2857520" cy="928694"/>
          </a:xfrm>
          <a:solidFill>
            <a:srgbClr val="266678"/>
          </a:solidFill>
        </p:grpSpPr>
        <p:sp>
          <p:nvSpPr>
            <p:cNvPr id="65" name="Овал 6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&#1050;&#1088;&#1086;&#1089;&#1089;&#1074;&#1086;&#1088;&#1076;.ppt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00042"/>
            <a:ext cx="7043758" cy="917596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Куртамышский сельскохозяйственный техникум – филиал ФГБОУ ВО «Курганская ГСХА»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600200"/>
            <a:ext cx="7043758" cy="45259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Работа и мощность тока.</a:t>
            </a:r>
          </a:p>
          <a:p>
            <a:pPr algn="ctr">
              <a:buNone/>
            </a:pP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Закон Джоуля - Ленца</a:t>
            </a:r>
            <a:endParaRPr lang="ru-RU" b="1" dirty="0" smtClean="0">
              <a:ln w="19050">
                <a:solidFill>
                  <a:prstClr val="white"/>
                </a:solidFill>
                <a:prstDash val="solid"/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урок физики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курс</a:t>
            </a: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физики: Маслова Ольга Александровна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539" t="19888" r="30270" b="31181"/>
          <a:stretch>
            <a:fillRect/>
          </a:stretch>
        </p:blipFill>
        <p:spPr bwMode="auto">
          <a:xfrm>
            <a:off x="1071563" y="857250"/>
            <a:ext cx="7429500" cy="52863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Применение теплового действия тока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8" y="933450"/>
            <a:ext cx="1476375" cy="183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513" y="1341438"/>
            <a:ext cx="2047875" cy="166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857250"/>
            <a:ext cx="2357437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4263" y="4214813"/>
            <a:ext cx="1784350" cy="157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63" y="2428875"/>
            <a:ext cx="2424112" cy="171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9625" y="3227388"/>
            <a:ext cx="1331913" cy="284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03450" y="3284538"/>
            <a:ext cx="2071688" cy="237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6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63" y="4214813"/>
            <a:ext cx="1530350" cy="1519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500" y="3500438"/>
            <a:ext cx="2143125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l="9570" t="10625" r="34180" b="21875"/>
          <a:stretch>
            <a:fillRect/>
          </a:stretch>
        </p:blipFill>
        <p:spPr bwMode="auto">
          <a:xfrm>
            <a:off x="1071538" y="285728"/>
            <a:ext cx="4476777" cy="33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337" t="15504" r="36189" b="24867"/>
          <a:stretch>
            <a:fillRect/>
          </a:stretch>
        </p:blipFill>
        <p:spPr bwMode="auto">
          <a:xfrm>
            <a:off x="4214810" y="3000372"/>
            <a:ext cx="4714875" cy="35718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543800" cy="796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Почему же проводники нагреваются?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374" t="40407" r="34906" b="21711"/>
          <a:stretch>
            <a:fillRect/>
          </a:stretch>
        </p:blipFill>
        <p:spPr bwMode="auto">
          <a:xfrm>
            <a:off x="1428750" y="1285875"/>
            <a:ext cx="7286625" cy="5072063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Закон Джоуля- Ленца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375" t="11996" r="34906" b="25658"/>
          <a:stretch>
            <a:fillRect/>
          </a:stretch>
        </p:blipFill>
        <p:spPr bwMode="auto">
          <a:xfrm>
            <a:off x="928688" y="357188"/>
            <a:ext cx="8001000" cy="6215062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 опыта Джоуля- Ленца</a:t>
            </a: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391" t="26201" r="46054" b="35917"/>
          <a:stretch>
            <a:fillRect/>
          </a:stretch>
        </p:blipFill>
        <p:spPr bwMode="auto">
          <a:xfrm>
            <a:off x="1428728" y="1714488"/>
            <a:ext cx="6572296" cy="4636976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487" t="10417" r="34019" b="21712"/>
          <a:stretch>
            <a:fillRect/>
          </a:stretch>
        </p:blipFill>
        <p:spPr bwMode="auto">
          <a:xfrm>
            <a:off x="1643063" y="428625"/>
            <a:ext cx="7286625" cy="58578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838" t="12627" r="37849" b="22658"/>
          <a:stretch>
            <a:fillRect/>
          </a:stretch>
        </p:blipFill>
        <p:spPr bwMode="auto">
          <a:xfrm>
            <a:off x="1214438" y="1071563"/>
            <a:ext cx="7500937" cy="5214937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7072313" y="2071688"/>
            <a:ext cx="857250" cy="64293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572125" y="1500188"/>
            <a:ext cx="500063" cy="5715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48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Работа электрического тока:</a:t>
            </a:r>
          </a:p>
        </p:txBody>
      </p:sp>
      <p:sp>
        <p:nvSpPr>
          <p:cNvPr id="31749" name="Содержимое 2"/>
          <p:cNvSpPr>
            <a:spLocks noGrp="1"/>
          </p:cNvSpPr>
          <p:nvPr>
            <p:ph idx="1"/>
          </p:nvPr>
        </p:nvSpPr>
        <p:spPr bwMode="auto">
          <a:xfrm>
            <a:off x="357188" y="5143500"/>
            <a:ext cx="8229600" cy="911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/>
              <a:t>                </a:t>
            </a:r>
          </a:p>
          <a:p>
            <a:endParaRPr lang="ru-RU" b="1" smtClean="0"/>
          </a:p>
          <a:p>
            <a:endParaRPr lang="ru-RU" smtClean="0"/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0" y="1214438"/>
            <a:ext cx="15906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Прямоугольник 12"/>
          <p:cNvSpPr>
            <a:spLocks noChangeArrowheads="1"/>
          </p:cNvSpPr>
          <p:nvPr/>
        </p:nvSpPr>
        <p:spPr bwMode="auto">
          <a:xfrm>
            <a:off x="4572000" y="13573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q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4" name="Прямоугольник 13"/>
          <p:cNvSpPr>
            <a:spLocks noChangeArrowheads="1"/>
          </p:cNvSpPr>
          <p:nvPr/>
        </p:nvSpPr>
        <p:spPr bwMode="auto">
          <a:xfrm>
            <a:off x="6429375" y="2000250"/>
            <a:ext cx="1785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40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It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5" name="Picture 8"/>
          <p:cNvPicPr>
            <a:picLocks noChangeAspect="1" noChangeArrowheads="1"/>
          </p:cNvPicPr>
          <p:nvPr/>
        </p:nvPicPr>
        <p:blipFill>
          <a:blip r:embed="rId3"/>
          <a:srcRect l="45703" t="65625" r="23242" b="25000"/>
          <a:stretch>
            <a:fillRect/>
          </a:stretch>
        </p:blipFill>
        <p:spPr bwMode="auto">
          <a:xfrm>
            <a:off x="1428750" y="4857750"/>
            <a:ext cx="7429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Рисунок 17"/>
          <p:cNvPicPr>
            <a:picLocks noChangeAspect="1" noChangeArrowheads="1"/>
          </p:cNvPicPr>
          <p:nvPr/>
        </p:nvPicPr>
        <p:blipFill>
          <a:blip r:embed="rId4"/>
          <a:srcRect l="31673" t="48810" r="45575" b="42122"/>
          <a:stretch>
            <a:fillRect/>
          </a:stretch>
        </p:blipFill>
        <p:spPr bwMode="auto">
          <a:xfrm>
            <a:off x="3429000" y="3643313"/>
            <a:ext cx="3643313" cy="10001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Стрелка вправо 18"/>
          <p:cNvSpPr/>
          <p:nvPr/>
        </p:nvSpPr>
        <p:spPr>
          <a:xfrm>
            <a:off x="3857625" y="1643063"/>
            <a:ext cx="71437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6985368">
            <a:off x="6441281" y="2996407"/>
            <a:ext cx="758825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59" name="Прямоугольник 23"/>
          <p:cNvSpPr>
            <a:spLocks noChangeArrowheads="1"/>
          </p:cNvSpPr>
          <p:nvPr/>
        </p:nvSpPr>
        <p:spPr bwMode="auto">
          <a:xfrm>
            <a:off x="4000500" y="2500313"/>
            <a:ext cx="15700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4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44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t </a:t>
            </a:r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9810546">
            <a:off x="5357813" y="2500313"/>
            <a:ext cx="928687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31754" grpId="0"/>
      <p:bldP spid="317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 bwMode="auto">
          <a:xfrm>
            <a:off x="1857375" y="1600200"/>
            <a:ext cx="6829425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Закон Ома </a:t>
            </a:r>
            <a:r>
              <a:rPr lang="ru-RU" smtClean="0"/>
              <a:t> </a:t>
            </a:r>
          </a:p>
        </p:txBody>
      </p:sp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4714875" y="1714500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40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R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2643188" y="3286125"/>
            <a:ext cx="5691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8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8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ru-RU" sz="480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480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48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8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480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t </a:t>
            </a:r>
            <a:endParaRPr lang="ru-RU" sz="4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z="48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071678"/>
            <a:ext cx="7143800" cy="26432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«То, что запомнил, – уйдёт,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то, что понял, – останется»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Мощность тока:</a:t>
            </a: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514" t="30937" r="65784" b="45387"/>
          <a:stretch>
            <a:fillRect/>
          </a:stretch>
        </p:blipFill>
        <p:spPr bwMode="auto">
          <a:xfrm>
            <a:off x="1785938" y="1857375"/>
            <a:ext cx="3571875" cy="2435225"/>
          </a:xfrm>
          <a:noFill/>
          <a:ln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3231" t="26202" r="49013" b="32761"/>
          <a:stretch>
            <a:fillRect/>
          </a:stretch>
        </p:blipFill>
        <p:spPr bwMode="auto">
          <a:xfrm>
            <a:off x="5214938" y="1357313"/>
            <a:ext cx="2571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8945" t="59064" r="45313" b="27812"/>
          <a:stretch>
            <a:fillRect/>
          </a:stretch>
        </p:blipFill>
        <p:spPr bwMode="auto">
          <a:xfrm>
            <a:off x="1643063" y="4500563"/>
            <a:ext cx="67865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153" t="11996" r="40135" b="21712"/>
          <a:stretch>
            <a:fillRect/>
          </a:stretch>
        </p:blipFill>
        <p:spPr bwMode="auto">
          <a:xfrm>
            <a:off x="3571868" y="928670"/>
            <a:ext cx="5413917" cy="4152898"/>
          </a:xfrm>
          <a:noFill/>
          <a:ln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/>
          <a:srcRect l="12500" t="24687" r="71094" b="35938"/>
          <a:stretch>
            <a:fillRect/>
          </a:stretch>
        </p:blipFill>
        <p:spPr bwMode="auto">
          <a:xfrm>
            <a:off x="1071563" y="0"/>
            <a:ext cx="250031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   Ваттметр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445" t="16731" r="43094" b="23289"/>
          <a:stretch>
            <a:fillRect/>
          </a:stretch>
        </p:blipFill>
        <p:spPr bwMode="auto">
          <a:xfrm>
            <a:off x="928688" y="1000125"/>
            <a:ext cx="2857500" cy="2714625"/>
          </a:xfrm>
          <a:noFill/>
          <a:ln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 l="12500" t="17188" r="34766" b="28436"/>
          <a:stretch>
            <a:fillRect/>
          </a:stretch>
        </p:blipFill>
        <p:spPr bwMode="auto">
          <a:xfrm>
            <a:off x="3786188" y="3643313"/>
            <a:ext cx="41021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63" y="1285875"/>
            <a:ext cx="4786312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P = IU;  </a:t>
            </a:r>
          </a:p>
          <a:p>
            <a:pPr algn="ctr">
              <a:defRPr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Р = 10 А·220 В = 2200 Вт = 2,2 кВт.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599" t="10417" r="33675" b="20132"/>
          <a:stretch>
            <a:fillRect/>
          </a:stretch>
        </p:blipFill>
        <p:spPr bwMode="auto">
          <a:xfrm>
            <a:off x="1571625" y="928688"/>
            <a:ext cx="6929438" cy="5214937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00201"/>
            <a:ext cx="7186634" cy="2614618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Памятка по технике безопасности при работе с электрическим током.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используйте при сборке электрических цепей провода с повреждённой изоляцией с видимыми повреждениями.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Следите за исправностью всех креплений в приборах и приспособлениях.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сборке электрических цепей избегайте пересечения проводов.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Источники тока подключайте в последнюю очередь.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исправления в цепях проводите при отключенном источнике тока.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определяйте наличие тока в цепи на ощупь.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0"/>
            <a:ext cx="4214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487" t="13574" r="35202" b="23289"/>
          <a:stretch>
            <a:fillRect/>
          </a:stretch>
        </p:blipFill>
        <p:spPr bwMode="auto">
          <a:xfrm>
            <a:off x="1071563" y="1143000"/>
            <a:ext cx="3643312" cy="2857500"/>
          </a:xfrm>
          <a:noFill/>
          <a:ln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 l="24805" t="13437" r="49414" b="25626"/>
          <a:stretch>
            <a:fillRect/>
          </a:stretch>
        </p:blipFill>
        <p:spPr bwMode="auto">
          <a:xfrm>
            <a:off x="5429256" y="1857375"/>
            <a:ext cx="3143244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258072" cy="113191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Заполните таблицу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313" y="1714500"/>
          <a:ext cx="7329488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2372"/>
                <a:gridCol w="1832372"/>
                <a:gridCol w="1832372"/>
                <a:gridCol w="18323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Физическая величина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Обозначение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Единица измерения СИ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Формула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Сила тока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Напряжение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Сопротивление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Закон 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тока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Мощность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теплоты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Содержимое 3" hidden="1"/>
          <p:cNvGraphicFramePr>
            <a:graphicFrameLocks noGrp="1"/>
          </p:cNvGraphicFramePr>
          <p:nvPr>
            <p:ph idx="1"/>
          </p:nvPr>
        </p:nvGraphicFramePr>
        <p:xfrm>
          <a:off x="1357313" y="1714500"/>
          <a:ext cx="7329487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2372"/>
                <a:gridCol w="1832372"/>
                <a:gridCol w="1832372"/>
                <a:gridCol w="18323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Физическая величина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Обозначение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Единица измерения СИ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Формула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Сила тока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Напряжение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Сопротивление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Закон 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тока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Мощность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теплоты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313" y="1714500"/>
          <a:ext cx="7329488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2372"/>
                <a:gridCol w="1832372"/>
                <a:gridCol w="1832372"/>
                <a:gridCol w="18323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величина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Обозначение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СИ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Сила тока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Напряжение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Сопротивление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Закон Ома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тока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теплоты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540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Проверьте таблицу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00188" y="1285875"/>
          <a:ext cx="4572010" cy="4362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3357"/>
                <a:gridCol w="952287"/>
                <a:gridCol w="1053363"/>
                <a:gridCol w="1143003"/>
              </a:tblGrid>
              <a:tr h="46302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величина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Обозначение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 СИ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Сила тока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I=q/t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531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Напряжение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U=A/q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531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Сопротивление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R=U/I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Закон Ома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А=В/Ом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I=U/R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тока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Дж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A=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IUt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07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P=A/t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531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теплоты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Дж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6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 t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531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«5» – 18-20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«4» - 14-17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«3» - 10-16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«2» – 6-10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1719" t="13126" r="37305" b="22186"/>
          <a:stretch>
            <a:fillRect/>
          </a:stretch>
        </p:blipFill>
        <p:spPr bwMode="auto">
          <a:xfrm>
            <a:off x="1143000" y="642938"/>
            <a:ext cx="757237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1988" name="Содержимое 2"/>
          <p:cNvSpPr>
            <a:spLocks noGrp="1"/>
          </p:cNvSpPr>
          <p:nvPr>
            <p:ph idx="1"/>
          </p:nvPr>
        </p:nvSpPr>
        <p:spPr bwMode="auto">
          <a:xfrm>
            <a:off x="2357438" y="1600200"/>
            <a:ext cx="6329362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11113" algn="ctr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   Задачи 28,31,32  </a:t>
            </a:r>
          </a:p>
          <a:p>
            <a:pPr indent="11113" algn="ctr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стр. 59</a:t>
            </a:r>
          </a:p>
          <a:p>
            <a:pPr indent="11113" algn="ctr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       задачник  </a:t>
            </a:r>
          </a:p>
          <a:p>
            <a:pPr indent="11113" algn="ctr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П.И. Самойленко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800" smtClean="0">
                <a:solidFill>
                  <a:srgbClr val="FF0000"/>
                </a:solidFill>
                <a:latin typeface="Comic Sans MS" pitchFamily="66" charset="0"/>
              </a:rPr>
              <a:t>Разгадайте ребус</a:t>
            </a:r>
          </a:p>
        </p:txBody>
      </p:sp>
      <p:pic>
        <p:nvPicPr>
          <p:cNvPr id="4" name="Содержимое 3" descr="493.970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2214554"/>
            <a:ext cx="1071570" cy="3071835"/>
          </a:xfrm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5" name="Прямоугольник 4"/>
          <p:cNvSpPr/>
          <p:nvPr/>
        </p:nvSpPr>
        <p:spPr>
          <a:xfrm>
            <a:off x="3000375" y="1643063"/>
            <a:ext cx="642938" cy="12001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1071546"/>
            <a:ext cx="2000264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٫٫٫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4342" name="Рисунок 8" descr="http://troll-face.ru/static/mememaker/7/8/37698-prilozhe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3000375"/>
            <a:ext cx="26431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86314" y="1785926"/>
            <a:ext cx="753732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643438" y="2286000"/>
            <a:ext cx="1071562" cy="35718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00826" y="3143248"/>
            <a:ext cx="1785950" cy="24006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28" y="5572140"/>
            <a:ext cx="282564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РА БОТ 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6643702" y="5572140"/>
            <a:ext cx="1928826" cy="85725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otype Corsiva" pitchFamily="66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9063" y="1143000"/>
            <a:ext cx="4429125" cy="16430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Своей работой на уроке доволен, чувствовал себя комфортно, настроение после урока хорошее 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254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Покажи настроение: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9063" y="3143250"/>
            <a:ext cx="4643437" cy="1285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Своей работой на уроке не доволен, чувствовал себя не совсем комфортно, настроение после урока плохое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85875" y="5000625"/>
            <a:ext cx="4929188" cy="1357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Состояние на уроке безразличное, урок не изменил моего эмоционального состояния и настроения 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43014" name="Рисунок 8"/>
          <p:cNvPicPr>
            <a:picLocks noChangeAspect="1" noChangeArrowheads="1"/>
          </p:cNvPicPr>
          <p:nvPr/>
        </p:nvPicPr>
        <p:blipFill>
          <a:blip r:embed="rId2"/>
          <a:srcRect l="21812" t="14230" r="47372" b="34386"/>
          <a:stretch>
            <a:fillRect/>
          </a:stretch>
        </p:blipFill>
        <p:spPr bwMode="auto">
          <a:xfrm>
            <a:off x="1285875" y="928688"/>
            <a:ext cx="19288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7"/>
          <p:cNvPicPr>
            <a:picLocks noChangeAspect="1" noChangeArrowheads="1"/>
          </p:cNvPicPr>
          <p:nvPr/>
        </p:nvPicPr>
        <p:blipFill>
          <a:blip r:embed="rId2"/>
          <a:srcRect l="21812" t="14230" r="47372" b="34386"/>
          <a:stretch>
            <a:fillRect/>
          </a:stretch>
        </p:blipFill>
        <p:spPr bwMode="auto">
          <a:xfrm>
            <a:off x="7000875" y="4714875"/>
            <a:ext cx="164306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8"/>
          <p:cNvPicPr>
            <a:picLocks noChangeAspect="1" noChangeArrowheads="1"/>
          </p:cNvPicPr>
          <p:nvPr/>
        </p:nvPicPr>
        <p:blipFill>
          <a:blip r:embed="rId2"/>
          <a:srcRect l="21812" t="14230" r="47372" b="34386"/>
          <a:stretch>
            <a:fillRect/>
          </a:stretch>
        </p:blipFill>
        <p:spPr bwMode="auto">
          <a:xfrm>
            <a:off x="1285875" y="3143250"/>
            <a:ext cx="185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928938" y="1428750"/>
            <a:ext cx="1143000" cy="642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250 Вт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00375" y="3643313"/>
            <a:ext cx="1143000" cy="642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100 Вт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72188" y="5143500"/>
            <a:ext cx="1143000" cy="642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40 Вт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55650" y="0"/>
            <a:ext cx="7772400" cy="765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i="1" smtClean="0">
                <a:hlinkClick r:id="rId2" action="ppaction://hlinkpres?slideindex=1&amp;slidetitle="/>
              </a:rPr>
              <a:t>Кроссворд.</a:t>
            </a:r>
            <a:endParaRPr lang="ru-RU" sz="3200" i="1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53" y="428604"/>
            <a:ext cx="3357585" cy="5357850"/>
          </a:xfrm>
        </p:spPr>
        <p:txBody>
          <a:bodyPr/>
          <a:lstStyle/>
          <a:p>
            <a:pPr algn="l"/>
            <a:r>
              <a:rPr lang="ru-RU" sz="12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вертикали: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 электрической цепи, служащий для соединения остальных частей цепи.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Единица измерения электрического сопротивления.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Направленное, упорядоченное движение заряженных  частиц.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Радио- и электротехническое изделие, основная функция которого – оказывать активное сопротивление току.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 реанимации остановившегося сердца.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величина, равная произведению силы тока, напряжения и времени.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Вещество, не проводящее электричество.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 из действий электрического тока.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Чертеж, на котором изображен способ соединения  электрических приборов в цепь.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источника тока, где накапливаются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заряды.</a:t>
            </a:r>
            <a:endParaRPr lang="ru-RU" sz="12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endParaRPr lang="ru-RU" sz="1200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горизонтали:</a:t>
            </a:r>
          </a:p>
          <a:p>
            <a:pPr lvl="0"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Любое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устройство, работающее на электрическом токе.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defRPr/>
            </a:pPr>
            <a:endParaRPr lang="ru-RU" sz="1200" dirty="0" smtClean="0"/>
          </a:p>
        </p:txBody>
      </p:sp>
      <p:graphicFrame>
        <p:nvGraphicFramePr>
          <p:cNvPr id="12433" name="Group 145"/>
          <p:cNvGraphicFramePr>
            <a:graphicFrameLocks noGrp="1"/>
          </p:cNvGraphicFramePr>
          <p:nvPr/>
        </p:nvGraphicFramePr>
        <p:xfrm>
          <a:off x="4572005" y="265430"/>
          <a:ext cx="4214836" cy="6126480"/>
        </p:xfrm>
        <a:graphic>
          <a:graphicData uri="http://schemas.openxmlformats.org/drawingml/2006/table">
            <a:tbl>
              <a:tblPr/>
              <a:tblGrid>
                <a:gridCol w="383074"/>
                <a:gridCol w="383072"/>
                <a:gridCol w="383074"/>
                <a:gridCol w="383072"/>
                <a:gridCol w="383074"/>
                <a:gridCol w="384106"/>
                <a:gridCol w="383072"/>
                <a:gridCol w="383074"/>
                <a:gridCol w="383072"/>
                <a:gridCol w="383074"/>
                <a:gridCol w="383072"/>
              </a:tblGrid>
              <a:tr h="89557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1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6" charset="0"/>
                          <a:cs typeface="Times New Roman" pitchFamily="16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6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041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500188" y="928670"/>
            <a:ext cx="56435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Ответы на кроссворд: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вертикали: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Резистор.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Электрошок.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Диэлектрик.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Полюс.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428728" y="1600200"/>
            <a:ext cx="70009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Самойленко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П.И. Физика для профессий и специальностей социально-экономического и гуманитарного профилей: учебник, М.: Академия, 2012 г.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Фирсов А.В. Физика для профессий и специальностей технического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естественно-научного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профилей: учебник, М.: Академия,  2012 г.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Самойленко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П.И., Сергеев А.В. Сборник задач и вопросов по физике: учеб. пособие, М.: Академия, 2013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Дополнительные источники: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Касьянов В. А.  Физика. 10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.: учебник для общеобразовательных учебных заведений. М.: Дрофа, 201 3г.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Меркулова С.С., Прокофьева С.П. Тесты по физике: 10 класс.- М.: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Экзамен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2003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Рымкевич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 П. Физика. Задачник.10-11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.: пособие для общеобразовательных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учеб.заведений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М., 2012.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Разгадайте ребус</a:t>
            </a:r>
            <a:endParaRPr lang="ru-RU" smtClean="0"/>
          </a:p>
        </p:txBody>
      </p:sp>
      <p:pic>
        <p:nvPicPr>
          <p:cNvPr id="15363" name="Содержимое 3" descr="http://joinfo.ua/images/news/2015/10/5632878a1fe6b_Mol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313" y="2000250"/>
            <a:ext cx="3429000" cy="3071813"/>
          </a:xfrm>
          <a:noFill/>
          <a:ln>
            <a:miter lim="800000"/>
            <a:headEnd/>
            <a:tailEnd/>
          </a:ln>
        </p:spPr>
      </p:pic>
      <p:pic>
        <p:nvPicPr>
          <p:cNvPr id="15364" name="Рисунок 6" descr="0020348_trixie-kauknochen-gepres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2357438"/>
            <a:ext cx="1285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72066" y="2928934"/>
            <a:ext cx="2040943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щ</a:t>
            </a:r>
            <a:endParaRPr lang="ru-RU" sz="150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1285860"/>
            <a:ext cx="1635384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К=Н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4876" y="642918"/>
            <a:ext cx="1136850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٫٫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5643578"/>
            <a:ext cx="4115229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МО Щ НОСТЬ</a:t>
            </a:r>
          </a:p>
        </p:txBody>
      </p:sp>
      <p:sp>
        <p:nvSpPr>
          <p:cNvPr id="12" name="Овал 11"/>
          <p:cNvSpPr/>
          <p:nvPr/>
        </p:nvSpPr>
        <p:spPr>
          <a:xfrm>
            <a:off x="6715140" y="5500702"/>
            <a:ext cx="1928826" cy="928694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otype Corsiva" pitchFamily="66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Разгадайте ребус</a:t>
            </a:r>
            <a:endParaRPr lang="ru-RU" smtClean="0"/>
          </a:p>
        </p:txBody>
      </p:sp>
      <p:pic>
        <p:nvPicPr>
          <p:cNvPr id="18434" name="Picture 2" descr="C:\Documents and Settings\User\Мои документы\massovoe_katanie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000240"/>
            <a:ext cx="5143536" cy="3425666"/>
          </a:xfrm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1000108"/>
            <a:ext cx="1136850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٫٫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5715016"/>
            <a:ext cx="138781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ТОК</a:t>
            </a:r>
          </a:p>
        </p:txBody>
      </p:sp>
      <p:sp>
        <p:nvSpPr>
          <p:cNvPr id="7" name="Овал 6"/>
          <p:cNvSpPr/>
          <p:nvPr/>
        </p:nvSpPr>
        <p:spPr>
          <a:xfrm>
            <a:off x="6643702" y="5500702"/>
            <a:ext cx="1785950" cy="92869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otype Corsiva" pitchFamily="66" charset="0"/>
              </a:rPr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313" y="357188"/>
            <a:ext cx="7329487" cy="57689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dirty="0" smtClean="0"/>
              <a:t> 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Спираль нагрелась докрасна,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Хоть и горела недолго она.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Руку подставив, тепло ощущает,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Спросишь: «Какое количество тепла спираль выделяет?»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Найти тебе ответ труда не составляет,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Из какого он закона вытекает?</a:t>
            </a:r>
            <a:endParaRPr lang="ru-RU" sz="4400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6643702" y="5286388"/>
            <a:ext cx="2000264" cy="107157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Monotype Corsiva" pitchFamily="66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0166" y="5500702"/>
            <a:ext cx="500066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Закон Джоуля - Ленца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/>
          <a:srcRect l="34219" t="23334" r="30156" b="54166"/>
          <a:stretch>
            <a:fillRect/>
          </a:stretch>
        </p:blipFill>
        <p:spPr bwMode="auto">
          <a:xfrm>
            <a:off x="1571625" y="2714625"/>
            <a:ext cx="685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6"/>
          <p:cNvGrpSpPr>
            <a:grpSpLocks/>
          </p:cNvGrpSpPr>
          <p:nvPr/>
        </p:nvGrpSpPr>
        <p:grpSpPr bwMode="auto">
          <a:xfrm>
            <a:off x="1357313" y="1928813"/>
            <a:ext cx="7286625" cy="3346450"/>
            <a:chOff x="1115616" y="2223406"/>
            <a:chExt cx="7165477" cy="32167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223406"/>
              <a:ext cx="7165477" cy="2041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omic Sans MS" pitchFamily="66" charset="0"/>
                </a:rPr>
                <a:t>Тема урока: «Работа </a:t>
              </a:r>
              <a:r>
                <a:rPr lang="ru-RU" sz="44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omic Sans MS" pitchFamily="66" charset="0"/>
                </a:rPr>
                <a:t>и мощность тока. Закон Джоуля 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omic Sans MS" pitchFamily="66" charset="0"/>
                </a:rPr>
                <a:t>– Ленца»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460" name="Прямоугольник 5"/>
            <p:cNvSpPr>
              <a:spLocks noChangeArrowheads="1"/>
            </p:cNvSpPr>
            <p:nvPr/>
          </p:nvSpPr>
          <p:spPr bwMode="auto">
            <a:xfrm>
              <a:off x="2187089" y="5085184"/>
              <a:ext cx="5084703" cy="354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 занятия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483" name="Текст 3"/>
          <p:cNvSpPr>
            <a:spLocks noGrp="1"/>
          </p:cNvSpPr>
          <p:nvPr>
            <p:ph type="body" idx="1"/>
          </p:nvPr>
        </p:nvSpPr>
        <p:spPr bwMode="auto">
          <a:xfrm>
            <a:off x="1285875" y="1571625"/>
            <a:ext cx="3211513" cy="603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FF0000"/>
                </a:solidFill>
              </a:rPr>
              <a:t>Узнать 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 bwMode="auto">
          <a:xfrm>
            <a:off x="1143000" y="2071688"/>
            <a:ext cx="3714750" cy="40544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</a:pPr>
            <a:r>
              <a:rPr lang="ru-RU" sz="3600" b="1" smtClean="0">
                <a:latin typeface="Cambria" pitchFamily="18" charset="0"/>
              </a:rPr>
              <a:t> </a:t>
            </a:r>
            <a:r>
              <a:rPr lang="ru-RU" sz="3200" b="1" smtClean="0">
                <a:latin typeface="Cambria" pitchFamily="18" charset="0"/>
              </a:rPr>
              <a:t>понятия работы и мощности электрического тока, их формулы.</a:t>
            </a:r>
          </a:p>
        </p:txBody>
      </p:sp>
      <p:sp>
        <p:nvSpPr>
          <p:cNvPr id="20485" name="Текст 4"/>
          <p:cNvSpPr>
            <a:spLocks noGrp="1"/>
          </p:cNvSpPr>
          <p:nvPr>
            <p:ph type="body" sz="quarter" idx="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rgbClr val="FF0000"/>
                </a:solidFill>
              </a:rPr>
              <a:t>Научиться …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786313" y="2143125"/>
            <a:ext cx="3900487" cy="39830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</a:pPr>
            <a:r>
              <a:rPr lang="ru-RU" sz="3200" b="1" smtClean="0">
                <a:latin typeface="Cambria" pitchFamily="18" charset="0"/>
              </a:rPr>
              <a:t>применять формулы работы и мощности тока и закон Джоуля – Ленца при решении задач.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1357313" y="857250"/>
            <a:ext cx="7000875" cy="11541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Прохождение тока по проводнику </a:t>
            </a:r>
            <a:b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всегда сопровождается хотя бы одним </a:t>
            </a:r>
            <a:b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из особых явлений – </a:t>
            </a:r>
            <a:r>
              <a:rPr lang="ru-RU" sz="2400" b="1" i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действий тока</a:t>
            </a: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химическое, магнитное и тепловое</a:t>
            </a:r>
            <a:r>
              <a:rPr lang="ru-RU" sz="2400" b="1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5400" b="1" smtClean="0">
                <a:solidFill>
                  <a:srgbClr val="6600FF"/>
                </a:solidFill>
                <a:latin typeface="Georgia" pitchFamily="18" charset="0"/>
              </a:rPr>
              <a:t/>
            </a:r>
            <a:br>
              <a:rPr lang="ru-RU" sz="5400" b="1" smtClean="0">
                <a:solidFill>
                  <a:srgbClr val="6600FF"/>
                </a:solidFill>
                <a:latin typeface="Georgia" pitchFamily="18" charset="0"/>
              </a:rPr>
            </a:br>
            <a:endParaRPr lang="ru-RU" sz="5400" smtClean="0"/>
          </a:p>
        </p:txBody>
      </p:sp>
      <p:pic>
        <p:nvPicPr>
          <p:cNvPr id="22531" name="Picture 7" descr="9h-i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75" y="3929063"/>
            <a:ext cx="1238250" cy="1847850"/>
          </a:xfrm>
          <a:noFill/>
          <a:ln>
            <a:miter lim="800000"/>
            <a:headEnd/>
            <a:tailEnd/>
          </a:ln>
        </p:spPr>
      </p:pic>
      <p:pic>
        <p:nvPicPr>
          <p:cNvPr id="22532" name="Picture 10" descr="9h-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143375"/>
            <a:ext cx="247808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3" descr="10i-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4214813"/>
            <a:ext cx="2293937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722</Words>
  <Application>Microsoft Office PowerPoint</Application>
  <PresentationFormat>Экран (4:3)</PresentationFormat>
  <Paragraphs>187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Mistral</vt:lpstr>
      <vt:lpstr>Comic Sans MS</vt:lpstr>
      <vt:lpstr>Monotype Corsiva</vt:lpstr>
      <vt:lpstr>Cambria</vt:lpstr>
      <vt:lpstr>Times New Roman</vt:lpstr>
      <vt:lpstr>Georgia</vt:lpstr>
      <vt:lpstr>Тема Office</vt:lpstr>
      <vt:lpstr>Куртамышский сельскохозяйственный техникум – филиал ФГБОУ ВО «Курганская ГСХА»</vt:lpstr>
      <vt:lpstr>Слайд 2</vt:lpstr>
      <vt:lpstr>Разгадайте ребус</vt:lpstr>
      <vt:lpstr>Разгадайте ребус</vt:lpstr>
      <vt:lpstr>Разгадайте ребус</vt:lpstr>
      <vt:lpstr>Слайд 6</vt:lpstr>
      <vt:lpstr>Слайд 7</vt:lpstr>
      <vt:lpstr>Задачи  занятия</vt:lpstr>
      <vt:lpstr>Прохождение тока по проводнику  всегда сопровождается хотя бы одним  из особых явлений – действий тока  (химическое, магнитное и тепловое). </vt:lpstr>
      <vt:lpstr>Слайд 10</vt:lpstr>
      <vt:lpstr>Слайд 11</vt:lpstr>
      <vt:lpstr>Слайд 12</vt:lpstr>
      <vt:lpstr>Почему же проводники нагреваются?</vt:lpstr>
      <vt:lpstr>Закон Джоуля- Ленца</vt:lpstr>
      <vt:lpstr>Схема опыта Джоуля- Ленца</vt:lpstr>
      <vt:lpstr>Слайд 16</vt:lpstr>
      <vt:lpstr>Слайд 17</vt:lpstr>
      <vt:lpstr>Работа электрического тока:</vt:lpstr>
      <vt:lpstr>Слайд 19</vt:lpstr>
      <vt:lpstr>Мощность тока:</vt:lpstr>
      <vt:lpstr>Слайд 21</vt:lpstr>
      <vt:lpstr>      Ваттметр</vt:lpstr>
      <vt:lpstr>Слайд 23</vt:lpstr>
      <vt:lpstr>Слайд 24</vt:lpstr>
      <vt:lpstr>Слайд 25</vt:lpstr>
      <vt:lpstr>Слайд 26</vt:lpstr>
      <vt:lpstr>Заполните таблицу</vt:lpstr>
      <vt:lpstr>Проверьте таблицу</vt:lpstr>
      <vt:lpstr>Слайд 29</vt:lpstr>
      <vt:lpstr>Покажи настроение:</vt:lpstr>
      <vt:lpstr>Кроссворд.</vt:lpstr>
      <vt:lpstr>Слайд 32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Зав отделениями</cp:lastModifiedBy>
  <cp:revision>97</cp:revision>
  <dcterms:created xsi:type="dcterms:W3CDTF">2014-11-07T17:01:55Z</dcterms:created>
  <dcterms:modified xsi:type="dcterms:W3CDTF">2017-12-19T18:38:43Z</dcterms:modified>
</cp:coreProperties>
</file>