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11.11.2017</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11.11.2017</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8077200" cy="1673352"/>
          </a:xfrm>
        </p:spPr>
        <p:txBody>
          <a:bodyPr/>
          <a:lstStyle/>
          <a:p>
            <a:pPr algn="ctr"/>
            <a:r>
              <a:rPr lang="ru-RU" dirty="0" smtClean="0"/>
              <a:t>Моя профессия – Моя гордость</a:t>
            </a:r>
            <a:endParaRPr lang="ru-RU" dirty="0"/>
          </a:p>
        </p:txBody>
      </p:sp>
      <p:sp>
        <p:nvSpPr>
          <p:cNvPr id="3" name="Подзаголовок 2"/>
          <p:cNvSpPr>
            <a:spLocks noGrp="1"/>
          </p:cNvSpPr>
          <p:nvPr>
            <p:ph type="subTitle" idx="1"/>
          </p:nvPr>
        </p:nvSpPr>
        <p:spPr>
          <a:xfrm>
            <a:off x="611560" y="2348880"/>
            <a:ext cx="8077200" cy="491504"/>
          </a:xfrm>
        </p:spPr>
        <p:txBody>
          <a:bodyPr>
            <a:normAutofit/>
          </a:bodyPr>
          <a:lstStyle/>
          <a:p>
            <a:pPr algn="ctr"/>
            <a:r>
              <a:rPr lang="ru-RU" sz="2800" dirty="0" smtClean="0"/>
              <a:t>Электромонтажник</a:t>
            </a:r>
            <a:endParaRPr lang="ru-RU" sz="2800" dirty="0"/>
          </a:p>
        </p:txBody>
      </p:sp>
      <p:pic>
        <p:nvPicPr>
          <p:cNvPr id="1027" name="Picture 3" descr="C:\Users\Александр\Downloads\photo.jpg"/>
          <p:cNvPicPr>
            <a:picLocks noChangeAspect="1" noChangeArrowheads="1"/>
          </p:cNvPicPr>
          <p:nvPr/>
        </p:nvPicPr>
        <p:blipFill>
          <a:blip r:embed="rId2" cstate="print"/>
          <a:srcRect/>
          <a:stretch>
            <a:fillRect/>
          </a:stretch>
        </p:blipFill>
        <p:spPr bwMode="auto">
          <a:xfrm>
            <a:off x="3347864" y="3284984"/>
            <a:ext cx="2791718" cy="2791718"/>
          </a:xfrm>
          <a:prstGeom prst="rect">
            <a:avLst/>
          </a:prstGeom>
          <a:noFill/>
        </p:spPr>
      </p:pic>
    </p:spTree>
  </p:cSld>
  <p:clrMapOvr>
    <a:masterClrMapping/>
  </p:clrMapOvr>
  <p:transition advTm="9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250"/>
                            </p:stCondLst>
                            <p:childTnLst>
                              <p:par>
                                <p:cTn id="13" presetID="3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15"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fltVal val="0"/>
                                          </p:val>
                                        </p:tav>
                                        <p:tav tm="100000">
                                          <p:val>
                                            <p:strVal val="#ppt_w"/>
                                          </p:val>
                                        </p:tav>
                                      </p:tavLst>
                                    </p:anim>
                                    <p:anim calcmode="lin" valueType="num">
                                      <p:cBhvr>
                                        <p:cTn id="22" dur="1000" fill="hold"/>
                                        <p:tgtEl>
                                          <p:spTgt spid="1027"/>
                                        </p:tgtEl>
                                        <p:attrNameLst>
                                          <p:attrName>ppt_h</p:attrName>
                                        </p:attrNameLst>
                                      </p:cBhvr>
                                      <p:tavLst>
                                        <p:tav tm="0">
                                          <p:val>
                                            <p:fltVal val="0"/>
                                          </p:val>
                                        </p:tav>
                                        <p:tav tm="100000">
                                          <p:val>
                                            <p:strVal val="#ppt_h"/>
                                          </p:val>
                                        </p:tav>
                                      </p:tavLst>
                                    </p:anim>
                                    <p:anim calcmode="lin" valueType="num">
                                      <p:cBhvr>
                                        <p:cTn id="23"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Немного истории.</a:t>
            </a:r>
            <a:endParaRPr lang="ru-RU" dirty="0"/>
          </a:p>
        </p:txBody>
      </p:sp>
      <p:sp>
        <p:nvSpPr>
          <p:cNvPr id="3" name="Содержимое 2"/>
          <p:cNvSpPr>
            <a:spLocks noGrp="1"/>
          </p:cNvSpPr>
          <p:nvPr>
            <p:ph idx="1"/>
          </p:nvPr>
        </p:nvSpPr>
        <p:spPr>
          <a:xfrm>
            <a:off x="179512" y="1412776"/>
            <a:ext cx="5842992" cy="4968552"/>
          </a:xfrm>
        </p:spPr>
        <p:txBody>
          <a:bodyPr>
            <a:noAutofit/>
          </a:bodyPr>
          <a:lstStyle/>
          <a:p>
            <a:pPr marL="174625" indent="0">
              <a:buNone/>
            </a:pPr>
            <a:r>
              <a:rPr lang="ru-RU" sz="2400" dirty="0" smtClean="0"/>
              <a:t>Данная профессия возникла достаточно давно – в конце 19 столетия. В общем тогда, когда мир узнал об электрической энергии. Когда возникли электростанции, появилась необходимость в людях, которые могли бы контролировать оборудование, стоившее немалых денег.</a:t>
            </a:r>
          </a:p>
          <a:p>
            <a:pPr marL="174625" indent="0">
              <a:buNone/>
            </a:pPr>
            <a:r>
              <a:rPr lang="ru-RU" sz="2400" dirty="0" smtClean="0"/>
              <a:t>Первые электрики появились в Англии и США. Немного позже электрики проникли и в Россию. В начале своего существования эта профессия была очень востребована. Ведь мало кто разбирался в сложных электроприборах.</a:t>
            </a:r>
            <a:endParaRPr lang="ru-RU" sz="2400" dirty="0"/>
          </a:p>
        </p:txBody>
      </p:sp>
      <p:pic>
        <p:nvPicPr>
          <p:cNvPr id="1028" name="Picture 4"/>
          <p:cNvPicPr>
            <a:picLocks noChangeAspect="1" noChangeArrowheads="1"/>
          </p:cNvPicPr>
          <p:nvPr/>
        </p:nvPicPr>
        <p:blipFill>
          <a:blip r:embed="rId2" cstate="print"/>
          <a:srcRect/>
          <a:stretch>
            <a:fillRect/>
          </a:stretch>
        </p:blipFill>
        <p:spPr bwMode="auto">
          <a:xfrm>
            <a:off x="5868144" y="1484784"/>
            <a:ext cx="3275856" cy="4380303"/>
          </a:xfrm>
          <a:prstGeom prst="rect">
            <a:avLst/>
          </a:prstGeom>
          <a:noFill/>
          <a:ln w="9525">
            <a:noFill/>
            <a:miter lim="800000"/>
            <a:headEnd/>
            <a:tailEnd/>
          </a:ln>
        </p:spPr>
      </p:pic>
    </p:spTree>
  </p:cSld>
  <p:clrMapOvr>
    <a:masterClrMapping/>
  </p:clrMapOvr>
  <p:transition spd="med" advTm="30732">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3" presetClass="entr" presetSubtype="1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Почему электромонтажник?</a:t>
            </a:r>
            <a:endParaRPr lang="ru-RU" dirty="0"/>
          </a:p>
        </p:txBody>
      </p:sp>
      <p:sp>
        <p:nvSpPr>
          <p:cNvPr id="3" name="Содержимое 2"/>
          <p:cNvSpPr>
            <a:spLocks noGrp="1"/>
          </p:cNvSpPr>
          <p:nvPr>
            <p:ph idx="1"/>
          </p:nvPr>
        </p:nvSpPr>
        <p:spPr>
          <a:xfrm>
            <a:off x="-252536" y="1484784"/>
            <a:ext cx="5328592" cy="5832648"/>
          </a:xfrm>
        </p:spPr>
        <p:txBody>
          <a:bodyPr>
            <a:normAutofit fontScale="70000" lnSpcReduction="20000"/>
          </a:bodyPr>
          <a:lstStyle/>
          <a:p>
            <a:pPr marL="438150" indent="-3175">
              <a:buNone/>
            </a:pPr>
            <a:r>
              <a:rPr lang="ru-RU" dirty="0" smtClean="0"/>
              <a:t>Среди бесчисленного выбора профессий, я остановился на электромонтажнике. С детства у меня было необычайное любопытство и тяга к познанию мира. Однажды я захотел узнать как горит лампочка и как работает телевизор. Родители ответили что это из за электричества, но после этого ответа сразу же возник новый вопрос «Что такое электричество?». На этот вопрос родители не могли дать точного ответа. Но моё любопытство было </a:t>
            </a:r>
            <a:r>
              <a:rPr lang="ru-RU" dirty="0" err="1" smtClean="0"/>
              <a:t>неунять</a:t>
            </a:r>
            <a:r>
              <a:rPr lang="ru-RU" dirty="0" smtClean="0"/>
              <a:t> таким ответом, я стал сам искать ответы на свои вопросы. В скором времени я узнал много нового, я не ожидал что есть много вещей тесно связанных с электричеством, в том числе и профессия.</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5184040" y="1412776"/>
            <a:ext cx="3959960" cy="4783237"/>
          </a:xfrm>
          <a:prstGeom prst="rect">
            <a:avLst/>
          </a:prstGeom>
          <a:noFill/>
          <a:ln w="9525">
            <a:noFill/>
            <a:miter lim="800000"/>
            <a:headEnd/>
            <a:tailEnd/>
          </a:ln>
        </p:spPr>
      </p:pic>
    </p:spTree>
  </p:cSld>
  <p:clrMapOvr>
    <a:masterClrMapping/>
  </p:clrMapOvr>
  <p:transition advTm="423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par>
                          <p:cTn id="30" fill="hold">
                            <p:stCondLst>
                              <p:cond delay="3000"/>
                            </p:stCondLst>
                            <p:childTnLst>
                              <p:par>
                                <p:cTn id="31" presetID="53" presetClass="entr" presetSubtype="0" fill="hold" nodeType="after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500" fill="hold"/>
                                        <p:tgtEl>
                                          <p:spTgt spid="2050"/>
                                        </p:tgtEl>
                                        <p:attrNameLst>
                                          <p:attrName>ppt_w</p:attrName>
                                        </p:attrNameLst>
                                      </p:cBhvr>
                                      <p:tavLst>
                                        <p:tav tm="0">
                                          <p:val>
                                            <p:fltVal val="0"/>
                                          </p:val>
                                        </p:tav>
                                        <p:tav tm="100000">
                                          <p:val>
                                            <p:strVal val="#ppt_w"/>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Effect transition="in" filter="fade">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Чем занимается электромонтажник?</a:t>
            </a:r>
            <a:endParaRPr lang="ru-RU" dirty="0"/>
          </a:p>
        </p:txBody>
      </p:sp>
      <p:sp>
        <p:nvSpPr>
          <p:cNvPr id="3" name="Содержимое 2"/>
          <p:cNvSpPr>
            <a:spLocks noGrp="1"/>
          </p:cNvSpPr>
          <p:nvPr>
            <p:ph idx="1"/>
          </p:nvPr>
        </p:nvSpPr>
        <p:spPr>
          <a:xfrm>
            <a:off x="-324544" y="1484784"/>
            <a:ext cx="4690864" cy="5616624"/>
          </a:xfrm>
        </p:spPr>
        <p:txBody>
          <a:bodyPr>
            <a:normAutofit fontScale="70000" lnSpcReduction="20000"/>
          </a:bodyPr>
          <a:lstStyle/>
          <a:p>
            <a:pPr marL="438150" indent="-3175">
              <a:buNone/>
            </a:pPr>
            <a:r>
              <a:rPr lang="ru-RU" dirty="0" smtClean="0"/>
              <a:t>Электромонтажник – это рабочий который занимается прокладкой кабелей, ремонтом и установкой  электрооборудования, обслуживает подстанции и обеспечивает подачу электричества на предприятия, больницы и жилые дома. Профессия электромонтажника - это профессия преимущественно умственного труда, которая в большей степени связна с приёмом и переработкой информации. В работе Электромонтажника важны результаты его интеллектуальных размышлений. Но, при этом, физический труд не исключается.</a:t>
            </a:r>
            <a:endParaRPr lang="ru-RU" dirty="0"/>
          </a:p>
        </p:txBody>
      </p:sp>
      <p:pic>
        <p:nvPicPr>
          <p:cNvPr id="3074" name="Picture 2" descr="C:\Users\Александр\Downloads\17585939.iwieig5tbo.jpeg"/>
          <p:cNvPicPr>
            <a:picLocks noChangeAspect="1" noChangeArrowheads="1"/>
          </p:cNvPicPr>
          <p:nvPr/>
        </p:nvPicPr>
        <p:blipFill>
          <a:blip r:embed="rId2" cstate="print"/>
          <a:srcRect/>
          <a:stretch>
            <a:fillRect/>
          </a:stretch>
        </p:blipFill>
        <p:spPr bwMode="auto">
          <a:xfrm>
            <a:off x="4319464" y="1412776"/>
            <a:ext cx="4824536" cy="5184576"/>
          </a:xfrm>
          <a:prstGeom prst="rect">
            <a:avLst/>
          </a:prstGeom>
          <a:noFill/>
        </p:spPr>
      </p:pic>
    </p:spTree>
  </p:cSld>
  <p:clrMapOvr>
    <a:masterClrMapping/>
  </p:clrMapOvr>
  <p:transition advTm="332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800" decel="100000"/>
                                        <p:tgtEl>
                                          <p:spTgt spid="3074"/>
                                        </p:tgtEl>
                                      </p:cBhvr>
                                    </p:animEffect>
                                    <p:anim calcmode="lin" valueType="num">
                                      <p:cBhvr>
                                        <p:cTn id="21" dur="800" decel="100000" fill="hold"/>
                                        <p:tgtEl>
                                          <p:spTgt spid="3074"/>
                                        </p:tgtEl>
                                        <p:attrNameLst>
                                          <p:attrName>style.rotation</p:attrName>
                                        </p:attrNameLst>
                                      </p:cBhvr>
                                      <p:tavLst>
                                        <p:tav tm="0">
                                          <p:val>
                                            <p:fltVal val="-90"/>
                                          </p:val>
                                        </p:tav>
                                        <p:tav tm="100000">
                                          <p:val>
                                            <p:fltVal val="0"/>
                                          </p:val>
                                        </p:tav>
                                      </p:tavLst>
                                    </p:anim>
                                    <p:anim calcmode="lin" valueType="num">
                                      <p:cBhvr>
                                        <p:cTn id="22" dur="800" decel="100000" fill="hold"/>
                                        <p:tgtEl>
                                          <p:spTgt spid="3074"/>
                                        </p:tgtEl>
                                        <p:attrNameLst>
                                          <p:attrName>ppt_x</p:attrName>
                                        </p:attrNameLst>
                                      </p:cBhvr>
                                      <p:tavLst>
                                        <p:tav tm="0">
                                          <p:val>
                                            <p:strVal val="#ppt_x+0.4"/>
                                          </p:val>
                                        </p:tav>
                                        <p:tav tm="100000">
                                          <p:val>
                                            <p:strVal val="#ppt_x-0.05"/>
                                          </p:val>
                                        </p:tav>
                                      </p:tavLst>
                                    </p:anim>
                                    <p:anim calcmode="lin" valueType="num">
                                      <p:cBhvr>
                                        <p:cTn id="23" dur="800" decel="100000" fill="hold"/>
                                        <p:tgtEl>
                                          <p:spTgt spid="307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профессии</a:t>
            </a:r>
            <a:endParaRPr lang="ru-RU" dirty="0"/>
          </a:p>
        </p:txBody>
      </p:sp>
      <p:sp>
        <p:nvSpPr>
          <p:cNvPr id="3" name="Содержимое 2"/>
          <p:cNvSpPr>
            <a:spLocks noGrp="1"/>
          </p:cNvSpPr>
          <p:nvPr>
            <p:ph idx="1"/>
          </p:nvPr>
        </p:nvSpPr>
        <p:spPr>
          <a:xfrm>
            <a:off x="-252536" y="1484785"/>
            <a:ext cx="5472608" cy="4916016"/>
          </a:xfrm>
        </p:spPr>
        <p:txBody>
          <a:bodyPr>
            <a:normAutofit fontScale="77500" lnSpcReduction="20000"/>
          </a:bodyPr>
          <a:lstStyle/>
          <a:p>
            <a:pPr marL="449263" indent="0">
              <a:buNone/>
            </a:pPr>
            <a:r>
              <a:rPr lang="ru-RU" dirty="0" smtClean="0"/>
              <a:t>Особенностями этой профессии являются сами люди решившие пойти в электромонтажники. Для того чтобы работать в этой профессии она должна нравится человеку. Любая профессия трудоёмкая, но не любая опасна как работа электромонтажника. Человек работающий на этой профессии несёт ответственность за свою жизнь и жизни других </a:t>
            </a:r>
            <a:r>
              <a:rPr lang="ru-RU" dirty="0" smtClean="0"/>
              <a:t>людей, </a:t>
            </a:r>
            <a:r>
              <a:rPr lang="ru-RU" dirty="0" smtClean="0"/>
              <a:t>ведь неправильное обращение с электричеством может привести к тяжёлым последствиям.</a:t>
            </a:r>
            <a:endParaRPr lang="ru-RU" dirty="0"/>
          </a:p>
        </p:txBody>
      </p:sp>
      <p:pic>
        <p:nvPicPr>
          <p:cNvPr id="4098" name="Picture 2" descr="C:\Users\Александр\Downloads\898262.jpg"/>
          <p:cNvPicPr>
            <a:picLocks noChangeAspect="1" noChangeArrowheads="1"/>
          </p:cNvPicPr>
          <p:nvPr/>
        </p:nvPicPr>
        <p:blipFill>
          <a:blip r:embed="rId2" cstate="print"/>
          <a:srcRect/>
          <a:stretch>
            <a:fillRect/>
          </a:stretch>
        </p:blipFill>
        <p:spPr bwMode="auto">
          <a:xfrm>
            <a:off x="4932040" y="1412776"/>
            <a:ext cx="4211960" cy="5112568"/>
          </a:xfrm>
          <a:prstGeom prst="rect">
            <a:avLst/>
          </a:prstGeom>
          <a:noFill/>
        </p:spPr>
      </p:pic>
    </p:spTree>
  </p:cSld>
  <p:clrMapOvr>
    <a:masterClrMapping/>
  </p:clrMapOvr>
  <p:transition advTm="274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ox(in)">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профессии</a:t>
            </a:r>
            <a:endParaRPr lang="ru-RU" dirty="0"/>
          </a:p>
        </p:txBody>
      </p:sp>
      <p:sp>
        <p:nvSpPr>
          <p:cNvPr id="3" name="Содержимое 2"/>
          <p:cNvSpPr>
            <a:spLocks noGrp="1"/>
          </p:cNvSpPr>
          <p:nvPr>
            <p:ph idx="1"/>
          </p:nvPr>
        </p:nvSpPr>
        <p:spPr>
          <a:xfrm>
            <a:off x="-396552" y="1484784"/>
            <a:ext cx="5040560" cy="5904656"/>
          </a:xfrm>
        </p:spPr>
        <p:txBody>
          <a:bodyPr>
            <a:normAutofit fontScale="77500" lnSpcReduction="20000"/>
          </a:bodyPr>
          <a:lstStyle/>
          <a:p>
            <a:pPr marL="449263" indent="0">
              <a:buNone/>
            </a:pPr>
            <a:r>
              <a:rPr lang="ru-RU" dirty="0" smtClean="0"/>
              <a:t>Также особенностью этой профессии является постоянный спрос на </a:t>
            </a:r>
            <a:r>
              <a:rPr lang="ru-RU" dirty="0" smtClean="0"/>
              <a:t>неё. </a:t>
            </a:r>
          </a:p>
          <a:p>
            <a:pPr marL="449263" indent="0">
              <a:buNone/>
            </a:pPr>
            <a:r>
              <a:rPr lang="ru-RU" dirty="0" smtClean="0"/>
              <a:t>Ещё </a:t>
            </a:r>
            <a:r>
              <a:rPr lang="ru-RU" dirty="0" smtClean="0"/>
              <a:t>особенным является то что при карьерном росте электромонтажнику необходима </a:t>
            </a:r>
            <a:r>
              <a:rPr lang="ru-RU" dirty="0" smtClean="0"/>
              <a:t>универсальность,  </a:t>
            </a:r>
            <a:r>
              <a:rPr lang="ru-RU" dirty="0" smtClean="0"/>
              <a:t>то есть кроме своей специальности человек должен </a:t>
            </a:r>
            <a:r>
              <a:rPr lang="ru-RU" dirty="0" smtClean="0"/>
              <a:t>владеть </a:t>
            </a:r>
            <a:r>
              <a:rPr lang="ru-RU" dirty="0" smtClean="0"/>
              <a:t>универсальными профессиональными </a:t>
            </a:r>
            <a:r>
              <a:rPr lang="ru-RU" dirty="0" smtClean="0"/>
              <a:t>умениями. </a:t>
            </a:r>
            <a:r>
              <a:rPr lang="ru-RU" dirty="0" smtClean="0"/>
              <a:t>Нередко на пути от второго к шестому разряду эти специалисты вынуждены приобрести навыки оператора, столяра, фрезеровщика и даже сварщика.</a:t>
            </a:r>
            <a:endParaRPr lang="ru-RU" dirty="0"/>
          </a:p>
        </p:txBody>
      </p:sp>
      <p:pic>
        <p:nvPicPr>
          <p:cNvPr id="5123" name="Picture 3" descr="C:\Users\Александр\Downloads\61953711.jpg"/>
          <p:cNvPicPr>
            <a:picLocks noChangeAspect="1" noChangeArrowheads="1"/>
          </p:cNvPicPr>
          <p:nvPr/>
        </p:nvPicPr>
        <p:blipFill>
          <a:blip r:embed="rId2" cstate="print"/>
          <a:srcRect/>
          <a:stretch>
            <a:fillRect/>
          </a:stretch>
        </p:blipFill>
        <p:spPr bwMode="auto">
          <a:xfrm>
            <a:off x="4439477" y="1412776"/>
            <a:ext cx="4704523" cy="5445224"/>
          </a:xfrm>
          <a:prstGeom prst="rect">
            <a:avLst/>
          </a:prstGeom>
          <a:noFill/>
        </p:spPr>
      </p:pic>
    </p:spTree>
  </p:cSld>
  <p:clrMapOvr>
    <a:masterClrMapping/>
  </p:clrMapOvr>
  <p:transition advTm="314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par>
                          <p:cTn id="45" fill="hold">
                            <p:stCondLst>
                              <p:cond delay="5000"/>
                            </p:stCondLst>
                            <p:childTnLst>
                              <p:par>
                                <p:cTn id="46" presetID="29" presetClass="entr" presetSubtype="0" fill="hold" nodeType="afterEffect">
                                  <p:stCondLst>
                                    <p:cond delay="0"/>
                                  </p:stCondLst>
                                  <p:childTnLst>
                                    <p:set>
                                      <p:cBhvr>
                                        <p:cTn id="47" dur="1" fill="hold">
                                          <p:stCondLst>
                                            <p:cond delay="0"/>
                                          </p:stCondLst>
                                        </p:cTn>
                                        <p:tgtEl>
                                          <p:spTgt spid="5123"/>
                                        </p:tgtEl>
                                        <p:attrNameLst>
                                          <p:attrName>style.visibility</p:attrName>
                                        </p:attrNameLst>
                                      </p:cBhvr>
                                      <p:to>
                                        <p:strVal val="visible"/>
                                      </p:to>
                                    </p:set>
                                    <p:anim calcmode="lin" valueType="num">
                                      <p:cBhvr>
                                        <p:cTn id="48" dur="1000" fill="hold"/>
                                        <p:tgtEl>
                                          <p:spTgt spid="5123"/>
                                        </p:tgtEl>
                                        <p:attrNameLst>
                                          <p:attrName>ppt_x</p:attrName>
                                        </p:attrNameLst>
                                      </p:cBhvr>
                                      <p:tavLst>
                                        <p:tav tm="0">
                                          <p:val>
                                            <p:strVal val="#ppt_x-.2"/>
                                          </p:val>
                                        </p:tav>
                                        <p:tav tm="100000">
                                          <p:val>
                                            <p:strVal val="#ppt_x"/>
                                          </p:val>
                                        </p:tav>
                                      </p:tavLst>
                                    </p:anim>
                                    <p:anim calcmode="lin" valueType="num">
                                      <p:cBhvr>
                                        <p:cTn id="49" dur="10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Заключение</a:t>
            </a:r>
            <a:endParaRPr lang="ru-RU" dirty="0"/>
          </a:p>
        </p:txBody>
      </p:sp>
      <p:sp>
        <p:nvSpPr>
          <p:cNvPr id="3" name="Содержимое 2"/>
          <p:cNvSpPr>
            <a:spLocks noGrp="1"/>
          </p:cNvSpPr>
          <p:nvPr>
            <p:ph idx="1"/>
          </p:nvPr>
        </p:nvSpPr>
        <p:spPr>
          <a:xfrm>
            <a:off x="0" y="1484784"/>
            <a:ext cx="5292080" cy="4625609"/>
          </a:xfrm>
        </p:spPr>
        <p:txBody>
          <a:bodyPr>
            <a:normAutofit fontScale="92500" lnSpcReduction="20000"/>
          </a:bodyPr>
          <a:lstStyle/>
          <a:p>
            <a:pPr marL="357188" indent="0">
              <a:buNone/>
            </a:pPr>
            <a:r>
              <a:rPr lang="ru-RU" dirty="0" smtClean="0"/>
              <a:t>В завершении хочется добавит что каждая профессия нужна, но выбор той самой профессии за которую вы будете гордиться остаётся за вами. Ведь возможно это выбор и вашей будущей жизни. Нужно выбрать то что вам действительно нравится и тогда ваша будущая работа будет радовать вас.</a:t>
            </a:r>
            <a:endParaRPr lang="ru-RU" dirty="0"/>
          </a:p>
        </p:txBody>
      </p:sp>
      <p:pic>
        <p:nvPicPr>
          <p:cNvPr id="6146" name="Picture 2" descr="C:\Users\Александр\Downloads\65302ve8382451.jpg"/>
          <p:cNvPicPr>
            <a:picLocks noChangeAspect="1" noChangeArrowheads="1"/>
          </p:cNvPicPr>
          <p:nvPr/>
        </p:nvPicPr>
        <p:blipFill>
          <a:blip r:embed="rId2" cstate="print"/>
          <a:srcRect/>
          <a:stretch>
            <a:fillRect/>
          </a:stretch>
        </p:blipFill>
        <p:spPr bwMode="auto">
          <a:xfrm>
            <a:off x="5148064" y="1484784"/>
            <a:ext cx="3995936" cy="5373216"/>
          </a:xfrm>
          <a:prstGeom prst="rect">
            <a:avLst/>
          </a:prstGeom>
          <a:noFill/>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par>
                          <p:cTn id="27" fill="hold">
                            <p:stCondLst>
                              <p:cond delay="3000"/>
                            </p:stCondLst>
                            <p:childTnLst>
                              <p:par>
                                <p:cTn id="28" presetID="37" presetClass="entr" presetSubtype="0"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fade">
                                      <p:cBhvr>
                                        <p:cTn id="30" dur="1000"/>
                                        <p:tgtEl>
                                          <p:spTgt spid="6146"/>
                                        </p:tgtEl>
                                      </p:cBhvr>
                                    </p:animEffect>
                                    <p:anim calcmode="lin" valueType="num">
                                      <p:cBhvr>
                                        <p:cTn id="31" dur="1000" fill="hold"/>
                                        <p:tgtEl>
                                          <p:spTgt spid="6146"/>
                                        </p:tgtEl>
                                        <p:attrNameLst>
                                          <p:attrName>ppt_x</p:attrName>
                                        </p:attrNameLst>
                                      </p:cBhvr>
                                      <p:tavLst>
                                        <p:tav tm="0">
                                          <p:val>
                                            <p:strVal val="#ppt_x"/>
                                          </p:val>
                                        </p:tav>
                                        <p:tav tm="100000">
                                          <p:val>
                                            <p:strVal val="#ppt_x"/>
                                          </p:val>
                                        </p:tav>
                                      </p:tavLst>
                                    </p:anim>
                                    <p:anim calcmode="lin" valueType="num">
                                      <p:cBhvr>
                                        <p:cTn id="32" dur="900" decel="100000" fill="hold"/>
                                        <p:tgtEl>
                                          <p:spTgt spid="614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544616"/>
          </a:xfrm>
        </p:spPr>
        <p:txBody>
          <a:bodyPr>
            <a:normAutofit/>
          </a:bodyPr>
          <a:lstStyle/>
          <a:p>
            <a:pPr algn="ctr"/>
            <a:r>
              <a:rPr lang="ru-RU" sz="9600" dirty="0" smtClean="0"/>
              <a:t>Спасибо за внимание!</a:t>
            </a:r>
            <a:endParaRPr lang="ru-RU" sz="9600" dirty="0"/>
          </a:p>
        </p:txBody>
      </p:sp>
    </p:spTree>
  </p:cSld>
  <p:clrMapOvr>
    <a:masterClrMapping/>
  </p:clrMapOvr>
  <p:transition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 presetClass="emph" presetSubtype="2" fill="hold" grpId="1" nodeType="afterEffect">
                                  <p:stCondLst>
                                    <p:cond delay="0"/>
                                  </p:stCondLst>
                                  <p:childTnLst>
                                    <p:animClr clrSpc="rgb">
                                      <p:cBhvr override="childStyle">
                                        <p:cTn id="12" dur="2000" fill="hold"/>
                                        <p:tgtEl>
                                          <p:spTgt spid="2"/>
                                        </p:tgtEl>
                                        <p:attrNameLst>
                                          <p:attrName>style.color</p:attrName>
                                        </p:attrNameLst>
                                      </p:cBhvr>
                                      <p:to>
                                        <a:srgbClr val="2FFD2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307</TotalTime>
  <Words>442</Words>
  <Application>Microsoft Office PowerPoint</Application>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Модульная</vt:lpstr>
      <vt:lpstr>Моя профессия – Моя гордость</vt:lpstr>
      <vt:lpstr>Немного истории.</vt:lpstr>
      <vt:lpstr>Почему электромонтажник?</vt:lpstr>
      <vt:lpstr>Чем занимается электромонтажник?</vt:lpstr>
      <vt:lpstr>Особенности профессии</vt:lpstr>
      <vt:lpstr>Особенности профессии</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профессия – Моя гордость</dc:title>
  <dc:creator>220380</dc:creator>
  <cp:lastModifiedBy>Александр</cp:lastModifiedBy>
  <cp:revision>34</cp:revision>
  <dcterms:created xsi:type="dcterms:W3CDTF">2017-11-10T05:00:58Z</dcterms:created>
  <dcterms:modified xsi:type="dcterms:W3CDTF">2017-11-11T05:43:39Z</dcterms:modified>
</cp:coreProperties>
</file>