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8"/>
  </p:notesMasterIdLst>
  <p:sldIdLst>
    <p:sldId id="256" r:id="rId2"/>
    <p:sldId id="280" r:id="rId3"/>
    <p:sldId id="258" r:id="rId4"/>
    <p:sldId id="279" r:id="rId5"/>
    <p:sldId id="276" r:id="rId6"/>
    <p:sldId id="281" r:id="rId7"/>
    <p:sldId id="282" r:id="rId8"/>
    <p:sldId id="288" r:id="rId9"/>
    <p:sldId id="259" r:id="rId10"/>
    <p:sldId id="273" r:id="rId11"/>
    <p:sldId id="274" r:id="rId12"/>
    <p:sldId id="284" r:id="rId13"/>
    <p:sldId id="263" r:id="rId14"/>
    <p:sldId id="278" r:id="rId15"/>
    <p:sldId id="264" r:id="rId16"/>
    <p:sldId id="286" r:id="rId17"/>
    <p:sldId id="261" r:id="rId18"/>
    <p:sldId id="285" r:id="rId19"/>
    <p:sldId id="260" r:id="rId20"/>
    <p:sldId id="269" r:id="rId21"/>
    <p:sldId id="270" r:id="rId22"/>
    <p:sldId id="272" r:id="rId23"/>
    <p:sldId id="265" r:id="rId24"/>
    <p:sldId id="289" r:id="rId25"/>
    <p:sldId id="268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FD7B9-4E61-4943-A08D-9450A93685F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807E5-43D7-450C-A28B-ECCD00AA6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807E5-43D7-450C-A28B-ECCD00AA69A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3733-8DF0-4C5A-905B-A276BA9AB7B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BE1539-195C-40A8-8BA8-7CC757328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3733-8DF0-4C5A-905B-A276BA9AB7B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1539-195C-40A8-8BA8-7CC757328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3733-8DF0-4C5A-905B-A276BA9AB7B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1539-195C-40A8-8BA8-7CC757328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3733-8DF0-4C5A-905B-A276BA9AB7B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BE1539-195C-40A8-8BA8-7CC757328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3733-8DF0-4C5A-905B-A276BA9AB7B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1539-195C-40A8-8BA8-7CC7573282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3733-8DF0-4C5A-905B-A276BA9AB7B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1539-195C-40A8-8BA8-7CC757328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3733-8DF0-4C5A-905B-A276BA9AB7B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ABE1539-195C-40A8-8BA8-7CC7573282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3733-8DF0-4C5A-905B-A276BA9AB7B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1539-195C-40A8-8BA8-7CC757328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3733-8DF0-4C5A-905B-A276BA9AB7B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1539-195C-40A8-8BA8-7CC757328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3733-8DF0-4C5A-905B-A276BA9AB7B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1539-195C-40A8-8BA8-7CC757328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3733-8DF0-4C5A-905B-A276BA9AB7B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1539-195C-40A8-8BA8-7CC7573282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973733-8DF0-4C5A-905B-A276BA9AB7B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BE1539-195C-40A8-8BA8-7CC7573282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3.jpeg"/><Relationship Id="rId7" Type="http://schemas.openxmlformats.org/officeDocument/2006/relationships/image" Target="../media/image66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65.jpeg"/><Relationship Id="rId10" Type="http://schemas.openxmlformats.org/officeDocument/2006/relationships/image" Target="../media/image46.jpeg"/><Relationship Id="rId4" Type="http://schemas.openxmlformats.org/officeDocument/2006/relationships/image" Target="../media/image64.jpeg"/><Relationship Id="rId9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2016223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ГБОУ СОШ 2005 дошкольное отделение «РАДУГА»</a:t>
            </a:r>
            <a:br>
              <a:rPr lang="ru-RU" sz="1400" b="1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5805264"/>
            <a:ext cx="6400800" cy="761236"/>
          </a:xfrm>
        </p:spPr>
        <p:txBody>
          <a:bodyPr/>
          <a:lstStyle/>
          <a:p>
            <a:pPr algn="r"/>
            <a:endParaRPr lang="ru-RU" b="1" i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08720"/>
            <a:ext cx="842493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Проект: 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Мир профессий - А</a:t>
            </a:r>
            <a:r>
              <a:rPr lang="ru-RU" sz="6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6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r>
              <a:rPr lang="ru-RU" sz="6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605686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: </a:t>
            </a:r>
            <a:r>
              <a:rPr lang="ru-RU" dirty="0" err="1" smtClean="0"/>
              <a:t>Ефремцева</a:t>
            </a:r>
            <a:r>
              <a:rPr lang="ru-RU" dirty="0" smtClean="0"/>
              <a:t> Е.В</a:t>
            </a:r>
            <a:endParaRPr lang="ru-RU" dirty="0"/>
          </a:p>
        </p:txBody>
      </p:sp>
      <p:pic>
        <p:nvPicPr>
          <p:cNvPr id="8" name="Рисунок 7" descr="53400833_fc51602c4f3e00da2a8d20c57479db8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293096"/>
            <a:ext cx="1400175" cy="1657350"/>
          </a:xfrm>
          <a:prstGeom prst="rect">
            <a:avLst/>
          </a:prstGeom>
        </p:spPr>
      </p:pic>
      <p:pic>
        <p:nvPicPr>
          <p:cNvPr id="25602" name="Picture 2" descr="http://www.forchel.ru/files/plakaty/dou/ugolki2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60648"/>
            <a:ext cx="1666811" cy="11784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143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Лепка-конструирование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IMAG1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3174180" cy="5301208"/>
          </a:xfrm>
          <a:prstGeom prst="rect">
            <a:avLst/>
          </a:prstGeom>
        </p:spPr>
      </p:pic>
      <p:pic>
        <p:nvPicPr>
          <p:cNvPr id="12" name="Рисунок 11" descr="IMAG15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56992"/>
            <a:ext cx="4228640" cy="3313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151465">
            <a:off x="4353811" y="1443932"/>
            <a:ext cx="282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Куклы из ложек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Рисование-АППЛИКАЦИЯ.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IMAG17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1897989" cy="2520280"/>
          </a:xfrm>
          <a:prstGeom prst="rect">
            <a:avLst/>
          </a:prstGeom>
        </p:spPr>
      </p:pic>
      <p:pic>
        <p:nvPicPr>
          <p:cNvPr id="9" name="Рисунок 8" descr="IMAG17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05064"/>
            <a:ext cx="1897989" cy="2520280"/>
          </a:xfrm>
          <a:prstGeom prst="rect">
            <a:avLst/>
          </a:prstGeom>
        </p:spPr>
      </p:pic>
      <p:pic>
        <p:nvPicPr>
          <p:cNvPr id="5" name="Рисунок 4" descr="DSCN76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484784"/>
            <a:ext cx="2747797" cy="2060848"/>
          </a:xfrm>
          <a:prstGeom prst="rect">
            <a:avLst/>
          </a:prstGeom>
        </p:spPr>
      </p:pic>
      <p:pic>
        <p:nvPicPr>
          <p:cNvPr id="6" name="Рисунок 5" descr="DSCN76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50" y="2924944"/>
            <a:ext cx="2571750" cy="3429000"/>
          </a:xfrm>
          <a:prstGeom prst="rect">
            <a:avLst/>
          </a:prstGeom>
        </p:spPr>
      </p:pic>
      <p:pic>
        <p:nvPicPr>
          <p:cNvPr id="7" name="Рисунок 6" descr="DSCN76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4149080"/>
            <a:ext cx="1779662" cy="2372883"/>
          </a:xfrm>
          <a:prstGeom prst="rect">
            <a:avLst/>
          </a:prstGeom>
        </p:spPr>
      </p:pic>
      <p:pic>
        <p:nvPicPr>
          <p:cNvPr id="10" name="Рисунок 9" descr="DSCN76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4437112"/>
            <a:ext cx="1491630" cy="19888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52120" y="155679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«Мы -МОДЕЛЬЕРЫ»</a:t>
            </a:r>
          </a:p>
          <a:p>
            <a:pPr algn="ctr"/>
            <a:r>
              <a:rPr lang="ru-RU" dirty="0" smtClean="0"/>
              <a:t>придумывает модели одежды 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"Подружим иголку с ниточкой"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мвидео\Desktop\сад радуга, подготовительная группа\DSCN7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702272" cy="3603029"/>
          </a:xfrm>
          <a:prstGeom prst="rect">
            <a:avLst/>
          </a:prstGeom>
          <a:noFill/>
        </p:spPr>
      </p:pic>
      <p:pic>
        <p:nvPicPr>
          <p:cNvPr id="3075" name="Picture 3" descr="C:\Users\мвидео\Desktop\сад радуга, подготовительная группа\DSCN7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924944"/>
            <a:ext cx="2808163" cy="3744416"/>
          </a:xfrm>
          <a:prstGeom prst="rect">
            <a:avLst/>
          </a:prstGeom>
          <a:noFill/>
        </p:spPr>
      </p:pic>
      <p:pic>
        <p:nvPicPr>
          <p:cNvPr id="3076" name="Picture 4" descr="C:\Users\мвидео\Desktop\сад радуга, подготовительная группа\DSCN7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356992"/>
            <a:ext cx="2268131" cy="30243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1124744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Отмеряем ниточку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2204864"/>
            <a:ext cx="1944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чтобы подружить иголку с ниточкой нам надо нитку вдеть в ушко иголочки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263691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Завяжем узелок</a:t>
            </a:r>
            <a:endParaRPr lang="ru-RU" sz="1400" dirty="0"/>
          </a:p>
        </p:txBody>
      </p:sp>
      <p:pic>
        <p:nvPicPr>
          <p:cNvPr id="3080" name="Picture 8" descr="http://img.webme.com/pic/m/mueller-naehmaschinen/garn_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196752"/>
            <a:ext cx="1440160" cy="1140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Ручной труд.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 «</a:t>
            </a:r>
            <a:r>
              <a:rPr lang="ru-RU" b="1" i="1" dirty="0" smtClean="0">
                <a:solidFill>
                  <a:srgbClr val="7030A0"/>
                </a:solidFill>
              </a:rPr>
              <a:t>Пришивание пуговиц».</a:t>
            </a:r>
            <a:endParaRPr lang="ru-RU" b="1" i="1" dirty="0"/>
          </a:p>
        </p:txBody>
      </p:sp>
      <p:pic>
        <p:nvPicPr>
          <p:cNvPr id="7" name="Рисунок 6" descr="DSCN9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52936"/>
            <a:ext cx="2322258" cy="3096344"/>
          </a:xfrm>
          <a:prstGeom prst="rect">
            <a:avLst/>
          </a:prstGeom>
        </p:spPr>
      </p:pic>
      <p:pic>
        <p:nvPicPr>
          <p:cNvPr id="8" name="Рисунок 7" descr="DSCN95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772816"/>
            <a:ext cx="2733768" cy="3645024"/>
          </a:xfrm>
          <a:prstGeom prst="rect">
            <a:avLst/>
          </a:prstGeom>
        </p:spPr>
      </p:pic>
      <p:pic>
        <p:nvPicPr>
          <p:cNvPr id="10" name="Рисунок 9" descr="DSCN95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492896"/>
            <a:ext cx="3131840" cy="2348880"/>
          </a:xfrm>
          <a:prstGeom prst="rect">
            <a:avLst/>
          </a:prstGeom>
        </p:spPr>
      </p:pic>
      <p:pic>
        <p:nvPicPr>
          <p:cNvPr id="11" name="Рисунок 10" descr="DSCN94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32656"/>
            <a:ext cx="1979712" cy="1484784"/>
          </a:xfrm>
          <a:prstGeom prst="rect">
            <a:avLst/>
          </a:prstGeom>
        </p:spPr>
      </p:pic>
      <p:pic>
        <p:nvPicPr>
          <p:cNvPr id="13" name="Рисунок 12" descr="DSCN94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5157192"/>
            <a:ext cx="1883701" cy="141277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Физкультурная минутка.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« Мы – портные»</a:t>
            </a:r>
            <a:endParaRPr lang="ru-RU" dirty="0"/>
          </a:p>
        </p:txBody>
      </p:sp>
      <p:pic>
        <p:nvPicPr>
          <p:cNvPr id="2050" name="Picture 2" descr="C:\Users\мвидео\Desktop\сад радуга, подготовительная группа\DSCN9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5070447" cy="38026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Дидактические игры.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85926"/>
            <a:ext cx="8686800" cy="4294199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«Разложи одежду по сезону»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«Разложи одежду для мамы и папы» 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 Подбери ткань к одежде»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«Какой, какая, какое»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«Назови детали одежды»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«Оденем куклу»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«Узнай по описанию»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«Узнай материал на ощупь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«Подбери пуговицы к одежде»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DSCN94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2996952"/>
            <a:ext cx="1872208" cy="249627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Образцы тканей разной структуры</a:t>
            </a:r>
            <a:b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 для игры </a:t>
            </a:r>
            <a:b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«Подбери ткань к одежде».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DSCN76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2173" y="1556792"/>
            <a:ext cx="2880320" cy="2160240"/>
          </a:xfrm>
          <a:prstGeom prst="rect">
            <a:avLst/>
          </a:prstGeom>
        </p:spPr>
      </p:pic>
      <p:pic>
        <p:nvPicPr>
          <p:cNvPr id="10" name="Содержимое 9" descr="DSCN76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3394472" cy="4525962"/>
          </a:xfrm>
        </p:spPr>
      </p:pic>
      <p:pic>
        <p:nvPicPr>
          <p:cNvPr id="11" name="Рисунок 10" descr="DSCN7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89040"/>
            <a:ext cx="2085696" cy="278092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СЮЖЕТНО – РОЛЕВАЯ ИГРА: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«Ателье для кукол»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11-5A435482-1024352-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2438400" cy="1457325"/>
          </a:xfrm>
          <a:prstGeom prst="rect">
            <a:avLst/>
          </a:prstGeom>
        </p:spPr>
      </p:pic>
      <p:pic>
        <p:nvPicPr>
          <p:cNvPr id="9" name="Рисунок 8" descr="DSCN7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17032"/>
            <a:ext cx="2160240" cy="2880320"/>
          </a:xfrm>
          <a:prstGeom prst="rect">
            <a:avLst/>
          </a:prstGeom>
        </p:spPr>
      </p:pic>
      <p:pic>
        <p:nvPicPr>
          <p:cNvPr id="10" name="Рисунок 9" descr="DSCN77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005064"/>
            <a:ext cx="1944216" cy="2592288"/>
          </a:xfrm>
          <a:prstGeom prst="rect">
            <a:avLst/>
          </a:prstGeom>
        </p:spPr>
      </p:pic>
      <p:pic>
        <p:nvPicPr>
          <p:cNvPr id="11" name="Рисунок 10" descr="DSCN9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3717032"/>
            <a:ext cx="2247714" cy="2996952"/>
          </a:xfrm>
          <a:prstGeom prst="rect">
            <a:avLst/>
          </a:prstGeom>
        </p:spPr>
      </p:pic>
      <p:pic>
        <p:nvPicPr>
          <p:cNvPr id="12" name="Рисунок 11" descr="DSCN94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060848"/>
            <a:ext cx="1851670" cy="246889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СЮЖЕТНО – РОЛЕВАЯ ИГРА: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«Магазин одежды»</a:t>
            </a:r>
          </a:p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 descr="DSCN8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573016"/>
            <a:ext cx="2247714" cy="2996952"/>
          </a:xfrm>
          <a:prstGeom prst="rect">
            <a:avLst/>
          </a:prstGeom>
        </p:spPr>
      </p:pic>
      <p:pic>
        <p:nvPicPr>
          <p:cNvPr id="9" name="Рисунок 8" descr="DSCN8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509120"/>
            <a:ext cx="1545636" cy="2060848"/>
          </a:xfrm>
          <a:prstGeom prst="rect">
            <a:avLst/>
          </a:prstGeom>
        </p:spPr>
      </p:pic>
      <p:pic>
        <p:nvPicPr>
          <p:cNvPr id="10" name="Рисунок 9" descr="DSCN86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852936"/>
            <a:ext cx="2484276" cy="3312368"/>
          </a:xfrm>
          <a:prstGeom prst="rect">
            <a:avLst/>
          </a:prstGeom>
        </p:spPr>
      </p:pic>
      <p:pic>
        <p:nvPicPr>
          <p:cNvPr id="11" name="Рисунок 10" descr="DSCN86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1268760"/>
            <a:ext cx="1563638" cy="2084851"/>
          </a:xfrm>
          <a:prstGeom prst="rect">
            <a:avLst/>
          </a:prstGeom>
        </p:spPr>
      </p:pic>
      <p:pic>
        <p:nvPicPr>
          <p:cNvPr id="12" name="Рисунок 11" descr="DSCN86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1412776"/>
            <a:ext cx="1851670" cy="246889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ЭКСКУРСИЯ В АТЕЛЬЕ.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://festival.1september.ru/articles/606186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2724150" cy="2057401"/>
          </a:xfrm>
          <a:prstGeom prst="rect">
            <a:avLst/>
          </a:prstGeom>
          <a:noFill/>
        </p:spPr>
      </p:pic>
      <p:pic>
        <p:nvPicPr>
          <p:cNvPr id="11268" name="Picture 4" descr="http://petushek.ucoz.ru/_ph/25/2/4735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80928"/>
            <a:ext cx="4267200" cy="32004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>
            <a:normAutofit fontScale="85000" lnSpcReduction="20000"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творческо-познавательный-информационно-исследовательский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дети подготовительного дошкольного возраста,  родители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проекта: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долгосрочный</a:t>
            </a:r>
          </a:p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Проект направлен на развитие у детей творческих способностей и культуры поведения, совершенствование их речи, формирование новых представлений о труде работников ателье.</a:t>
            </a:r>
            <a:endParaRPr lang="ru-RU" sz="2800" b="1" dirty="0" smtClean="0"/>
          </a:p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Развитие творческих способностей детей. Появление интереса к профессиям швеи, модельера, закройщика. Расширение знаний детей об этих профессиях. Развитие связной речи, грамматического строя речи, творческой активности детей, расширение их словарного запаса. Повышение культуры поведения детей.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РАБОТА С РОДИТЕЛЯМИ.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оснащению уголка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«Ателье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Пополние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коллекций «Пуговиц»  «Ткани»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Памятка для родителей - Совместная деятельность с детьми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«Поделки с Детьми - Чем Занять Детей Дома »</a:t>
            </a:r>
          </a:p>
          <a:p>
            <a:pPr algn="ctr">
              <a:buNone/>
            </a:pP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/>
          </a:p>
        </p:txBody>
      </p:sp>
      <p:pic>
        <p:nvPicPr>
          <p:cNvPr id="9218" name="Picture 2" descr="поделка для ребе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2400267" cy="1800200"/>
          </a:xfrm>
          <a:prstGeom prst="rect">
            <a:avLst/>
          </a:prstGeom>
          <a:noFill/>
        </p:spPr>
      </p:pic>
      <p:pic>
        <p:nvPicPr>
          <p:cNvPr id="9" name="Рисунок 8" descr="10-A36278E1-2015082-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924944"/>
            <a:ext cx="1898898" cy="1898898"/>
          </a:xfrm>
          <a:prstGeom prst="rect">
            <a:avLst/>
          </a:prstGeom>
        </p:spPr>
      </p:pic>
      <p:pic>
        <p:nvPicPr>
          <p:cNvPr id="10" name="Рисунок 9" descr="10-D3ECF29B-1661887-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509120"/>
            <a:ext cx="1466850" cy="146685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Коллекция тканей.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3" descr="C:\Users\Татьяна\Desktop\Новая папка\SAM_3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2913">
            <a:off x="1381603" y="1626224"/>
            <a:ext cx="2604810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Users\Татьяна\Desktop\Новая папка\SAM_3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9010" y="1609769"/>
            <a:ext cx="2515606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C:\Users\Татьяна\Desktop\Новая папка\SAM_3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14818"/>
            <a:ext cx="3892967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Татьяна\Desktop\Новая папка\SAM_3253.JPG"/>
          <p:cNvPicPr>
            <a:picLocks noChangeAspect="1" noChangeArrowheads="1"/>
          </p:cNvPicPr>
          <p:nvPr/>
        </p:nvPicPr>
        <p:blipFill>
          <a:blip r:embed="rId5" cstate="print"/>
          <a:srcRect l="10365"/>
          <a:stretch>
            <a:fillRect/>
          </a:stretch>
        </p:blipFill>
        <p:spPr bwMode="auto">
          <a:xfrm>
            <a:off x="5143504" y="4143380"/>
            <a:ext cx="3706758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Коллекция пуговиц.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мвидео\Desktop\сад радуга, подготовительная группа\IMAG0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3312368" cy="1983331"/>
          </a:xfrm>
          <a:prstGeom prst="rect">
            <a:avLst/>
          </a:prstGeom>
          <a:noFill/>
        </p:spPr>
      </p:pic>
      <p:pic>
        <p:nvPicPr>
          <p:cNvPr id="9" name="Рисунок 8" descr="12-FF309B48-2243726-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645024"/>
            <a:ext cx="3989319" cy="3006080"/>
          </a:xfrm>
          <a:prstGeom prst="rect">
            <a:avLst/>
          </a:prstGeom>
        </p:spPr>
      </p:pic>
      <p:pic>
        <p:nvPicPr>
          <p:cNvPr id="10" name="Рисунок 9" descr="13581970083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844824"/>
            <a:ext cx="2324100" cy="30861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Шьём с мамой…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IMAG17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2827857" cy="4722812"/>
          </a:xfrm>
        </p:spPr>
      </p:pic>
      <p:pic>
        <p:nvPicPr>
          <p:cNvPr id="8" name="Рисунок 7" descr="IMAG1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852936"/>
            <a:ext cx="2616903" cy="1566911"/>
          </a:xfrm>
          <a:prstGeom prst="rect">
            <a:avLst/>
          </a:prstGeom>
        </p:spPr>
      </p:pic>
      <p:pic>
        <p:nvPicPr>
          <p:cNvPr id="9" name="Рисунок 8" descr="IMAG17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2656"/>
            <a:ext cx="1319199" cy="2203198"/>
          </a:xfrm>
          <a:prstGeom prst="rect">
            <a:avLst/>
          </a:prstGeom>
        </p:spPr>
      </p:pic>
      <p:pic>
        <p:nvPicPr>
          <p:cNvPr id="10" name="Рисунок 9" descr="IMAG17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3573016"/>
            <a:ext cx="1823255" cy="3045024"/>
          </a:xfrm>
          <a:prstGeom prst="rect">
            <a:avLst/>
          </a:prstGeom>
        </p:spPr>
      </p:pic>
      <p:pic>
        <p:nvPicPr>
          <p:cNvPr id="11" name="Рисунок 10" descr="IMAG17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4653136"/>
            <a:ext cx="1149797" cy="1920280"/>
          </a:xfrm>
          <a:prstGeom prst="rect">
            <a:avLst/>
          </a:prstGeom>
        </p:spPr>
      </p:pic>
      <p:pic>
        <p:nvPicPr>
          <p:cNvPr id="12" name="Рисунок 11" descr="IMAG17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188640"/>
            <a:ext cx="1679239" cy="280450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Этапы работы над проектом: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 этап – заключительный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Выставка детских работ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подведение итогов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подготовка презентации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cfeae23e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789040"/>
            <a:ext cx="13335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ВЫСТАВКА ДЕТСКИХ РАБОТ.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11-31EDBAE1-1140431-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77072"/>
            <a:ext cx="1457325" cy="2438400"/>
          </a:xfrm>
          <a:prstGeom prst="rect">
            <a:avLst/>
          </a:prstGeom>
        </p:spPr>
      </p:pic>
      <p:pic>
        <p:nvPicPr>
          <p:cNvPr id="7" name="Рисунок 6" descr="IMAG1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077072"/>
            <a:ext cx="1665123" cy="2780928"/>
          </a:xfrm>
          <a:prstGeom prst="rect">
            <a:avLst/>
          </a:prstGeom>
        </p:spPr>
      </p:pic>
      <p:pic>
        <p:nvPicPr>
          <p:cNvPr id="8" name="Рисунок 7" descr="IMAG17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797152"/>
            <a:ext cx="3008611" cy="18014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73954">
            <a:off x="5364088" y="43651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Брошь для платья</a:t>
            </a:r>
            <a:endParaRPr lang="ru-RU" dirty="0"/>
          </a:p>
        </p:txBody>
      </p:sp>
      <p:pic>
        <p:nvPicPr>
          <p:cNvPr id="11" name="Рисунок 10" descr="DSCN77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1268760"/>
            <a:ext cx="2247714" cy="2996952"/>
          </a:xfrm>
          <a:prstGeom prst="rect">
            <a:avLst/>
          </a:prstGeom>
        </p:spPr>
      </p:pic>
      <p:pic>
        <p:nvPicPr>
          <p:cNvPr id="12" name="Рисунок 11" descr="10-F086C1D1-1661887-8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1196752"/>
            <a:ext cx="1944216" cy="1944216"/>
          </a:xfrm>
          <a:prstGeom prst="rect">
            <a:avLst/>
          </a:prstGeom>
        </p:spPr>
      </p:pic>
      <p:pic>
        <p:nvPicPr>
          <p:cNvPr id="15" name="Рисунок 14" descr="10-B3C4B157-863161-8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980728"/>
            <a:ext cx="1466850" cy="1466850"/>
          </a:xfrm>
          <a:prstGeom prst="rect">
            <a:avLst/>
          </a:prstGeom>
        </p:spPr>
      </p:pic>
      <p:pic>
        <p:nvPicPr>
          <p:cNvPr id="16" name="Рисунок 15" descr="10-F0B41FFF-2122799-8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2564904"/>
            <a:ext cx="1466850" cy="1466850"/>
          </a:xfrm>
          <a:prstGeom prst="rect">
            <a:avLst/>
          </a:prstGeom>
        </p:spPr>
      </p:pic>
      <p:pic>
        <p:nvPicPr>
          <p:cNvPr id="17" name="Рисунок 16" descr="DSCN759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016" y="1484784"/>
            <a:ext cx="1944216" cy="2592288"/>
          </a:xfrm>
          <a:prstGeom prst="rect">
            <a:avLst/>
          </a:prstGeom>
        </p:spPr>
      </p:pic>
      <p:pic>
        <p:nvPicPr>
          <p:cNvPr id="18" name="Рисунок 17" descr="10-A36278E1-2015082-8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51720" y="4725144"/>
            <a:ext cx="1466850" cy="146685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7fe6f_749ecae6_X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797000"/>
            <a:ext cx="5904656" cy="590465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99715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Способствовать расширению представлений о труде;</a:t>
            </a:r>
            <a:endParaRPr lang="ru-RU" b="1" dirty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Создавать условия для знаний о трудовых действиях, совершаемых взрослыми, о результатах, оборудовании, инструментах, необходимых для работы;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Побуждать любознательность и интерес к деятельности взрослых.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Обогащать отношения между родителями и детьми опытом диалогического эмоционально- насыщенного общения;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4578" name="Picture 2" descr="http://s10.rimg.info/ca2e2d5532bf993e5ea60d0925f7e5d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48680"/>
            <a:ext cx="1666875" cy="1238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Задачи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- Закреплять знания о профессии швеи, портнихи, закройщика, модельера.</a:t>
            </a:r>
          </a:p>
          <a:p>
            <a:r>
              <a:rPr lang="ru-RU" dirty="0" smtClean="0"/>
              <a:t>-Развивать связную речь, диалогическое взаимодействие между детьми. Расширение и активизация словаря (профессия, работа, ателье, фабрика, швея, портниха, закройщик, модельер, одежда, ткань, швейная машинка, нитки, ножницы, метр, кроить, шить) .</a:t>
            </a:r>
          </a:p>
          <a:p>
            <a:r>
              <a:rPr lang="ru-RU" dirty="0" smtClean="0"/>
              <a:t>-Воспитывать уважение к труду работников ателье.</a:t>
            </a:r>
          </a:p>
          <a:p>
            <a:endParaRPr lang="ru-RU" dirty="0"/>
          </a:p>
        </p:txBody>
      </p:sp>
      <p:pic>
        <p:nvPicPr>
          <p:cNvPr id="4" name="Рисунок 3" descr="1306260317_207035584_1---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88640"/>
            <a:ext cx="1051849" cy="132360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Формы работы по теме:                                  «Мир профессий - АТЕЛЬЕ» 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00364" y="3214686"/>
            <a:ext cx="30003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АТЕЛЬЕ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4000504"/>
            <a:ext cx="2448000" cy="24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Игровая деятельность: </a:t>
            </a:r>
            <a:r>
              <a:rPr lang="ru-RU" dirty="0" smtClean="0">
                <a:solidFill>
                  <a:srgbClr val="002060"/>
                </a:solidFill>
              </a:rPr>
              <a:t>настольно-печатные, сюжетно-ролевые, дидактические, театрализованные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1142984"/>
            <a:ext cx="2448000" cy="24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Продуктивные виды деятельности: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рисование, лепка, аппликация, конструирование;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12" y="1214422"/>
            <a:ext cx="2448000" cy="24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Экскурсии, наблюдения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6512" y="4143380"/>
            <a:ext cx="2484000" cy="24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НОД: </a:t>
            </a:r>
            <a:r>
              <a:rPr lang="ru-RU" dirty="0" smtClean="0">
                <a:solidFill>
                  <a:srgbClr val="002060"/>
                </a:solidFill>
              </a:rPr>
              <a:t>развитие речи, ФЭМП,   </a:t>
            </a:r>
            <a:r>
              <a:rPr lang="ru-RU" dirty="0" err="1" smtClean="0">
                <a:solidFill>
                  <a:srgbClr val="002060"/>
                </a:solidFill>
              </a:rPr>
              <a:t>физминутки</a:t>
            </a:r>
            <a:r>
              <a:rPr lang="ru-RU" dirty="0" smtClean="0">
                <a:solidFill>
                  <a:srgbClr val="002060"/>
                </a:solidFill>
              </a:rPr>
              <a:t>, пальчиковые игры;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Выноска со стрелкой вправо 20"/>
          <p:cNvSpPr/>
          <p:nvPr/>
        </p:nvSpPr>
        <p:spPr>
          <a:xfrm>
            <a:off x="5357818" y="2714620"/>
            <a:ext cx="914400" cy="540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носка со стрелкой влево 21"/>
          <p:cNvSpPr/>
          <p:nvPr/>
        </p:nvSpPr>
        <p:spPr>
          <a:xfrm>
            <a:off x="2714612" y="2643182"/>
            <a:ext cx="914400" cy="5400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ыноска со стрелкой вправо 22"/>
          <p:cNvSpPr/>
          <p:nvPr/>
        </p:nvSpPr>
        <p:spPr>
          <a:xfrm>
            <a:off x="5357818" y="4143380"/>
            <a:ext cx="914400" cy="540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носка со стрелкой влево 23"/>
          <p:cNvSpPr/>
          <p:nvPr/>
        </p:nvSpPr>
        <p:spPr>
          <a:xfrm>
            <a:off x="2714612" y="4214818"/>
            <a:ext cx="914400" cy="5400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00430" y="4857760"/>
            <a:ext cx="2000264" cy="1714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РАБОТА С РОДИТЕЛЯМИ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4286248" y="4143380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Предметно-развивающая среда: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Обустройство уголка «Ателье»: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 Картинки с изображением ателье, швеи, инструментов для работы швеи (ножницы, разные виды тканей, выкройки, швейная машинка). </a:t>
            </a:r>
          </a:p>
          <a:p>
            <a:pPr>
              <a:buNone/>
            </a:pPr>
            <a:r>
              <a:rPr lang="ru-RU" dirty="0" smtClean="0"/>
              <a:t>   Линейка, сантиметр, наперсток, блокнот, кошельки, зеркало, ширма, </a:t>
            </a:r>
            <a:r>
              <a:rPr lang="ru-RU" dirty="0" smtClean="0"/>
              <a:t>предметы-заместители и </a:t>
            </a:r>
            <a:r>
              <a:rPr lang="ru-RU" dirty="0" err="1" smtClean="0"/>
              <a:t>др</a:t>
            </a:r>
            <a:endParaRPr lang="ru-RU" dirty="0"/>
          </a:p>
        </p:txBody>
      </p:sp>
      <p:pic>
        <p:nvPicPr>
          <p:cNvPr id="21506" name="Picture 2" descr="http://club.season.ru/uploads/post/17842/697/post-17842-135542569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157192"/>
            <a:ext cx="1466850" cy="1143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Этапы работы над проектом: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 этап – подготовительный</a:t>
            </a:r>
          </a:p>
          <a:p>
            <a:pPr>
              <a:buNone/>
            </a:pPr>
            <a:r>
              <a:rPr lang="ru-RU" b="1" dirty="0" smtClean="0"/>
              <a:t>   Организационная работа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 художественных произведений братьев Гримм “Храбрый портняжка”, Николая Носова “Затейники”,  «Умная сказка про то, как иголочка с ниткой подружились»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Просмотр видеозаписи мультипликационного фильма по мотивам сказки братьев Гримм “Белоснежка и семь гномов”.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Загадки о швейных инструментах.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Рассматривание детьми иллюстраций и с изображением ателье, швейной фабрики, дома мод, о профессии швеи.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Показ презентаций : «История одежды», «Виды ткани», «Швейная фабрика», «Швейные машины», «Разнообразие головных уборов»</a:t>
            </a:r>
          </a:p>
          <a:p>
            <a:endParaRPr lang="ru-RU" dirty="0"/>
          </a:p>
        </p:txBody>
      </p:sp>
      <p:pic>
        <p:nvPicPr>
          <p:cNvPr id="5" name="Рисунок 4" descr="Deti5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589240"/>
            <a:ext cx="1181100" cy="1066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Этапы работы над проектом: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 этап – ОСНОВНОЙ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Продуктивная деятельность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132856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Развитие речи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Лепка – Конструирование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Аппликации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Ручной труд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Экскурсия в ателье. Беседа с работниками ателье.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Дидактические и сюжетно-ролевые игры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Пришивание пуговиц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Работа с родителями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Создание и оформление выставки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Оформление коллекции ткани и пуговиц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РАЗВИТИЕ РЕЧИ: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686800" cy="4525963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dirty="0" smtClean="0"/>
              <a:t>Развивать умение правильно составлять описательные рассказы  об одежде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DSCN7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4416491" cy="3312368"/>
          </a:xfrm>
          <a:prstGeom prst="rect">
            <a:avLst/>
          </a:prstGeom>
        </p:spPr>
      </p:pic>
      <p:pic>
        <p:nvPicPr>
          <p:cNvPr id="8" name="Рисунок 7" descr="DSCN7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492896"/>
            <a:ext cx="2625756" cy="350100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1695</TotalTime>
  <Words>584</Words>
  <Application>Microsoft Office PowerPoint</Application>
  <PresentationFormat>Экран (4:3)</PresentationFormat>
  <Paragraphs>118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ГБОУ СОШ 2005 дошкольное отделение «РАДУГА» </vt:lpstr>
      <vt:lpstr>Слайд 2</vt:lpstr>
      <vt:lpstr>Цель: </vt:lpstr>
      <vt:lpstr>Задачи: </vt:lpstr>
      <vt:lpstr>Формы работы по теме:                                  «Мир профессий - АТЕЛЬЕ» </vt:lpstr>
      <vt:lpstr>Предметно-развивающая среда:</vt:lpstr>
      <vt:lpstr>Этапы работы над проектом: </vt:lpstr>
      <vt:lpstr>Этапы работы над проектом: </vt:lpstr>
      <vt:lpstr>РАЗВИТИЕ РЕЧИ: </vt:lpstr>
      <vt:lpstr>Лепка-конструирование</vt:lpstr>
      <vt:lpstr>Рисование-АППЛИКАЦИЯ.</vt:lpstr>
      <vt:lpstr>"Подружим иголку с ниточкой"  </vt:lpstr>
      <vt:lpstr>Ручной труд.</vt:lpstr>
      <vt:lpstr>Физкультурная минутка.</vt:lpstr>
      <vt:lpstr>Дидактические игры.</vt:lpstr>
      <vt:lpstr>Образцы тканей разной структуры  для игры   «Подбери ткань к одежде». </vt:lpstr>
      <vt:lpstr>СЮЖЕТНО – РОЛЕВАЯ ИГРА:</vt:lpstr>
      <vt:lpstr>СЮЖЕТНО – РОЛЕВАЯ ИГРА:</vt:lpstr>
      <vt:lpstr>ЭКСКУРСИЯ В АТЕЛЬЕ.</vt:lpstr>
      <vt:lpstr>РАБОТА С РОДИТЕЛЯМИ.</vt:lpstr>
      <vt:lpstr>Коллекция тканей.</vt:lpstr>
      <vt:lpstr>Коллекция пуговиц.</vt:lpstr>
      <vt:lpstr>Шьём с мамой…</vt:lpstr>
      <vt:lpstr>Этапы работы над проектом: </vt:lpstr>
      <vt:lpstr>ВЫСТАВКА ДЕТСКИХ РАБОТ.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ВАЛЕРА</dc:creator>
  <cp:lastModifiedBy>Катюшка</cp:lastModifiedBy>
  <cp:revision>219</cp:revision>
  <dcterms:created xsi:type="dcterms:W3CDTF">2012-01-28T13:13:57Z</dcterms:created>
  <dcterms:modified xsi:type="dcterms:W3CDTF">2013-11-27T22:25:18Z</dcterms:modified>
</cp:coreProperties>
</file>