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2" r:id="rId2"/>
    <p:sldMasterId id="2147483674" r:id="rId3"/>
    <p:sldMasterId id="2147483698" r:id="rId4"/>
  </p:sldMasterIdLst>
  <p:sldIdLst>
    <p:sldId id="300" r:id="rId5"/>
    <p:sldId id="282" r:id="rId6"/>
    <p:sldId id="281" r:id="rId7"/>
    <p:sldId id="280" r:id="rId8"/>
    <p:sldId id="263" r:id="rId9"/>
    <p:sldId id="284" r:id="rId10"/>
    <p:sldId id="285" r:id="rId11"/>
    <p:sldId id="268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269" r:id="rId27"/>
  </p:sldIdLst>
  <p:sldSz cx="9144000" cy="6858000" type="screen4x3"/>
  <p:notesSz cx="7061200" cy="101917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ECFF"/>
    <a:srgbClr val="CCFFCC"/>
    <a:srgbClr val="CCCCFF"/>
    <a:srgbClr val="335885"/>
    <a:srgbClr val="3E6C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020" autoAdjust="0"/>
  </p:normalViewPr>
  <p:slideViewPr>
    <p:cSldViewPr>
      <p:cViewPr>
        <p:scale>
          <a:sx n="70" d="100"/>
          <a:sy n="70" d="100"/>
        </p:scale>
        <p:origin x="-1386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097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097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F6940-D586-46A4-8706-9103CB9A0BFA}" type="datetimeFigureOut">
              <a:rPr lang="ru-RU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07AF1-8DA4-4D83-A5E7-4A2AB818FA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09473-1CB7-41D6-B523-6F9843FBBD5D}" type="datetimeFigureOut">
              <a:rPr lang="ru-RU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DDE11-09AF-4C1A-9E66-B9933B883D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1BA50-FB95-4324-9271-A4C41D511C14}" type="datetimeFigureOut">
              <a:rPr lang="ru-RU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E52E3-318D-476E-BA6F-A420CF089C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CF6940-D586-46A4-8706-9103CB9A0BFA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807AF1-8DA4-4D83-A5E7-4A2AB818FA4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722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28E9A4-B226-47E1-92CE-ACFEFE024BB5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208D7-311F-46FF-96F2-9CD7D2C67F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176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2E58B4-0FA1-422F-8139-B83FB397CBDB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E79880-CBAC-430A-B1CB-737B0D4F035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066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307A7D-039A-44ED-AE15-DF5F87CEBA6A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214564-C8A2-41D3-8882-8F32D9BAE8C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616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E763BB-6C01-413F-9EB2-00836BE58757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26668A-70FE-413E-8757-2C3770054EE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283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B32279-B7A5-4DF3-9E4D-986E5CAEE87D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37A652-0470-43AF-B3FA-AA6530C389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74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4FF6A4-3F9F-48A3-8B9D-9CE1E095905E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6C5474-D9EA-4957-B465-61818FB5137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697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F3AC9C-EB65-435B-A821-5447380552AC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F9A703-973F-44E0-94B7-47C213996E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232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8E9A4-B226-47E1-92CE-ACFEFE024BB5}" type="datetimeFigureOut">
              <a:rPr lang="ru-RU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208D7-311F-46FF-96F2-9CD7D2C67F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4916C-908B-4F75-8D50-C2D7884EDF2F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CBAB13-057B-499E-B206-7A23969465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674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C09473-1CB7-41D6-B523-6F9843FBBD5D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DDE11-09AF-4C1A-9E66-B9933B883D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683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41BA50-FB95-4324-9271-A4C41D511C14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1E52E3-318D-476E-BA6F-A420CF089CC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990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8CF6940-D586-46A4-8706-9103CB9A0BFA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9807AF1-8DA4-4D83-A5E7-4A2AB818FA4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928E9A4-B226-47E1-92CE-ACFEFE024BB5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AF208D7-311F-46FF-96F2-9CD7D2C67F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12E58B4-0FA1-422F-8139-B83FB397CBDB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6E79880-CBAC-430A-B1CB-737B0D4F035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D307A7D-039A-44ED-AE15-DF5F87CEBA6A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1214564-C8A2-41D3-8882-8F32D9BAE8C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1E763BB-6C01-413F-9EB2-00836BE58757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126668A-70FE-413E-8757-2C3770054EE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AB32279-B7A5-4DF3-9E4D-986E5CAEE87D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237A652-0470-43AF-B3FA-AA6530C389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84FF6A4-3F9F-48A3-8B9D-9CE1E095905E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86C5474-D9EA-4957-B465-61818FB5137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E58B4-0FA1-422F-8139-B83FB397CBDB}" type="datetimeFigureOut">
              <a:rPr lang="ru-RU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79880-CBAC-430A-B1CB-737B0D4F03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F3AC9C-EB65-435B-A821-5447380552AC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5F9A703-973F-44E0-94B7-47C213996E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2E4916C-908B-4F75-8D50-C2D7884EDF2F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CCBAB13-057B-499E-B206-7A23969465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2C09473-1CB7-41D6-B523-6F9843FBBD5D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BEDDE11-09AF-4C1A-9E66-B9933B883D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441BA50-FB95-4324-9271-A4C41D511C14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61E52E3-318D-476E-BA6F-A420CF089CC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CF6940-D586-46A4-8706-9103CB9A0BFA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9807AF1-8DA4-4D83-A5E7-4A2AB818FA4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28E9A4-B226-47E1-92CE-ACFEFE024BB5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208D7-311F-46FF-96F2-9CD7D2C67F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2E58B4-0FA1-422F-8139-B83FB397CBDB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86E79880-CBAC-430A-B1CB-737B0D4F035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307A7D-039A-44ED-AE15-DF5F87CEBA6A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214564-C8A2-41D3-8882-8F32D9BAE8C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E763BB-6C01-413F-9EB2-00836BE58757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26668A-70FE-413E-8757-2C3770054EE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B32279-B7A5-4DF3-9E4D-986E5CAEE87D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37A652-0470-43AF-B3FA-AA6530C389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07A7D-039A-44ED-AE15-DF5F87CEBA6A}" type="datetimeFigureOut">
              <a:rPr lang="ru-RU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14564-C8A2-41D3-8882-8F32D9BAE8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4FF6A4-3F9F-48A3-8B9D-9CE1E095905E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6C5474-D9EA-4957-B465-61818FB5137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F3AC9C-EB65-435B-A821-5447380552AC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F9A703-973F-44E0-94B7-47C213996E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4916C-908B-4F75-8D50-C2D7884EDF2F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1CCBAB13-057B-499E-B206-7A23969465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C09473-1CB7-41D6-B523-6F9843FBBD5D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DDE11-09AF-4C1A-9E66-B9933B883D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41BA50-FB95-4324-9271-A4C41D511C14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1E52E3-318D-476E-BA6F-A420CF089CC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763BB-6C01-413F-9EB2-00836BE58757}" type="datetimeFigureOut">
              <a:rPr lang="ru-RU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6668A-70FE-413E-8757-2C3770054E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32279-B7A5-4DF3-9E4D-986E5CAEE87D}" type="datetimeFigureOut">
              <a:rPr lang="ru-RU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7A652-0470-43AF-B3FA-AA6530C389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FF6A4-3F9F-48A3-8B9D-9CE1E095905E}" type="datetimeFigureOut">
              <a:rPr lang="ru-RU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C5474-D9EA-4957-B465-61818FB513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3AC9C-EB65-435B-A821-5447380552AC}" type="datetimeFigureOut">
              <a:rPr lang="ru-RU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9A703-973F-44E0-94B7-47C213996E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4916C-908B-4F75-8D50-C2D7884EDF2F}" type="datetimeFigureOut">
              <a:rPr lang="ru-RU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BAB13-057B-499E-B206-7A23969465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fld id="{1A4A21EE-9346-4FF6-B3F0-C29F79295FA8}" type="datetimeFigureOut">
              <a:rPr lang="ru-RU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0D39BC0-E834-43CC-8E99-E19D5E21A6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994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994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994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994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994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3994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4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994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995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A4A21EE-9346-4FF6-B3F0-C29F79295FA8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0D39BC0-E834-43CC-8E99-E19D5E21A6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60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1A4A21EE-9346-4FF6-B3F0-C29F79295FA8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30D39BC0-E834-43CC-8E99-E19D5E21A6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A4A21EE-9346-4FF6-B3F0-C29F79295FA8}" type="datetimeFigureOut">
              <a:rPr lang="ru-RU" smtClean="0"/>
              <a:pPr>
                <a:defRPr/>
              </a:pPr>
              <a:t>15.12.2017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30D39BC0-E834-43CC-8E99-E19D5E21A6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159417" y="1556792"/>
            <a:ext cx="6400800" cy="1296144"/>
          </a:xfrm>
        </p:spPr>
        <p:txBody>
          <a:bodyPr>
            <a:normAutofit fontScale="85000" lnSpcReduction="20000"/>
          </a:bodyPr>
          <a:lstStyle/>
          <a:p>
            <a:r>
              <a:rPr lang="ru-RU" sz="3500" b="1" dirty="0" smtClean="0">
                <a:solidFill>
                  <a:srgbClr val="FFFF00"/>
                </a:solidFill>
                <a:latin typeface="Bookman Old Style" pitchFamily="18" charset="0"/>
              </a:rPr>
              <a:t>Односоставное предложение. Обобщение изученного</a:t>
            </a:r>
          </a:p>
          <a:p>
            <a:r>
              <a:rPr lang="ru-RU" sz="2800" dirty="0" smtClean="0">
                <a:solidFill>
                  <a:srgbClr val="FFFF00"/>
                </a:solidFill>
                <a:latin typeface="Bookman Old Style" pitchFamily="18" charset="0"/>
              </a:rPr>
              <a:t>8класс</a:t>
            </a:r>
            <a:endParaRPr lang="ru-RU" sz="2800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3568" y="116633"/>
            <a:ext cx="7772400" cy="1296144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Муниципальное бюджетное образовательное учреждение</a:t>
            </a:r>
            <a:b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«Калининская школа </a:t>
            </a:r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Первомайского района</a:t>
            </a:r>
            <a:b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Республики Крым»</a:t>
            </a:r>
          </a:p>
        </p:txBody>
      </p:sp>
      <p:sp>
        <p:nvSpPr>
          <p:cNvPr id="6" name="Подзаголовок 3"/>
          <p:cNvSpPr txBox="1">
            <a:spLocks/>
          </p:cNvSpPr>
          <p:nvPr/>
        </p:nvSpPr>
        <p:spPr>
          <a:xfrm>
            <a:off x="2361331" y="5071018"/>
            <a:ext cx="6400800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Учитель украинского языка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Бойчук Ирина Леонидовна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173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big_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"/>
            <a:ext cx="9144000" cy="68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дзаголовок 4"/>
          <p:cNvSpPr txBox="1">
            <a:spLocks/>
          </p:cNvSpPr>
          <p:nvPr/>
        </p:nvSpPr>
        <p:spPr>
          <a:xfrm>
            <a:off x="827584" y="2132856"/>
            <a:ext cx="7488832" cy="40324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Проблемне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запитання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“Як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відрізнити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просте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односкладне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називне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речення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двоскладного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іменним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складеним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присудком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?” </a:t>
            </a:r>
          </a:p>
          <a:p>
            <a:pPr algn="l"/>
            <a:r>
              <a:rPr lang="ru-RU" sz="3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1.Міцний здоровий </a:t>
            </a:r>
            <a:r>
              <a:rPr lang="ru-RU" sz="3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організм</a:t>
            </a:r>
            <a:r>
              <a:rPr lang="ru-RU" sz="3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ru-RU" sz="3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2.Здоровий </a:t>
            </a:r>
            <a:r>
              <a:rPr lang="ru-RU" sz="3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організм</a:t>
            </a:r>
            <a:r>
              <a:rPr lang="ru-RU" sz="3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міцний</a:t>
            </a:r>
            <a:r>
              <a:rPr lang="ru-RU" sz="3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ru-RU" sz="3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3.Довге життя. </a:t>
            </a:r>
          </a:p>
          <a:p>
            <a:pPr algn="l"/>
            <a:r>
              <a:rPr lang="ru-RU" sz="3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4.Життя </a:t>
            </a:r>
            <a:r>
              <a:rPr lang="ru-RU" sz="3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довге</a:t>
            </a:r>
            <a:r>
              <a:rPr lang="ru-RU" sz="3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1115616" y="684217"/>
            <a:ext cx="755637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Квітка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 Метод </a:t>
            </a:r>
            <a:r>
              <a:rPr lang="ru-RU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зіставлення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71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Квітка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ромашка. Вона </a:t>
            </a:r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дарує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людям </a:t>
            </a:r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здоров'я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00808"/>
            <a:ext cx="4896544" cy="487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3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sz="quarter"/>
          </p:nvPr>
        </p:nvSpPr>
        <p:spPr>
          <a:xfrm>
            <a:off x="0" y="620688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ru-RU" sz="53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Квітка</a:t>
            </a:r>
            <a:r>
              <a:rPr lang="ru-RU" sz="5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53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Творче</a:t>
            </a:r>
            <a:r>
              <a:rPr lang="ru-RU" sz="5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моделювання</a:t>
            </a:r>
            <a:r>
              <a:rPr lang="ru-RU" sz="5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Робота а парах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995640"/>
              </p:ext>
            </p:extLst>
          </p:nvPr>
        </p:nvGraphicFramePr>
        <p:xfrm>
          <a:off x="251520" y="2420888"/>
          <a:ext cx="8712967" cy="374441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356028"/>
                <a:gridCol w="4356939"/>
              </a:tblGrid>
              <a:tr h="37444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r>
                        <a:rPr lang="uk-UA" sz="2800" b="1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Здоровий </a:t>
                      </a:r>
                      <a:r>
                        <a:rPr lang="uk-UA" sz="2800" b="1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 знає,</a:t>
                      </a:r>
                      <a:endParaRPr lang="ru-RU" sz="2800" b="1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Як про здоров’я дбаєш,</a:t>
                      </a:r>
                      <a:endParaRPr lang="ru-RU" sz="2800" b="1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Без здоров’я</a:t>
                      </a:r>
                      <a:endParaRPr lang="ru-RU" sz="2800" b="1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Бережи одяг, поки новий, а здоров’я,</a:t>
                      </a:r>
                      <a:endParaRPr lang="ru-RU" sz="2800" b="1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Здоров’я маємо –</a:t>
                      </a:r>
                      <a:endParaRPr lang="ru-RU" sz="2800" b="1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Чиста вода</a:t>
                      </a:r>
                      <a:endParaRPr lang="ru-RU" sz="2800" b="1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r>
                        <a:rPr lang="uk-UA" sz="2800" b="1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для </a:t>
                      </a:r>
                      <a:r>
                        <a:rPr lang="uk-UA" sz="2800" b="1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хвороби біда</a:t>
                      </a:r>
                      <a:endParaRPr lang="ru-RU" sz="2800" b="1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поки молодий.</a:t>
                      </a:r>
                      <a:endParaRPr lang="ru-RU" sz="2800" b="1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так і маєш.</a:t>
                      </a:r>
                      <a:endParaRPr lang="ru-RU" sz="2800" b="1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не дбаємо.</a:t>
                      </a:r>
                      <a:endParaRPr lang="ru-RU" sz="2800" b="1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який він багатий.</a:t>
                      </a:r>
                      <a:endParaRPr lang="ru-RU" sz="2800" b="1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нема щастя.</a:t>
                      </a:r>
                      <a:endParaRPr lang="ru-RU" sz="2800" b="1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157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user\Desktop\imageс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" y="-1"/>
            <a:ext cx="9139962" cy="68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459219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Квітка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волошка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. Вона у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вінку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символізує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чисту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радість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сподівання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живуть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кожній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людській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душі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 descr="C:\Users\user\Desktop\1ba190bf81171dc1d312c4069433a584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5" y="2060848"/>
            <a:ext cx="4896543" cy="489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22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816827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38"/>
            <a:ext cx="9183907" cy="68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4"/>
          <p:cNvSpPr txBox="1">
            <a:spLocks/>
          </p:cNvSpPr>
          <p:nvPr/>
        </p:nvSpPr>
        <p:spPr>
          <a:xfrm>
            <a:off x="251520" y="3197914"/>
            <a:ext cx="7992888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err="1" smtClean="0">
                <a:solidFill>
                  <a:srgbClr val="C00000"/>
                </a:solidFill>
                <a:latin typeface="Bookman Old Style" pitchFamily="18" charset="0"/>
              </a:rPr>
              <a:t>Твір-мініатюра</a:t>
            </a:r>
            <a:r>
              <a:rPr lang="ru-RU" sz="4000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</a:p>
          <a:p>
            <a:r>
              <a:rPr lang="ru-RU" sz="4000" dirty="0" smtClean="0">
                <a:solidFill>
                  <a:srgbClr val="C00000"/>
                </a:solidFill>
                <a:latin typeface="Bookman Old Style" pitchFamily="18" charset="0"/>
              </a:rPr>
              <a:t>“</a:t>
            </a:r>
            <a:r>
              <a:rPr lang="ru-RU" sz="4000" dirty="0" err="1" smtClean="0">
                <a:solidFill>
                  <a:srgbClr val="C00000"/>
                </a:solidFill>
                <a:latin typeface="Bookman Old Style" pitchFamily="18" charset="0"/>
              </a:rPr>
              <a:t>Шкільне</a:t>
            </a:r>
            <a:r>
              <a:rPr lang="ru-RU" sz="4000" dirty="0" smtClean="0">
                <a:solidFill>
                  <a:srgbClr val="C00000"/>
                </a:solidFill>
                <a:latin typeface="Bookman Old Style" pitchFamily="18" charset="0"/>
              </a:rPr>
              <a:t> життя” (</a:t>
            </a:r>
            <a:r>
              <a:rPr lang="ru-RU" sz="4000" dirty="0" err="1" smtClean="0">
                <a:solidFill>
                  <a:srgbClr val="C00000"/>
                </a:solidFill>
                <a:latin typeface="Bookman Old Style" pitchFamily="18" charset="0"/>
              </a:rPr>
              <a:t>використовувати</a:t>
            </a:r>
            <a:r>
              <a:rPr lang="ru-RU" sz="4000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r>
              <a:rPr lang="ru-RU" sz="4000" dirty="0" err="1" smtClean="0">
                <a:solidFill>
                  <a:srgbClr val="C00000"/>
                </a:solidFill>
                <a:latin typeface="Bookman Old Style" pitchFamily="18" charset="0"/>
              </a:rPr>
              <a:t>називні</a:t>
            </a:r>
            <a:r>
              <a:rPr lang="ru-RU" sz="4000" dirty="0" smtClean="0">
                <a:solidFill>
                  <a:srgbClr val="C00000"/>
                </a:solidFill>
                <a:latin typeface="Bookman Old Style" pitchFamily="18" charset="0"/>
              </a:rPr>
              <a:t> речення)</a:t>
            </a:r>
            <a:endParaRPr lang="ru-RU" sz="40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1371600" y="98072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 smtClean="0">
                <a:solidFill>
                  <a:srgbClr val="C00000"/>
                </a:solidFill>
                <a:latin typeface="Bookman Old Style" pitchFamily="18" charset="0"/>
              </a:rPr>
              <a:t>Квітка</a:t>
            </a:r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</a:rPr>
              <a:t> « </a:t>
            </a:r>
            <a:r>
              <a:rPr lang="ru-RU" dirty="0" err="1" smtClean="0">
                <a:solidFill>
                  <a:srgbClr val="C00000"/>
                </a:solidFill>
                <a:latin typeface="Bookman Old Style" pitchFamily="18" charset="0"/>
              </a:rPr>
              <a:t>Індивідуальне</a:t>
            </a:r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r>
              <a:rPr lang="ru-RU" dirty="0" err="1" smtClean="0">
                <a:solidFill>
                  <a:srgbClr val="C00000"/>
                </a:solidFill>
                <a:latin typeface="Bookman Old Style" pitchFamily="18" charset="0"/>
              </a:rPr>
              <a:t>завдання</a:t>
            </a:r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</a:rPr>
              <a:t>»</a:t>
            </a:r>
            <a:endParaRPr lang="ru-RU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19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C:\Users\user\Desktop\18815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37" y="0"/>
            <a:ext cx="95161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16" y="2166009"/>
            <a:ext cx="9290184" cy="39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888" y="2147324"/>
            <a:ext cx="133508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476672"/>
            <a:ext cx="65117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Фізкультхвилинка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222695" y="3612945"/>
            <a:ext cx="1508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50585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415" y="1601369"/>
            <a:ext cx="4621169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C:\Users\user\Desktop\100858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3"/>
          <p:cNvSpPr txBox="1">
            <a:spLocks/>
          </p:cNvSpPr>
          <p:nvPr/>
        </p:nvSpPr>
        <p:spPr>
          <a:xfrm>
            <a:off x="2123728" y="291965"/>
            <a:ext cx="53285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Незабудка. </a:t>
            </a:r>
            <a:r>
              <a:rPr lang="ru-RU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Український</a:t>
            </a: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народ </a:t>
            </a:r>
            <a:r>
              <a:rPr lang="ru-RU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вважає</a:t>
            </a: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її</a:t>
            </a: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символом </a:t>
            </a:r>
            <a:r>
              <a:rPr lang="ru-RU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вічності</a:t>
            </a: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</a:t>
            </a:r>
            <a:endParaRPr lang="ru-RU" sz="32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8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3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одзаголовок 3"/>
          <p:cNvSpPr txBox="1">
            <a:spLocks/>
          </p:cNvSpPr>
          <p:nvPr/>
        </p:nvSpPr>
        <p:spPr>
          <a:xfrm>
            <a:off x="1403648" y="2204864"/>
            <a:ext cx="7560840" cy="4248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перекласти</a:t>
            </a:r>
            <a: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подані</a:t>
            </a:r>
            <a: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речення з </a:t>
            </a:r>
            <a:r>
              <a:rPr lang="ru-RU" sz="3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російської</a:t>
            </a:r>
            <a: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українську</a:t>
            </a:r>
            <a: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визначити</a:t>
            </a:r>
            <a: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вид </a:t>
            </a:r>
            <a:r>
              <a:rPr lang="ru-RU" sz="3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односкладного</a:t>
            </a:r>
            <a: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речення</a:t>
            </a:r>
            <a:r>
              <a:rPr lang="ru-RU" sz="3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ru-RU" sz="3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1. Людей неинтересных в мире нет.</a:t>
            </a:r>
          </a:p>
          <a:p>
            <a:pPr algn="l"/>
            <a:r>
              <a:rPr lang="ru-RU" sz="3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2. Словом  можно убить,</a:t>
            </a:r>
          </a:p>
          <a:p>
            <a:pPr algn="l"/>
            <a:r>
              <a:rPr lang="ru-RU" sz="3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Словом можно спасти,</a:t>
            </a:r>
          </a:p>
          <a:p>
            <a:pPr algn="l"/>
            <a:r>
              <a:rPr lang="ru-RU" sz="3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Словом можно полки </a:t>
            </a:r>
          </a:p>
          <a:p>
            <a:pPr algn="l"/>
            <a:r>
              <a:rPr lang="ru-RU" sz="3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За собой повести.</a:t>
            </a:r>
          </a:p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411760" y="449759"/>
            <a:ext cx="626469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Квітка</a:t>
            </a:r>
            <a:r>
              <a:rPr lang="ru-RU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« Переклад»</a:t>
            </a:r>
            <a:endParaRPr lang="ru-RU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25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user\Desktop\24857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3"/>
          <p:cNvSpPr txBox="1">
            <a:spLocks/>
          </p:cNvSpPr>
          <p:nvPr/>
        </p:nvSpPr>
        <p:spPr>
          <a:xfrm>
            <a:off x="1547664" y="1818592"/>
            <a:ext cx="55446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Квітка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мак, </a:t>
            </a:r>
            <a:r>
              <a:rPr lang="ru-RU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уособлює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собою </a:t>
            </a:r>
            <a:r>
              <a:rPr lang="ru-RU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вічну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боротьбу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добром і злом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 descr="C:\Users\user\Desktop\0YSIIkFosVlM4NDtF23aA580UHRkY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90035"/>
            <a:ext cx="2346456" cy="208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er\Desktop\Poppy-Thum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741" y="4790035"/>
            <a:ext cx="2201230" cy="187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user\Desktop\2274796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92020" y="3726286"/>
            <a:ext cx="2961102" cy="193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35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265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480123" y="0"/>
            <a:ext cx="712879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Квітка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« </a:t>
            </a:r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Склади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гасло»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	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2844119" y="1707501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Робота в парах.</a:t>
            </a:r>
          </a:p>
          <a:p>
            <a:pPr algn="l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Перша пара – гасла про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корисні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та 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шкідливі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звички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Друга пара – гасла про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санітарно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гігієнічні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правила. </a:t>
            </a:r>
          </a:p>
          <a:p>
            <a:pPr algn="l"/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Третя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пара – гасла про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правильне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харчування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49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113_112748_link.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12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4" name="Picture 4" descr="C:\Users\user\Desktop\imagм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8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5"/>
          <p:cNvSpPr txBox="1">
            <a:spLocks/>
          </p:cNvSpPr>
          <p:nvPr/>
        </p:nvSpPr>
        <p:spPr>
          <a:xfrm>
            <a:off x="268676" y="188640"/>
            <a:ext cx="85689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err="1" smtClean="0">
                <a:solidFill>
                  <a:srgbClr val="C00000"/>
                </a:solidFill>
                <a:latin typeface="Bookman Old Style" pitchFamily="18" charset="0"/>
              </a:rPr>
              <a:t>Квітка</a:t>
            </a:r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  </a:t>
            </a:r>
            <a:r>
              <a:rPr lang="ru-RU" b="1" dirty="0" err="1" smtClean="0">
                <a:solidFill>
                  <a:srgbClr val="C00000"/>
                </a:solidFill>
                <a:latin typeface="Bookman Old Style" pitchFamily="18" charset="0"/>
              </a:rPr>
              <a:t>безсмертник</a:t>
            </a:r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 – символ </a:t>
            </a:r>
            <a:r>
              <a:rPr lang="ru-RU" b="1" dirty="0" err="1" smtClean="0">
                <a:solidFill>
                  <a:srgbClr val="C00000"/>
                </a:solidFill>
                <a:latin typeface="Bookman Old Style" pitchFamily="18" charset="0"/>
              </a:rPr>
              <a:t>здоров'я</a:t>
            </a:r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.</a:t>
            </a:r>
            <a:endParaRPr lang="ru-RU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0172"/>
            <a:ext cx="4877821" cy="512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594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besplatnye-fony-dlya-presentacii-powerpoin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791"/>
            <a:ext cx="9144000" cy="688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дзаголовок 4"/>
          <p:cNvSpPr txBox="1">
            <a:spLocks/>
          </p:cNvSpPr>
          <p:nvPr/>
        </p:nvSpPr>
        <p:spPr>
          <a:xfrm>
            <a:off x="395536" y="3555656"/>
            <a:ext cx="8136904" cy="2033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4800" b="1" dirty="0" smtClean="0">
                <a:latin typeface="Bookman Old Style" pitchFamily="18" charset="0"/>
              </a:rPr>
              <a:t>1.</a:t>
            </a:r>
            <a:r>
              <a:rPr lang="ru-RU" sz="4800" b="1" dirty="0" smtClean="0">
                <a:solidFill>
                  <a:srgbClr val="FF0000"/>
                </a:solidFill>
                <a:latin typeface="Bookman Old Style" pitchFamily="18" charset="0"/>
              </a:rPr>
              <a:t>*</a:t>
            </a:r>
            <a:r>
              <a:rPr lang="ru-RU" sz="4800" b="1" dirty="0" smtClean="0">
                <a:latin typeface="Bookman Old Style" pitchFamily="18" charset="0"/>
              </a:rPr>
              <a:t>Робота з текстом.</a:t>
            </a:r>
          </a:p>
          <a:p>
            <a:pPr algn="l"/>
            <a:r>
              <a:rPr lang="ru-RU" sz="4800" b="1" dirty="0" smtClean="0">
                <a:latin typeface="Bookman Old Style" pitchFamily="18" charset="0"/>
              </a:rPr>
              <a:t>2.Вправа 219.</a:t>
            </a:r>
          </a:p>
          <a:p>
            <a:endParaRPr lang="ru-RU" dirty="0"/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0" y="620688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err="1" smtClean="0">
                <a:solidFill>
                  <a:srgbClr val="FF0000"/>
                </a:solidFill>
                <a:latin typeface="Bookman Old Style" pitchFamily="18" charset="0"/>
              </a:rPr>
              <a:t>Квітка</a:t>
            </a:r>
            <a:r>
              <a:rPr lang="ru-RU" b="1" dirty="0" smtClean="0">
                <a:solidFill>
                  <a:srgbClr val="FF0000"/>
                </a:solidFill>
                <a:latin typeface="Bookman Old Style" pitchFamily="18" charset="0"/>
              </a:rPr>
              <a:t> « </a:t>
            </a:r>
            <a:r>
              <a:rPr lang="ru-RU" b="1" dirty="0" err="1" smtClean="0">
                <a:solidFill>
                  <a:srgbClr val="FF0000"/>
                </a:solidFill>
                <a:latin typeface="Bookman Old Style" pitchFamily="18" charset="0"/>
              </a:rPr>
              <a:t>Домашнє</a:t>
            </a:r>
            <a:r>
              <a:rPr lang="ru-RU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Bookman Old Style" pitchFamily="18" charset="0"/>
              </a:rPr>
              <a:t>завдання</a:t>
            </a:r>
            <a:r>
              <a:rPr lang="ru-RU" b="1" dirty="0" smtClean="0">
                <a:solidFill>
                  <a:srgbClr val="FF0000"/>
                </a:solidFill>
                <a:latin typeface="Bookman Old Style" pitchFamily="18" charset="0"/>
              </a:rPr>
              <a:t>»</a:t>
            </a:r>
            <a:endParaRPr lang="ru-RU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44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C:\Users\user\Desktop\217183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8"/>
            <a:ext cx="9144000" cy="685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3"/>
          <p:cNvSpPr txBox="1">
            <a:spLocks/>
          </p:cNvSpPr>
          <p:nvPr/>
        </p:nvSpPr>
        <p:spPr>
          <a:xfrm>
            <a:off x="1907704" y="332656"/>
            <a:ext cx="496855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err="1" smtClean="0">
                <a:solidFill>
                  <a:srgbClr val="FF0000"/>
                </a:solidFill>
                <a:latin typeface="Bookman Old Style" pitchFamily="18" charset="0"/>
              </a:rPr>
              <a:t>Рефлек</a:t>
            </a:r>
            <a:r>
              <a:rPr lang="uk-UA" sz="6000" b="1" dirty="0" err="1" smtClean="0">
                <a:solidFill>
                  <a:srgbClr val="FF0000"/>
                </a:solidFill>
                <a:latin typeface="Bookman Old Style" pitchFamily="18" charset="0"/>
              </a:rPr>
              <a:t>сія</a:t>
            </a:r>
            <a:endParaRPr lang="ru-RU" sz="60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47664" y="1556792"/>
            <a:ext cx="62646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Але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мені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здається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що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у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нашому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вінку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чогось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не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вистачає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. На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стр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і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чках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ви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маєте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змогу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написа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ти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щ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о вам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сьогодні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запам'яталося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найбільше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що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ви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дізналися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нов</a:t>
            </a:r>
            <a:r>
              <a:rPr lang="uk-UA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ого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яких успіхів 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досягли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endParaRPr lang="ru-RU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41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4282" y="142852"/>
            <a:ext cx="8786874" cy="1143000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5400" b="0" kern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“Асоціативний</a:t>
            </a:r>
            <a:r>
              <a:rPr lang="uk-UA" sz="5400" b="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uk-UA" sz="5400" b="0" kern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кущ”</a:t>
            </a:r>
            <a:endParaRPr lang="ru-RU" sz="5400" b="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0482" name="Picture 3" descr="D:\Downloads\tree-drawing-sketch-3f3ef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313"/>
            <a:ext cx="9144000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Oval 4"/>
          <p:cNvSpPr>
            <a:spLocks noChangeArrowheads="1"/>
          </p:cNvSpPr>
          <p:nvPr/>
        </p:nvSpPr>
        <p:spPr bwMode="auto">
          <a:xfrm>
            <a:off x="2339975" y="2852738"/>
            <a:ext cx="4248150" cy="134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Aft>
                <a:spcPts val="1000"/>
              </a:spcAft>
            </a:pPr>
            <a:endParaRPr lang="uk-UA" sz="2800" dirty="0"/>
          </a:p>
          <a:p>
            <a:pPr algn="ctr">
              <a:spcAft>
                <a:spcPts val="1000"/>
              </a:spcAft>
            </a:pPr>
            <a:r>
              <a:rPr lang="uk-UA" sz="3200" b="1" dirty="0">
                <a:solidFill>
                  <a:srgbClr val="FF0000"/>
                </a:solidFill>
              </a:rPr>
              <a:t>Односкладні речення</a:t>
            </a:r>
            <a:endParaRPr lang="ru-RU" sz="3200" b="1" dirty="0">
              <a:solidFill>
                <a:srgbClr val="FF0000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20484" name="Oval 5"/>
          <p:cNvSpPr>
            <a:spLocks noChangeArrowheads="1"/>
          </p:cNvSpPr>
          <p:nvPr/>
        </p:nvSpPr>
        <p:spPr bwMode="auto">
          <a:xfrm>
            <a:off x="0" y="4508500"/>
            <a:ext cx="4249738" cy="14176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Aft>
                <a:spcPts val="1000"/>
              </a:spcAft>
            </a:pPr>
            <a:endParaRPr lang="uk-UA" b="1" dirty="0"/>
          </a:p>
          <a:p>
            <a:pPr algn="ctr">
              <a:spcAft>
                <a:spcPts val="1000"/>
              </a:spcAft>
            </a:pPr>
            <a:r>
              <a:rPr lang="uk-UA" sz="2000" b="1" dirty="0">
                <a:solidFill>
                  <a:schemeClr val="hlink"/>
                </a:solidFill>
              </a:rPr>
              <a:t>Не потребують доповнення </a:t>
            </a:r>
          </a:p>
          <a:p>
            <a:pPr algn="ctr">
              <a:spcAft>
                <a:spcPts val="1000"/>
              </a:spcAft>
            </a:pPr>
            <a:r>
              <a:rPr lang="uk-UA" sz="2000" b="1" dirty="0">
                <a:solidFill>
                  <a:schemeClr val="hlink"/>
                </a:solidFill>
              </a:rPr>
              <a:t>другим головним членом речення</a:t>
            </a:r>
            <a:r>
              <a:rPr lang="uk-UA" sz="2000" b="1" dirty="0"/>
              <a:t> </a:t>
            </a:r>
            <a:endParaRPr lang="ru-RU" sz="2000" b="1" dirty="0"/>
          </a:p>
          <a:p>
            <a:pPr algn="ctr"/>
            <a:endParaRPr lang="ru-RU" dirty="0"/>
          </a:p>
        </p:txBody>
      </p:sp>
      <p:sp>
        <p:nvSpPr>
          <p:cNvPr id="20485" name="Oval 6"/>
          <p:cNvSpPr>
            <a:spLocks noChangeArrowheads="1"/>
          </p:cNvSpPr>
          <p:nvPr/>
        </p:nvSpPr>
        <p:spPr bwMode="auto">
          <a:xfrm>
            <a:off x="4427538" y="4724400"/>
            <a:ext cx="4716462" cy="134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000" b="1" dirty="0">
                <a:solidFill>
                  <a:schemeClr val="hlink"/>
                </a:solidFill>
              </a:rPr>
              <a:t>Урізноманітнюють і</a:t>
            </a:r>
          </a:p>
          <a:p>
            <a:pPr algn="ctr"/>
            <a:r>
              <a:rPr lang="uk-UA" sz="2000" b="1" dirty="0">
                <a:solidFill>
                  <a:schemeClr val="hlink"/>
                </a:solidFill>
              </a:rPr>
              <a:t> збагачують мовлення</a:t>
            </a:r>
            <a:endParaRPr lang="ru-RU" sz="2000" b="1" dirty="0">
              <a:solidFill>
                <a:schemeClr val="hlink"/>
              </a:solidFill>
            </a:endParaRPr>
          </a:p>
        </p:txBody>
      </p:sp>
      <p:sp>
        <p:nvSpPr>
          <p:cNvPr id="20486" name="Oval 7"/>
          <p:cNvSpPr>
            <a:spLocks noChangeArrowheads="1"/>
          </p:cNvSpPr>
          <p:nvPr/>
        </p:nvSpPr>
        <p:spPr bwMode="auto">
          <a:xfrm>
            <a:off x="0" y="3357563"/>
            <a:ext cx="2411413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400" b="1" dirty="0">
                <a:solidFill>
                  <a:schemeClr val="hlink"/>
                </a:solidFill>
              </a:rPr>
              <a:t>Називні</a:t>
            </a:r>
            <a:endParaRPr lang="ru-RU" sz="2400" b="1" dirty="0">
              <a:solidFill>
                <a:schemeClr val="hlink"/>
              </a:solidFill>
            </a:endParaRPr>
          </a:p>
        </p:txBody>
      </p:sp>
      <p:sp>
        <p:nvSpPr>
          <p:cNvPr id="20487" name="Oval 8"/>
          <p:cNvSpPr>
            <a:spLocks noChangeArrowheads="1"/>
          </p:cNvSpPr>
          <p:nvPr/>
        </p:nvSpPr>
        <p:spPr bwMode="auto">
          <a:xfrm>
            <a:off x="6804025" y="3429000"/>
            <a:ext cx="2339975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Aft>
                <a:spcPts val="1000"/>
              </a:spcAft>
            </a:pPr>
            <a:endParaRPr lang="uk-UA" b="1" dirty="0">
              <a:solidFill>
                <a:schemeClr val="hlink"/>
              </a:solidFill>
            </a:endParaRPr>
          </a:p>
          <a:p>
            <a:pPr algn="ctr">
              <a:spcAft>
                <a:spcPts val="1000"/>
              </a:spcAft>
            </a:pPr>
            <a:r>
              <a:rPr lang="uk-UA" sz="2400" b="1" dirty="0">
                <a:solidFill>
                  <a:schemeClr val="hlink"/>
                </a:solidFill>
              </a:rPr>
              <a:t>Безособові</a:t>
            </a:r>
            <a:endParaRPr lang="ru-RU" sz="2400" b="1" dirty="0">
              <a:solidFill>
                <a:schemeClr val="hlink"/>
              </a:solidFill>
            </a:endParaRPr>
          </a:p>
          <a:p>
            <a:pPr algn="ctr"/>
            <a:endParaRPr lang="ru-RU" dirty="0">
              <a:solidFill>
                <a:schemeClr val="hlink"/>
              </a:solidFill>
            </a:endParaRPr>
          </a:p>
        </p:txBody>
      </p:sp>
      <p:sp>
        <p:nvSpPr>
          <p:cNvPr id="20488" name="Oval 9"/>
          <p:cNvSpPr>
            <a:spLocks noChangeArrowheads="1"/>
          </p:cNvSpPr>
          <p:nvPr/>
        </p:nvSpPr>
        <p:spPr bwMode="auto">
          <a:xfrm>
            <a:off x="539750" y="1989138"/>
            <a:ext cx="2592388" cy="10588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Aft>
                <a:spcPts val="1000"/>
              </a:spcAft>
            </a:pPr>
            <a:endParaRPr lang="uk-UA" b="1" dirty="0"/>
          </a:p>
          <a:p>
            <a:pPr algn="ctr">
              <a:spcAft>
                <a:spcPts val="1000"/>
              </a:spcAft>
            </a:pPr>
            <a:r>
              <a:rPr lang="uk-UA" sz="2000" b="1" dirty="0">
                <a:solidFill>
                  <a:schemeClr val="hlink"/>
                </a:solidFill>
              </a:rPr>
              <a:t>Означено - особові</a:t>
            </a:r>
            <a:endParaRPr lang="ru-RU" sz="2000" b="1" dirty="0">
              <a:solidFill>
                <a:schemeClr val="hlink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20489" name="Oval 10"/>
          <p:cNvSpPr>
            <a:spLocks noChangeArrowheads="1"/>
          </p:cNvSpPr>
          <p:nvPr/>
        </p:nvSpPr>
        <p:spPr bwMode="auto">
          <a:xfrm>
            <a:off x="6084888" y="1916113"/>
            <a:ext cx="2736850" cy="10572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Aft>
                <a:spcPts val="1000"/>
              </a:spcAft>
            </a:pPr>
            <a:endParaRPr lang="uk-UA" b="1" dirty="0"/>
          </a:p>
          <a:p>
            <a:pPr algn="ctr">
              <a:spcAft>
                <a:spcPts val="1000"/>
              </a:spcAft>
            </a:pPr>
            <a:r>
              <a:rPr lang="uk-UA" sz="2000" b="1" dirty="0">
                <a:solidFill>
                  <a:schemeClr val="hlink"/>
                </a:solidFill>
              </a:rPr>
              <a:t>Узагальнено - особові</a:t>
            </a:r>
            <a:endParaRPr lang="ru-RU" sz="2000" b="1" dirty="0">
              <a:solidFill>
                <a:schemeClr val="hlink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20490" name="Oval 11"/>
          <p:cNvSpPr>
            <a:spLocks noChangeArrowheads="1"/>
          </p:cNvSpPr>
          <p:nvPr/>
        </p:nvSpPr>
        <p:spPr bwMode="auto">
          <a:xfrm>
            <a:off x="3132138" y="1412875"/>
            <a:ext cx="2808287" cy="1152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Aft>
                <a:spcPts val="1000"/>
              </a:spcAft>
            </a:pPr>
            <a:endParaRPr lang="uk-UA" b="1" dirty="0"/>
          </a:p>
          <a:p>
            <a:pPr algn="ctr">
              <a:spcAft>
                <a:spcPts val="1000"/>
              </a:spcAft>
            </a:pPr>
            <a:r>
              <a:rPr lang="uk-UA" sz="2000" b="1" dirty="0">
                <a:solidFill>
                  <a:schemeClr val="hlink"/>
                </a:solidFill>
              </a:rPr>
              <a:t>Неозначено - особові</a:t>
            </a:r>
            <a:endParaRPr lang="ru-RU" sz="2000" b="1" dirty="0">
              <a:solidFill>
                <a:schemeClr val="hlink"/>
              </a:solidFill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  <p:bldP spid="20485" grpId="0" animBg="1"/>
      <p:bldP spid="20486" grpId="0" animBg="1"/>
      <p:bldP spid="20487" grpId="0" animBg="1"/>
      <p:bldP spid="20488" grpId="0" animBg="1"/>
      <p:bldP spid="20489" grpId="0" animBg="1"/>
      <p:bldP spid="2049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c5d4902a23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724" y="478768"/>
            <a:ext cx="6959692" cy="503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259632" y="478768"/>
            <a:ext cx="22994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Здоров’я</a:t>
            </a:r>
            <a:endParaRPr lang="ru-RU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83091" y="2763396"/>
            <a:ext cx="20882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здоров’я</a:t>
            </a:r>
            <a:endParaRPr lang="ru-RU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7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SxE2eS6hugUiTvXoшщzi6JXPCN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6226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27784" y="2100814"/>
            <a:ext cx="3600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уроку.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Односкладне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речення.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Узагальнення вивченого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95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art-apple.ru/albums/userpics/10001/winterbackground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48369" y="311637"/>
            <a:ext cx="6974238" cy="16620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7200" kern="12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Мета уроку</a:t>
            </a:r>
            <a:endParaRPr lang="ru-RU" sz="5400" kern="1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285720" y="2420926"/>
            <a:ext cx="4143404" cy="4429155"/>
          </a:xfrm>
          <a:solidFill>
            <a:schemeClr val="bg1"/>
          </a:solidFill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lang="uk-UA" sz="4700" b="1" kern="12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знати:</a:t>
            </a:r>
          </a:p>
          <a:p>
            <a:pPr eaLnBrk="1" fontAlgn="auto" hangingPunct="1"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lang="uk-UA" sz="2800" b="1" kern="1200" dirty="0">
                <a:effectLst/>
                <a:latin typeface="Georgia" pitchFamily="18" charset="0"/>
              </a:rPr>
              <a:t>які речення називаються односкладними;</a:t>
            </a:r>
          </a:p>
          <a:p>
            <a:pPr eaLnBrk="1" fontAlgn="auto" hangingPunct="1"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lang="uk-UA" sz="2800" b="1" kern="1200" dirty="0">
              <a:effectLst/>
              <a:latin typeface="Georgia" pitchFamily="18" charset="0"/>
            </a:endParaRPr>
          </a:p>
          <a:p>
            <a:pPr eaLnBrk="1" fontAlgn="auto" hangingPunct="1"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lang="uk-UA" sz="2800" b="1" kern="1200" dirty="0">
                <a:effectLst/>
                <a:latin typeface="Georgia" pitchFamily="18" charset="0"/>
              </a:rPr>
              <a:t>яку роль виконують односкладні речення в мовленні</a:t>
            </a:r>
          </a:p>
          <a:p>
            <a:pPr eaLnBrk="1" fontAlgn="auto" hangingPunct="1"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lang="ru-RU" sz="2800" kern="1200" dirty="0">
              <a:effectLst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5002212" y="2420926"/>
            <a:ext cx="4138642" cy="4429155"/>
          </a:xfrm>
          <a:solidFill>
            <a:schemeClr val="bg1"/>
          </a:solidFill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lang="uk-UA" sz="4300" b="1" kern="12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вміти:</a:t>
            </a:r>
          </a:p>
          <a:p>
            <a:pPr eaLnBrk="1" fontAlgn="auto" hangingPunct="1"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lang="uk-UA" sz="2400" b="1" kern="1200" dirty="0">
                <a:effectLst/>
                <a:latin typeface="Georgia" pitchFamily="18" charset="0"/>
              </a:rPr>
              <a:t>виділяти односкладні речення з- поміж інших видів речень;</a:t>
            </a:r>
          </a:p>
          <a:p>
            <a:pPr eaLnBrk="1" fontAlgn="auto" hangingPunct="1"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lang="uk-UA" sz="2400" b="1" kern="1200" dirty="0">
              <a:effectLst/>
              <a:latin typeface="Georgia" pitchFamily="18" charset="0"/>
            </a:endParaRPr>
          </a:p>
          <a:p>
            <a:pPr eaLnBrk="1" fontAlgn="auto" hangingPunct="1"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lang="uk-UA" sz="2400" b="1" kern="1200" dirty="0">
                <a:effectLst/>
                <a:latin typeface="Georgia" pitchFamily="18" charset="0"/>
              </a:rPr>
              <a:t>визначати їх види ;</a:t>
            </a:r>
          </a:p>
          <a:p>
            <a:pPr eaLnBrk="1" fontAlgn="auto" hangingPunct="1"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endParaRPr lang="uk-UA" sz="2400" b="1" kern="1200" dirty="0">
              <a:effectLst/>
              <a:latin typeface="Georgia" pitchFamily="18" charset="0"/>
            </a:endParaRPr>
          </a:p>
          <a:p>
            <a:pPr eaLnBrk="1" fontAlgn="auto" hangingPunct="1"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lang="uk-UA" sz="2400" b="1" kern="1200" dirty="0">
                <a:effectLst/>
                <a:latin typeface="Georgia" pitchFamily="18" charset="0"/>
              </a:rPr>
              <a:t>конструювати односкладні речення;</a:t>
            </a:r>
          </a:p>
          <a:p>
            <a:pPr eaLnBrk="1" fontAlgn="auto" hangingPunct="1"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lang="uk-UA" sz="2400" b="1" kern="1200" dirty="0">
              <a:effectLst/>
              <a:latin typeface="Georgia" pitchFamily="18" charset="0"/>
            </a:endParaRPr>
          </a:p>
          <a:p>
            <a:pPr eaLnBrk="1" fontAlgn="auto" hangingPunct="1"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lang="uk-UA" sz="2400" b="1" kern="1200" dirty="0">
                <a:effectLst/>
                <a:latin typeface="Georgia" pitchFamily="18" charset="0"/>
              </a:rPr>
              <a:t>використовувати їх в усному та писемному мовленні</a:t>
            </a:r>
            <a:endParaRPr lang="ru-RU" sz="2400" b="1" kern="1200" dirty="0">
              <a:effectLst/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3"/>
          <p:cNvSpPr txBox="1">
            <a:spLocks/>
          </p:cNvSpPr>
          <p:nvPr/>
        </p:nvSpPr>
        <p:spPr>
          <a:xfrm>
            <a:off x="1403648" y="476672"/>
            <a:ext cx="67060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Мальва-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це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символ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віри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надії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та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любові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</a:t>
            </a:r>
            <a:endParaRPr lang="ru-R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078" name="Picture 6" descr="C:\Users\user\Desktop\Malvi_56-650x4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2856"/>
            <a:ext cx="6618916" cy="442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sz="quarter"/>
          </p:nvPr>
        </p:nvSpPr>
        <p:spPr>
          <a:xfrm>
            <a:off x="251520" y="476672"/>
            <a:ext cx="8784976" cy="938535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Квітка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Бліц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опитування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sz="quarter" idx="1"/>
          </p:nvPr>
        </p:nvSpPr>
        <p:spPr>
          <a:xfrm>
            <a:off x="755576" y="1700808"/>
            <a:ext cx="7776864" cy="1752600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•З 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чого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складається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граматична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основа речення?</a:t>
            </a:r>
          </a:p>
          <a:p>
            <a:pPr algn="l"/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речення 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називаються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двоскладними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l"/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•Яке речення 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називається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односкладним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l"/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види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односкладних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речень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головним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членом у 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формі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присудка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ви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знаєте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l"/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види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односкладних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речень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головним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членом у 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формі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підмета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ви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знаєте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l"/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потрібен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односкладному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реченні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другий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головний член?</a:t>
            </a:r>
          </a:p>
          <a:p>
            <a:pPr algn="l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69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Oval 2"/>
          <p:cNvSpPr>
            <a:spLocks noChangeArrowheads="1"/>
          </p:cNvSpPr>
          <p:nvPr/>
        </p:nvSpPr>
        <p:spPr bwMode="auto">
          <a:xfrm>
            <a:off x="395288" y="2924175"/>
            <a:ext cx="5184775" cy="393382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34" name="Oval 3"/>
          <p:cNvSpPr>
            <a:spLocks noChangeArrowheads="1"/>
          </p:cNvSpPr>
          <p:nvPr/>
        </p:nvSpPr>
        <p:spPr bwMode="auto">
          <a:xfrm>
            <a:off x="3203575" y="3141663"/>
            <a:ext cx="5689600" cy="3716337"/>
          </a:xfrm>
          <a:prstGeom prst="ellipse">
            <a:avLst/>
          </a:prstGeom>
          <a:solidFill>
            <a:srgbClr val="FFFFFF">
              <a:alpha val="0"/>
            </a:srgbClr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3491880" y="3716338"/>
            <a:ext cx="1872207" cy="2160587"/>
          </a:xfrm>
          <a:prstGeom prst="rect">
            <a:avLst/>
          </a:prstGeom>
          <a:solidFill>
            <a:srgbClr val="FFFF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Мають  граматичну основу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Можуть бути поширеними або </a:t>
            </a:r>
            <a:r>
              <a:rPr lang="uk-UA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непоши-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реними</a:t>
            </a:r>
            <a:endParaRPr lang="uk-UA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331913" y="3716338"/>
            <a:ext cx="1871662" cy="2376958"/>
          </a:xfrm>
          <a:prstGeom prst="rect">
            <a:avLst/>
          </a:prstGeom>
          <a:solidFill>
            <a:srgbClr val="CCEC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</a:rPr>
              <a:t>Граматична основа складається з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</a:rPr>
              <a:t>   1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</a:rPr>
              <a:t>головного члена: або у формі підмета, або  у формі присудка</a:t>
            </a:r>
            <a:r>
              <a:rPr lang="uk-UA" sz="16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ru-RU" sz="16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5715000" y="3643313"/>
            <a:ext cx="2169368" cy="2306637"/>
          </a:xfrm>
          <a:prstGeom prst="rect">
            <a:avLst/>
          </a:prstGeom>
          <a:solidFill>
            <a:srgbClr val="CCEC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</a:rPr>
              <a:t>Граматична основа складається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</a:rPr>
              <a:t>з        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</a:rPr>
              <a:t>2 головних членів речення: підмета і присудка</a:t>
            </a:r>
            <a:r>
              <a:rPr lang="uk-UA" sz="1600" b="1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ru-RU" sz="1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ctrTitle" idx="4294967295"/>
          </p:nvPr>
        </p:nvSpPr>
        <p:spPr>
          <a:xfrm>
            <a:off x="857224" y="214291"/>
            <a:ext cx="7772400" cy="1071570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800" kern="1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Franklin Gothic Demi Cond" pitchFamily="34" charset="0"/>
              </a:rPr>
              <a:t>Порівняльна діаграма Венна</a:t>
            </a:r>
            <a:endParaRPr lang="ru-RU" sz="4800" kern="1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Franklin Gothic Demi Cond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785786" y="1428736"/>
            <a:ext cx="3357586" cy="1214446"/>
          </a:xfrm>
          <a:solidFill>
            <a:schemeClr val="tx2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lang="uk-UA" kern="12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Односкладні речення</a:t>
            </a:r>
            <a:endParaRPr lang="ru-RU" kern="120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9" name="Подзаголовок 7"/>
          <p:cNvSpPr txBox="1">
            <a:spLocks/>
          </p:cNvSpPr>
          <p:nvPr/>
        </p:nvSpPr>
        <p:spPr>
          <a:xfrm>
            <a:off x="4929190" y="1428736"/>
            <a:ext cx="3357586" cy="121444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+mn-cs"/>
              </a:rPr>
              <a:t>Двоскладні речення</a:t>
            </a:r>
            <a:endParaRPr lang="ru-RU" sz="320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user\Desktop\27f8fd73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58" y="6145"/>
            <a:ext cx="9152657" cy="685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70" y="2852936"/>
            <a:ext cx="3635895" cy="3372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547664" y="548680"/>
            <a:ext cx="6552728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err="1" smtClean="0">
                <a:solidFill>
                  <a:srgbClr val="7030A0"/>
                </a:solidFill>
                <a:latin typeface="Bookman Old Style" pitchFamily="18" charset="0"/>
              </a:rPr>
              <a:t>Барвінок</a:t>
            </a:r>
            <a:r>
              <a:rPr lang="ru-RU" sz="4000" b="1" dirty="0" smtClean="0">
                <a:solidFill>
                  <a:srgbClr val="7030A0"/>
                </a:solidFill>
                <a:latin typeface="Bookman Old Style" pitchFamily="18" charset="0"/>
              </a:rPr>
              <a:t> </a:t>
            </a:r>
            <a:r>
              <a:rPr lang="ru-RU" sz="4000" b="1" dirty="0" err="1" smtClean="0">
                <a:solidFill>
                  <a:srgbClr val="7030A0"/>
                </a:solidFill>
                <a:latin typeface="Bookman Old Style" pitchFamily="18" charset="0"/>
              </a:rPr>
              <a:t>символізує</a:t>
            </a:r>
            <a:r>
              <a:rPr lang="ru-RU" sz="4000" b="1" dirty="0" smtClean="0">
                <a:solidFill>
                  <a:srgbClr val="7030A0"/>
                </a:solidFill>
                <a:latin typeface="Bookman Old Style" pitchFamily="18" charset="0"/>
              </a:rPr>
              <a:t> життя. </a:t>
            </a:r>
            <a:br>
              <a:rPr lang="ru-RU" sz="4000" b="1" dirty="0" smtClean="0">
                <a:solidFill>
                  <a:srgbClr val="7030A0"/>
                </a:solidFill>
                <a:latin typeface="Bookman Old Style" pitchFamily="18" charset="0"/>
              </a:rPr>
            </a:br>
            <a:r>
              <a:rPr lang="ru-RU" sz="4000" b="1" dirty="0" err="1" smtClean="0">
                <a:solidFill>
                  <a:srgbClr val="7030A0"/>
                </a:solidFill>
                <a:latin typeface="Bookman Old Style" pitchFamily="18" charset="0"/>
              </a:rPr>
              <a:t>Ця</a:t>
            </a:r>
            <a:r>
              <a:rPr lang="ru-RU" sz="4000" b="1" dirty="0" smtClean="0">
                <a:solidFill>
                  <a:srgbClr val="7030A0"/>
                </a:solidFill>
                <a:latin typeface="Bookman Old Style" pitchFamily="18" charset="0"/>
              </a:rPr>
              <a:t> </a:t>
            </a:r>
            <a:r>
              <a:rPr lang="ru-RU" sz="4000" b="1" dirty="0" err="1" smtClean="0">
                <a:solidFill>
                  <a:srgbClr val="7030A0"/>
                </a:solidFill>
                <a:latin typeface="Bookman Old Style" pitchFamily="18" charset="0"/>
              </a:rPr>
              <a:t>рослина</a:t>
            </a:r>
            <a:r>
              <a:rPr lang="ru-RU" sz="4000" b="1" dirty="0" smtClean="0">
                <a:solidFill>
                  <a:srgbClr val="7030A0"/>
                </a:solidFill>
                <a:latin typeface="Bookman Old Style" pitchFamily="18" charset="0"/>
              </a:rPr>
              <a:t> </a:t>
            </a:r>
            <a:r>
              <a:rPr lang="ru-RU" sz="4000" b="1" dirty="0" err="1" smtClean="0">
                <a:solidFill>
                  <a:srgbClr val="7030A0"/>
                </a:solidFill>
                <a:latin typeface="Bookman Old Style" pitchFamily="18" charset="0"/>
              </a:rPr>
              <a:t>тягнеться</a:t>
            </a:r>
            <a:r>
              <a:rPr lang="ru-RU" sz="4000" b="1" dirty="0" smtClean="0">
                <a:solidFill>
                  <a:srgbClr val="7030A0"/>
                </a:solidFill>
                <a:latin typeface="Bookman Old Style" pitchFamily="18" charset="0"/>
              </a:rPr>
              <a:t> до </a:t>
            </a:r>
            <a:r>
              <a:rPr lang="ru-RU" sz="4000" b="1" dirty="0" err="1" smtClean="0">
                <a:solidFill>
                  <a:srgbClr val="7030A0"/>
                </a:solidFill>
                <a:latin typeface="Bookman Old Style" pitchFamily="18" charset="0"/>
              </a:rPr>
              <a:t>людського</a:t>
            </a:r>
            <a:r>
              <a:rPr lang="ru-RU" sz="4000" b="1" dirty="0" smtClean="0">
                <a:solidFill>
                  <a:srgbClr val="7030A0"/>
                </a:solidFill>
                <a:latin typeface="Bookman Old Style" pitchFamily="18" charset="0"/>
              </a:rPr>
              <a:t> </a:t>
            </a:r>
            <a:r>
              <a:rPr lang="ru-RU" sz="4000" b="1" dirty="0" err="1" smtClean="0">
                <a:solidFill>
                  <a:srgbClr val="7030A0"/>
                </a:solidFill>
                <a:latin typeface="Bookman Old Style" pitchFamily="18" charset="0"/>
              </a:rPr>
              <a:t>житла</a:t>
            </a:r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.   </a:t>
            </a:r>
            <a:endParaRPr lang="ru-RU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75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чение">
  <a:themeElements>
    <a:clrScheme name="Течение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Течение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977</TotalTime>
  <Words>475</Words>
  <Application>Microsoft Office PowerPoint</Application>
  <PresentationFormat>Экран (4:3)</PresentationFormat>
  <Paragraphs>102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Течение</vt:lpstr>
      <vt:lpstr>Тема Office</vt:lpstr>
      <vt:lpstr>Солнцестояние</vt:lpstr>
      <vt:lpstr>Справедливость</vt:lpstr>
      <vt:lpstr>Муниципальное бюджетное образовательное учреждение  «Калининская школа  Первомайского района  Республики Крым»</vt:lpstr>
      <vt:lpstr>Презентация PowerPoint</vt:lpstr>
      <vt:lpstr>Презентация PowerPoint</vt:lpstr>
      <vt:lpstr>Презентация PowerPoint</vt:lpstr>
      <vt:lpstr>Мета уроку</vt:lpstr>
      <vt:lpstr>Презентация PowerPoint</vt:lpstr>
      <vt:lpstr>Квітка «Бліц- опитування»  </vt:lpstr>
      <vt:lpstr>Порівняльна діаграма Венна</vt:lpstr>
      <vt:lpstr>Презентация PowerPoint</vt:lpstr>
      <vt:lpstr>Презентация PowerPoint</vt:lpstr>
      <vt:lpstr>Квітка   ромашка. Вона дарує людям здоров'я. </vt:lpstr>
      <vt:lpstr>Квітка «Творче моделювання»  Робота а парах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“Асоціативний кущ”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Учітесь, читайте, і чужому научайтесь, й свого не цурайтесь!                                       Т.Г. Шевченко</dc:title>
  <dc:creator>Eugene</dc:creator>
  <cp:lastModifiedBy>user</cp:lastModifiedBy>
  <cp:revision>72</cp:revision>
  <dcterms:created xsi:type="dcterms:W3CDTF">2012-12-03T21:02:54Z</dcterms:created>
  <dcterms:modified xsi:type="dcterms:W3CDTF">2017-12-15T19:35:54Z</dcterms:modified>
</cp:coreProperties>
</file>