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6" r:id="rId5"/>
    <p:sldId id="259" r:id="rId6"/>
    <p:sldId id="258" r:id="rId7"/>
    <p:sldId id="265" r:id="rId8"/>
    <p:sldId id="262" r:id="rId9"/>
    <p:sldId id="260" r:id="rId10"/>
    <p:sldId id="261" r:id="rId11"/>
    <p:sldId id="263"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08.12.2017</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08.12.2017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08.12.2017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08.12.2017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08.12.2017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08.12.2017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08.12.2017</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1152127"/>
          </a:xfrm>
        </p:spPr>
        <p:txBody>
          <a:bodyPr>
            <a:normAutofit/>
          </a:bodyPr>
          <a:lstStyle/>
          <a:p>
            <a:r>
              <a:rPr lang="ru-RU" sz="3200" dirty="0" smtClean="0">
                <a:latin typeface="Times New Roman" pitchFamily="18" charset="0"/>
                <a:cs typeface="Times New Roman" pitchFamily="18" charset="0"/>
              </a:rPr>
              <a:t>Зима- время года.</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Дифференциация звуков [З] - [ЗЬ].</a:t>
            </a:r>
            <a:endParaRPr lang="ru-RU" sz="3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827584" y="1844824"/>
            <a:ext cx="7704856" cy="3793976"/>
          </a:xfrm>
        </p:spPr>
        <p:txBody>
          <a:bodyPr>
            <a:normAutofit/>
          </a:bodyPr>
          <a:lstStyle/>
          <a:p>
            <a:pPr algn="r"/>
            <a:endParaRPr lang="ru-RU" dirty="0" smtClean="0">
              <a:latin typeface="Times New Roman" pitchFamily="18" charset="0"/>
              <a:cs typeface="Times New Roman" pitchFamily="18" charset="0"/>
            </a:endParaRPr>
          </a:p>
          <a:p>
            <a:pPr algn="r"/>
            <a:endParaRPr lang="ru-RU" dirty="0">
              <a:latin typeface="Times New Roman" pitchFamily="18" charset="0"/>
              <a:cs typeface="Times New Roman" pitchFamily="18" charset="0"/>
            </a:endParaRPr>
          </a:p>
          <a:p>
            <a:pPr algn="r"/>
            <a:endParaRPr lang="ru-RU" dirty="0" smtClean="0">
              <a:latin typeface="Times New Roman" pitchFamily="18" charset="0"/>
              <a:cs typeface="Times New Roman" pitchFamily="18" charset="0"/>
            </a:endParaRPr>
          </a:p>
          <a:p>
            <a:pPr algn="r"/>
            <a:r>
              <a:rPr lang="ru-RU" dirty="0" smtClean="0">
                <a:latin typeface="Times New Roman" pitchFamily="18" charset="0"/>
                <a:cs typeface="Times New Roman" pitchFamily="18" charset="0"/>
              </a:rPr>
              <a:t>Составила учитель-логопед</a:t>
            </a:r>
          </a:p>
          <a:p>
            <a:pPr algn="r"/>
            <a:r>
              <a:rPr lang="ru-RU" dirty="0" smtClean="0">
                <a:latin typeface="Times New Roman" pitchFamily="18" charset="0"/>
                <a:cs typeface="Times New Roman" pitchFamily="18" charset="0"/>
              </a:rPr>
              <a:t>Е.И. Кухаренко</a:t>
            </a:r>
          </a:p>
          <a:p>
            <a:pPr algn="r"/>
            <a:r>
              <a:rPr lang="ru-RU" dirty="0" smtClean="0">
                <a:latin typeface="Times New Roman" pitchFamily="18" charset="0"/>
                <a:cs typeface="Times New Roman" pitchFamily="18" charset="0"/>
              </a:rPr>
              <a:t>МБОУ Ялтинская специальная</a:t>
            </a:r>
          </a:p>
          <a:p>
            <a:pPr algn="r"/>
            <a:r>
              <a:rPr lang="ru-RU" dirty="0" smtClean="0">
                <a:latin typeface="Times New Roman" pitchFamily="18" charset="0"/>
                <a:cs typeface="Times New Roman" pitchFamily="18" charset="0"/>
              </a:rPr>
              <a:t>(коррекционная) школа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22780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792088"/>
          </a:xfrm>
        </p:spPr>
        <p:txBody>
          <a:bodyPr>
            <a:normAutofit/>
          </a:bodyPr>
          <a:lstStyle/>
          <a:p>
            <a:pPr algn="ctr"/>
            <a:r>
              <a:rPr lang="ru-RU" sz="3200" dirty="0" smtClean="0">
                <a:latin typeface="Times New Roman" pitchFamily="18" charset="0"/>
                <a:cs typeface="Times New Roman" pitchFamily="18" charset="0"/>
              </a:rPr>
              <a:t>Кто где? Что где?</a:t>
            </a:r>
            <a:endParaRPr lang="ru-RU" sz="32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91" y="1315499"/>
            <a:ext cx="1940576"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34076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339" y="3273519"/>
            <a:ext cx="1914525" cy="210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5" y="3269982"/>
            <a:ext cx="2016224" cy="2104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0151" y="136009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0266" y="3166547"/>
            <a:ext cx="18859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3231746"/>
            <a:ext cx="2143125" cy="236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2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936104"/>
          </a:xfrm>
        </p:spPr>
        <p:txBody>
          <a:bodyPr>
            <a:normAutofit/>
          </a:bodyPr>
          <a:lstStyle/>
          <a:p>
            <a:pPr algn="ctr"/>
            <a:r>
              <a:rPr lang="ru-RU" sz="3200" dirty="0" smtClean="0">
                <a:latin typeface="Times New Roman" pitchFamily="18" charset="0"/>
                <a:cs typeface="Times New Roman" pitchFamily="18" charset="0"/>
              </a:rPr>
              <a:t>Работа </a:t>
            </a:r>
            <a:r>
              <a:rPr lang="ru-RU" sz="3200" smtClean="0">
                <a:latin typeface="Times New Roman" pitchFamily="18" charset="0"/>
                <a:cs typeface="Times New Roman" pitchFamily="18" charset="0"/>
              </a:rPr>
              <a:t>с текстом.</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57200" y="1340768"/>
            <a:ext cx="8229600" cy="4983832"/>
          </a:xfrm>
        </p:spPr>
        <p:txBody>
          <a:bodyPr>
            <a:normAutofit/>
          </a:bodyPr>
          <a:lstStyle/>
          <a:p>
            <a:pPr marL="0" indent="0" algn="ctr">
              <a:buNone/>
            </a:pPr>
            <a:r>
              <a:rPr lang="ru-RU" dirty="0" smtClean="0">
                <a:solidFill>
                  <a:srgbClr val="0070C0"/>
                </a:solidFill>
                <a:latin typeface="Times New Roman" pitchFamily="18" charset="0"/>
                <a:cs typeface="Times New Roman" pitchFamily="18" charset="0"/>
              </a:rPr>
              <a:t>Снег</a:t>
            </a:r>
            <a:r>
              <a:rPr lang="ru-RU" dirty="0">
                <a:solidFill>
                  <a:srgbClr val="0070C0"/>
                </a:solidFill>
                <a:latin typeface="Times New Roman" pitchFamily="18" charset="0"/>
                <a:cs typeface="Times New Roman" pitchFamily="18" charset="0"/>
              </a:rPr>
              <a:t>.</a:t>
            </a:r>
          </a:p>
          <a:p>
            <a:pPr marL="0" indent="0" algn="just">
              <a:buNone/>
            </a:pPr>
            <a:r>
              <a:rPr lang="ru-RU" dirty="0" smtClean="0">
                <a:solidFill>
                  <a:srgbClr val="0070C0"/>
                </a:solidFill>
                <a:latin typeface="Times New Roman" pitchFamily="18" charset="0"/>
                <a:cs typeface="Times New Roman" pitchFamily="18" charset="0"/>
              </a:rPr>
              <a:t> </a:t>
            </a:r>
            <a:r>
              <a:rPr lang="ru-RU" dirty="0">
                <a:solidFill>
                  <a:srgbClr val="0070C0"/>
                </a:solidFill>
                <a:latin typeface="Times New Roman" pitchFamily="18" charset="0"/>
                <a:cs typeface="Times New Roman" pitchFamily="18" charset="0"/>
              </a:rPr>
              <a:t>        Великолепен был вид (зимней, морозной) природы. Кусты и деревья опушились (колючим, глубоким, блестящим) инеем. Лучи солнца осыпали (холодным, ясным, золотым) блеском всю </a:t>
            </a:r>
            <a:r>
              <a:rPr lang="ru-RU" dirty="0" smtClean="0">
                <a:solidFill>
                  <a:srgbClr val="0070C0"/>
                </a:solidFill>
                <a:latin typeface="Times New Roman" pitchFamily="18" charset="0"/>
                <a:cs typeface="Times New Roman" pitchFamily="18" charset="0"/>
              </a:rPr>
              <a:t>местность. Стояли </a:t>
            </a:r>
            <a:r>
              <a:rPr lang="ru-RU" dirty="0">
                <a:solidFill>
                  <a:srgbClr val="0070C0"/>
                </a:solidFill>
                <a:latin typeface="Times New Roman" pitchFamily="18" charset="0"/>
                <a:cs typeface="Times New Roman" pitchFamily="18" charset="0"/>
              </a:rPr>
              <a:t>(короткие, длинные) зимние дни. Мороз стал спадать. Померкла ясность (синего, пасмурного) неба. Надвигалась (темная, огромная, пухлая) туча. (Крупными, прозрачными, большими) хлопьями стал падать снег. Наступили зимние (короткие, длинные) сумерки. Небо сыпало (ледяной, снежный) пух.</a:t>
            </a:r>
          </a:p>
          <a:p>
            <a:endParaRPr lang="ru-RU" dirty="0"/>
          </a:p>
        </p:txBody>
      </p:sp>
    </p:spTree>
    <p:extLst>
      <p:ext uri="{BB962C8B-B14F-4D97-AF65-F5344CB8AC3E}">
        <p14:creationId xmlns:p14="http://schemas.microsoft.com/office/powerpoint/2010/main" val="1436723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576064"/>
          </a:xfrm>
        </p:spPr>
        <p:txBody>
          <a:bodyPr>
            <a:normAutofit/>
          </a:bodyPr>
          <a:lstStyle/>
          <a:p>
            <a:pPr algn="ctr"/>
            <a:r>
              <a:rPr lang="ru-RU" sz="3200" dirty="0" smtClean="0">
                <a:latin typeface="Times New Roman" pitchFamily="18" charset="0"/>
                <a:cs typeface="Times New Roman" pitchFamily="18" charset="0"/>
              </a:rPr>
              <a:t>Выбери картинку.</a:t>
            </a:r>
            <a:endParaRPr lang="ru-RU" sz="3200" dirty="0">
              <a:latin typeface="Times New Roman" pitchFamily="18" charset="0"/>
              <a:cs typeface="Times New Roman" pitchFamily="18" charset="0"/>
            </a:endParaRPr>
          </a:p>
        </p:txBody>
      </p:sp>
      <p:sp>
        <p:nvSpPr>
          <p:cNvPr id="7" name="TextBox 6"/>
          <p:cNvSpPr txBox="1"/>
          <p:nvPr/>
        </p:nvSpPr>
        <p:spPr>
          <a:xfrm>
            <a:off x="718077" y="1772816"/>
            <a:ext cx="3709907" cy="523220"/>
          </a:xfrm>
          <a:prstGeom prst="rect">
            <a:avLst/>
          </a:prstGeom>
          <a:noFill/>
        </p:spPr>
        <p:txBody>
          <a:bodyPr wrap="square" rtlCol="0">
            <a:spAutoFit/>
          </a:bodyPr>
          <a:lstStyle/>
          <a:p>
            <a:r>
              <a:rPr lang="ru-RU" sz="2800" dirty="0" smtClean="0"/>
              <a:t>Мне все понятно!</a:t>
            </a:r>
            <a:endParaRPr lang="ru-RU" sz="2800" dirty="0"/>
          </a:p>
        </p:txBody>
      </p:sp>
      <p:sp>
        <p:nvSpPr>
          <p:cNvPr id="9" name="TextBox 8"/>
          <p:cNvSpPr txBox="1"/>
          <p:nvPr/>
        </p:nvSpPr>
        <p:spPr>
          <a:xfrm>
            <a:off x="5364088" y="1762838"/>
            <a:ext cx="3384376" cy="523220"/>
          </a:xfrm>
          <a:prstGeom prst="rect">
            <a:avLst/>
          </a:prstGeom>
          <a:noFill/>
        </p:spPr>
        <p:txBody>
          <a:bodyPr wrap="square" rtlCol="0">
            <a:spAutoFit/>
          </a:bodyPr>
          <a:lstStyle/>
          <a:p>
            <a:r>
              <a:rPr lang="ru-RU" sz="2800" dirty="0" smtClean="0"/>
              <a:t>Я ничего не понял!</a:t>
            </a:r>
            <a:endParaRPr lang="ru-RU" sz="2800" dirty="0"/>
          </a:p>
        </p:txBody>
      </p:sp>
      <p:sp>
        <p:nvSpPr>
          <p:cNvPr id="3" name="AutoShape 2" descr="Картинки по запросу улыбающаяся снежинк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4" descr="Картинки по запросу улыбающаяся снежинк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6" descr="Картинки по запросу улыбающаяся снежинк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8" descr="Картинки по запросу улыбающаяся снежинка"/>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0" descr="Картинки по запросу улыбающаяся снежинка"/>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807644"/>
            <a:ext cx="3284685" cy="341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010" y="2881738"/>
            <a:ext cx="3114437" cy="327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79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576064"/>
          </a:xfrm>
        </p:spPr>
        <p:txBody>
          <a:bodyPr>
            <a:normAutofit/>
          </a:bodyPr>
          <a:lstStyle/>
          <a:p>
            <a:pPr algn="ctr"/>
            <a:r>
              <a:rPr lang="ru-RU" sz="3200" dirty="0" smtClean="0">
                <a:latin typeface="Times New Roman" pitchFamily="18" charset="0"/>
                <a:cs typeface="Times New Roman" pitchFamily="18" charset="0"/>
              </a:rPr>
              <a:t>Отгадай-ка! Выбери подходящую картинку.</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57200" y="1268760"/>
            <a:ext cx="8229600" cy="5055840"/>
          </a:xfrm>
        </p:spPr>
        <p:txBody>
          <a:bodyPr/>
          <a:lstStyle/>
          <a:p>
            <a:pPr marL="0" indent="0">
              <a:buNone/>
            </a:pPr>
            <a:r>
              <a:rPr lang="ru-RU" dirty="0" smtClean="0">
                <a:solidFill>
                  <a:srgbClr val="0070C0"/>
                </a:solidFill>
                <a:latin typeface="Times New Roman" pitchFamily="18" charset="0"/>
                <a:cs typeface="Times New Roman" pitchFamily="18" charset="0"/>
              </a:rPr>
              <a:t>Странная звездочка с неба упала.</a:t>
            </a:r>
          </a:p>
          <a:p>
            <a:pPr marL="0" indent="0">
              <a:buNone/>
            </a:pPr>
            <a:r>
              <a:rPr lang="ru-RU" dirty="0" smtClean="0">
                <a:solidFill>
                  <a:srgbClr val="0070C0"/>
                </a:solidFill>
                <a:latin typeface="Times New Roman" pitchFamily="18" charset="0"/>
                <a:cs typeface="Times New Roman" pitchFamily="18" charset="0"/>
              </a:rPr>
              <a:t>Мне на ладошку легла и пропала.</a:t>
            </a:r>
          </a:p>
          <a:p>
            <a:pPr marL="0" indent="0">
              <a:buNone/>
            </a:pPr>
            <a:endParaRPr lang="ru-RU" dirty="0">
              <a:solidFill>
                <a:srgbClr val="0070C0"/>
              </a:solidFill>
              <a:latin typeface="Times New Roman" pitchFamily="18" charset="0"/>
              <a:cs typeface="Times New Roman" pitchFamily="18" charset="0"/>
            </a:endParaRPr>
          </a:p>
          <a:p>
            <a:pPr marL="0" indent="0">
              <a:buNone/>
            </a:pPr>
            <a:r>
              <a:rPr lang="ru-RU" dirty="0" smtClean="0">
                <a:solidFill>
                  <a:srgbClr val="0070C0"/>
                </a:solidFill>
                <a:latin typeface="Times New Roman" pitchFamily="18" charset="0"/>
                <a:cs typeface="Times New Roman" pitchFamily="18" charset="0"/>
              </a:rPr>
              <a:t>Прозрачен, как стекло,</a:t>
            </a:r>
          </a:p>
          <a:p>
            <a:pPr marL="0" indent="0">
              <a:buNone/>
            </a:pPr>
            <a:r>
              <a:rPr lang="ru-RU" dirty="0" smtClean="0">
                <a:solidFill>
                  <a:srgbClr val="0070C0"/>
                </a:solidFill>
                <a:latin typeface="Times New Roman" pitchFamily="18" charset="0"/>
                <a:cs typeface="Times New Roman" pitchFamily="18" charset="0"/>
              </a:rPr>
              <a:t>Да не вставишь его в окно.</a:t>
            </a:r>
          </a:p>
          <a:p>
            <a:pPr marL="0" indent="0">
              <a:buNone/>
            </a:pPr>
            <a:endParaRPr lang="ru-RU" dirty="0" smtClean="0">
              <a:solidFill>
                <a:srgbClr val="0070C0"/>
              </a:solidFill>
              <a:latin typeface="Times New Roman" pitchFamily="18" charset="0"/>
              <a:cs typeface="Times New Roman" pitchFamily="18" charset="0"/>
            </a:endParaRPr>
          </a:p>
          <a:p>
            <a:pPr marL="0" indent="0">
              <a:buNone/>
            </a:pPr>
            <a:r>
              <a:rPr lang="ru-RU" dirty="0" smtClean="0">
                <a:solidFill>
                  <a:srgbClr val="0070C0"/>
                </a:solidFill>
                <a:latin typeface="Times New Roman" pitchFamily="18" charset="0"/>
                <a:cs typeface="Times New Roman" pitchFamily="18" charset="0"/>
              </a:rPr>
              <a:t>Что за нелепый человек</a:t>
            </a:r>
          </a:p>
          <a:p>
            <a:pPr marL="0" indent="0">
              <a:buNone/>
            </a:pPr>
            <a:r>
              <a:rPr lang="ru-RU" dirty="0" smtClean="0">
                <a:solidFill>
                  <a:srgbClr val="0070C0"/>
                </a:solidFill>
                <a:latin typeface="Times New Roman" pitchFamily="18" charset="0"/>
                <a:cs typeface="Times New Roman" pitchFamily="18" charset="0"/>
              </a:rPr>
              <a:t>Пробрался в 21 век?</a:t>
            </a:r>
          </a:p>
          <a:p>
            <a:pPr marL="0" indent="0">
              <a:buNone/>
            </a:pPr>
            <a:r>
              <a:rPr lang="ru-RU" dirty="0" smtClean="0">
                <a:solidFill>
                  <a:srgbClr val="0070C0"/>
                </a:solidFill>
                <a:latin typeface="Times New Roman" pitchFamily="18" charset="0"/>
                <a:cs typeface="Times New Roman" pitchFamily="18" charset="0"/>
              </a:rPr>
              <a:t>Морковка-нос, в руке метла,</a:t>
            </a:r>
          </a:p>
          <a:p>
            <a:pPr marL="0" indent="0">
              <a:buNone/>
            </a:pPr>
            <a:r>
              <a:rPr lang="ru-RU" dirty="0" smtClean="0">
                <a:solidFill>
                  <a:srgbClr val="0070C0"/>
                </a:solidFill>
                <a:latin typeface="Times New Roman" pitchFamily="18" charset="0"/>
                <a:cs typeface="Times New Roman" pitchFamily="18" charset="0"/>
              </a:rPr>
              <a:t>Боится солнца и тепла.</a:t>
            </a:r>
            <a:endParaRPr lang="ru-RU" dirty="0">
              <a:solidFill>
                <a:srgbClr val="0070C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725144"/>
            <a:ext cx="1728192" cy="152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124744"/>
            <a:ext cx="194421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564904"/>
            <a:ext cx="223224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32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432048"/>
          </a:xfrm>
        </p:spPr>
        <p:txBody>
          <a:bodyPr>
            <a:normAutofit fontScale="90000"/>
          </a:bodyPr>
          <a:lstStyle/>
          <a:p>
            <a:pPr algn="ctr"/>
            <a:r>
              <a:rPr lang="ru-RU" sz="3200" dirty="0" smtClean="0">
                <a:latin typeface="Times New Roman" pitchFamily="18" charset="0"/>
                <a:cs typeface="Times New Roman" pitchFamily="18" charset="0"/>
              </a:rPr>
              <a:t>Зима  - время года.</a:t>
            </a:r>
            <a:endParaRPr lang="ru-RU" sz="32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813690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003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20080"/>
          </a:xfrm>
        </p:spPr>
        <p:txBody>
          <a:bodyPr>
            <a:normAutofit/>
          </a:bodyPr>
          <a:lstStyle/>
          <a:p>
            <a:pPr algn="ctr"/>
            <a:r>
              <a:rPr lang="ru-RU" sz="3200" dirty="0" smtClean="0">
                <a:latin typeface="Times New Roman" pitchFamily="18" charset="0"/>
                <a:cs typeface="Times New Roman" pitchFamily="18" charset="0"/>
              </a:rPr>
              <a:t>Дифференциация звуков [З ]– [ЗЬ].</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57200" y="1340768"/>
            <a:ext cx="8229600" cy="4983832"/>
          </a:xfrm>
        </p:spPr>
        <p:txBody>
          <a:bodyPr/>
          <a:lstStyle/>
          <a:p>
            <a:pPr marL="0" indent="0">
              <a:buNone/>
            </a:pPr>
            <a:r>
              <a:rPr lang="ru-RU" sz="3200" dirty="0" smtClean="0"/>
              <a:t>Подчеркни звук [З] в словах одной чертой, а  звук [ЗЬ] – двумя чертами.</a:t>
            </a:r>
          </a:p>
          <a:p>
            <a:pPr marL="0" indent="0">
              <a:buNone/>
            </a:pPr>
            <a:r>
              <a:rPr lang="ru-RU" dirty="0"/>
              <a:t> </a:t>
            </a:r>
            <a:r>
              <a:rPr lang="ru-RU" dirty="0" smtClean="0"/>
              <a:t>	</a:t>
            </a:r>
          </a:p>
          <a:p>
            <a:pPr marL="0" indent="0" algn="just">
              <a:buNone/>
            </a:pPr>
            <a:r>
              <a:rPr lang="ru-RU" dirty="0"/>
              <a:t>	</a:t>
            </a:r>
            <a:r>
              <a:rPr lang="ru-RU" sz="4000" dirty="0" smtClean="0">
                <a:solidFill>
                  <a:srgbClr val="0070C0"/>
                </a:solidFill>
              </a:rPr>
              <a:t>Зима, морозы, заяц, зимовка, злой,</a:t>
            </a:r>
            <a:r>
              <a:rPr lang="ru-RU" sz="4000" dirty="0">
                <a:solidFill>
                  <a:srgbClr val="0070C0"/>
                </a:solidFill>
              </a:rPr>
              <a:t> </a:t>
            </a:r>
            <a:r>
              <a:rPr lang="ru-RU" sz="4000" dirty="0" smtClean="0">
                <a:solidFill>
                  <a:srgbClr val="0070C0"/>
                </a:solidFill>
              </a:rPr>
              <a:t>звезда, зелёная, золотое, прозрачный.</a:t>
            </a:r>
            <a:endParaRPr lang="ru-RU" sz="4000" dirty="0">
              <a:solidFill>
                <a:srgbClr val="0070C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20888"/>
            <a:ext cx="864097"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916832"/>
            <a:ext cx="864097"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231216"/>
            <a:ext cx="864097"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59" y="4919814"/>
            <a:ext cx="864097"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894" y="4481353"/>
            <a:ext cx="864097"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5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504056"/>
          </a:xfrm>
        </p:spPr>
        <p:txBody>
          <a:bodyPr>
            <a:normAutofit fontScale="90000"/>
          </a:bodyPr>
          <a:lstStyle/>
          <a:p>
            <a:pPr algn="ctr"/>
            <a:r>
              <a:rPr lang="ru-RU" sz="3200" dirty="0" smtClean="0">
                <a:latin typeface="Times New Roman" pitchFamily="18" charset="0"/>
                <a:cs typeface="Times New Roman" pitchFamily="18" charset="0"/>
              </a:rPr>
              <a:t>Подбери слова-признаки.</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57200" y="1052736"/>
            <a:ext cx="8229600" cy="5271864"/>
          </a:xfrm>
        </p:spPr>
        <p:txBody>
          <a:bodyPr>
            <a:normAutofit/>
          </a:bodyPr>
          <a:lstStyle/>
          <a:p>
            <a:r>
              <a:rPr lang="ru-RU" sz="3200" dirty="0" smtClean="0"/>
              <a:t>Снег какой?</a:t>
            </a:r>
          </a:p>
          <a:p>
            <a:r>
              <a:rPr lang="ru-RU" sz="3200" dirty="0" smtClean="0"/>
              <a:t>Лёд какой?</a:t>
            </a:r>
          </a:p>
          <a:p>
            <a:r>
              <a:rPr lang="ru-RU" sz="3200" dirty="0" smtClean="0"/>
              <a:t>Сосулька какая?</a:t>
            </a:r>
          </a:p>
          <a:p>
            <a:r>
              <a:rPr lang="ru-RU" sz="3200" dirty="0" smtClean="0"/>
              <a:t>Снежинка какая? </a:t>
            </a:r>
          </a:p>
          <a:p>
            <a:r>
              <a:rPr lang="ru-RU" sz="3200" dirty="0" smtClean="0"/>
              <a:t>День зимой какой?</a:t>
            </a:r>
          </a:p>
          <a:p>
            <a:r>
              <a:rPr lang="ru-RU" sz="3200" dirty="0" smtClean="0"/>
              <a:t>Ночь зимой какая?</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791" y="4437112"/>
            <a:ext cx="1728192"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Картинки по запросу сосулька рисунок"/>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Картинки по запросу сосулька рисунок"/>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124745"/>
            <a:ext cx="20955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790" y="4437112"/>
            <a:ext cx="2695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2492896"/>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4793" y="444980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455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648072"/>
          </a:xfrm>
        </p:spPr>
        <p:txBody>
          <a:bodyPr>
            <a:normAutofit/>
          </a:bodyPr>
          <a:lstStyle/>
          <a:p>
            <a:pPr algn="ctr"/>
            <a:r>
              <a:rPr lang="ru-RU" sz="3200" dirty="0" smtClean="0"/>
              <a:t>Назови зимние приметы</a:t>
            </a:r>
            <a:endParaRPr lang="ru-RU" sz="3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136903"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14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864096"/>
          </a:xfrm>
        </p:spPr>
        <p:txBody>
          <a:bodyPr>
            <a:normAutofit fontScale="90000"/>
          </a:bodyPr>
          <a:lstStyle/>
          <a:p>
            <a:pPr algn="ctr"/>
            <a:r>
              <a:rPr lang="ru-RU" sz="3200" b="1" dirty="0" smtClean="0"/>
              <a:t/>
            </a:r>
            <a:br>
              <a:rPr lang="ru-RU" sz="3200" b="1" dirty="0" smtClean="0"/>
            </a:br>
            <a:r>
              <a:rPr lang="ru-RU" sz="3200" b="1" dirty="0"/>
              <a:t/>
            </a:r>
            <a:br>
              <a:rPr lang="ru-RU" sz="3200" b="1" dirty="0"/>
            </a:br>
            <a:r>
              <a:rPr lang="ru-RU" sz="3200" b="1" dirty="0" smtClean="0">
                <a:latin typeface="Times New Roman" pitchFamily="18" charset="0"/>
                <a:cs typeface="Times New Roman" pitchFamily="18" charset="0"/>
              </a:rPr>
              <a:t>Игра «Назови ласково».</a:t>
            </a:r>
            <a:r>
              <a:rPr lang="ru-RU" sz="3200" dirty="0"/>
              <a:t/>
            </a:r>
            <a:br>
              <a:rPr lang="ru-RU" sz="3200" dirty="0"/>
            </a:b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57200" y="1196752"/>
            <a:ext cx="8229600" cy="5127848"/>
          </a:xfrm>
        </p:spPr>
        <p:txBody>
          <a:bodyPr>
            <a:normAutofit/>
          </a:bodyPr>
          <a:lstStyle/>
          <a:p>
            <a:pPr marL="0" indent="0">
              <a:buNone/>
            </a:pPr>
            <a:r>
              <a:rPr lang="ru-RU" sz="4000" dirty="0" smtClean="0">
                <a:solidFill>
                  <a:srgbClr val="0070C0"/>
                </a:solidFill>
                <a:latin typeface="Times New Roman" pitchFamily="18" charset="0"/>
                <a:cs typeface="Times New Roman" pitchFamily="18" charset="0"/>
              </a:rPr>
              <a:t>	снег –</a:t>
            </a:r>
            <a:r>
              <a:rPr lang="ru-RU" sz="4000" dirty="0">
                <a:solidFill>
                  <a:srgbClr val="0070C0"/>
                </a:solidFill>
                <a:latin typeface="Times New Roman" pitchFamily="18" charset="0"/>
                <a:cs typeface="Times New Roman" pitchFamily="18" charset="0"/>
              </a:rPr>
              <a:t>                       </a:t>
            </a:r>
            <a:r>
              <a:rPr lang="ru-RU" sz="4000" dirty="0" smtClean="0">
                <a:solidFill>
                  <a:srgbClr val="0070C0"/>
                </a:solidFill>
                <a:latin typeface="Times New Roman" pitchFamily="18" charset="0"/>
                <a:cs typeface="Times New Roman" pitchFamily="18" charset="0"/>
              </a:rPr>
              <a:t>сосулька </a:t>
            </a:r>
            <a:r>
              <a:rPr lang="ru-RU" sz="4000" dirty="0">
                <a:solidFill>
                  <a:srgbClr val="0070C0"/>
                </a:solidFill>
                <a:latin typeface="Times New Roman" pitchFamily="18" charset="0"/>
                <a:cs typeface="Times New Roman" pitchFamily="18" charset="0"/>
              </a:rPr>
              <a:t>– </a:t>
            </a:r>
          </a:p>
          <a:p>
            <a:pPr marL="0" indent="0">
              <a:buNone/>
            </a:pPr>
            <a:r>
              <a:rPr lang="ru-RU" sz="4000" dirty="0" smtClean="0">
                <a:solidFill>
                  <a:srgbClr val="0070C0"/>
                </a:solidFill>
                <a:latin typeface="Times New Roman" pitchFamily="18" charset="0"/>
                <a:cs typeface="Times New Roman" pitchFamily="18" charset="0"/>
              </a:rPr>
              <a:t>	мороз –</a:t>
            </a:r>
            <a:r>
              <a:rPr lang="ru-RU" sz="4000" dirty="0">
                <a:solidFill>
                  <a:srgbClr val="0070C0"/>
                </a:solidFill>
                <a:latin typeface="Times New Roman" pitchFamily="18" charset="0"/>
                <a:cs typeface="Times New Roman" pitchFamily="18" charset="0"/>
              </a:rPr>
              <a:t>                    </a:t>
            </a:r>
            <a:r>
              <a:rPr lang="ru-RU" sz="4000" dirty="0" smtClean="0">
                <a:solidFill>
                  <a:srgbClr val="0070C0"/>
                </a:solidFill>
                <a:latin typeface="Times New Roman" pitchFamily="18" charset="0"/>
                <a:cs typeface="Times New Roman" pitchFamily="18" charset="0"/>
              </a:rPr>
              <a:t>ёлка –</a:t>
            </a:r>
          </a:p>
          <a:p>
            <a:pPr marL="0" indent="0">
              <a:buNone/>
            </a:pPr>
            <a:r>
              <a:rPr lang="ru-RU" sz="4000" dirty="0" smtClean="0">
                <a:solidFill>
                  <a:srgbClr val="0070C0"/>
                </a:solidFill>
                <a:latin typeface="Times New Roman" pitchFamily="18" charset="0"/>
                <a:cs typeface="Times New Roman" pitchFamily="18" charset="0"/>
              </a:rPr>
              <a:t>	ветер –                     снежок –</a:t>
            </a:r>
          </a:p>
          <a:p>
            <a:pPr marL="0" indent="0">
              <a:buNone/>
            </a:pPr>
            <a:r>
              <a:rPr lang="ru-RU" sz="4000" dirty="0" smtClean="0">
                <a:solidFill>
                  <a:srgbClr val="0070C0"/>
                </a:solidFill>
                <a:latin typeface="Times New Roman" pitchFamily="18" charset="0"/>
                <a:cs typeface="Times New Roman" pitchFamily="18" charset="0"/>
              </a:rPr>
              <a:t>	лёд –</a:t>
            </a:r>
            <a:r>
              <a:rPr lang="ru-RU" sz="4000" dirty="0">
                <a:solidFill>
                  <a:srgbClr val="0070C0"/>
                </a:solidFill>
                <a:latin typeface="Times New Roman" pitchFamily="18" charset="0"/>
                <a:cs typeface="Times New Roman" pitchFamily="18" charset="0"/>
              </a:rPr>
              <a:t>                         </a:t>
            </a:r>
            <a:r>
              <a:rPr lang="ru-RU" sz="4000" dirty="0" smtClean="0">
                <a:solidFill>
                  <a:srgbClr val="0070C0"/>
                </a:solidFill>
                <a:latin typeface="Times New Roman" pitchFamily="18" charset="0"/>
                <a:cs typeface="Times New Roman" pitchFamily="18" charset="0"/>
              </a:rPr>
              <a:t>холод </a:t>
            </a:r>
            <a:r>
              <a:rPr lang="ru-RU" sz="4000" dirty="0">
                <a:solidFill>
                  <a:srgbClr val="0070C0"/>
                </a:solidFill>
                <a:latin typeface="Times New Roman" pitchFamily="18" charset="0"/>
                <a:cs typeface="Times New Roman" pitchFamily="18" charset="0"/>
              </a:rPr>
              <a:t>– </a:t>
            </a:r>
          </a:p>
          <a:p>
            <a:pPr marL="0" indent="0">
              <a:buNone/>
            </a:pPr>
            <a:r>
              <a:rPr lang="ru-RU" sz="4000" dirty="0" smtClean="0">
                <a:solidFill>
                  <a:srgbClr val="0070C0"/>
                </a:solidFill>
                <a:latin typeface="Times New Roman" pitchFamily="18" charset="0"/>
                <a:cs typeface="Times New Roman" pitchFamily="18" charset="0"/>
              </a:rPr>
              <a:t>	зима –</a:t>
            </a:r>
            <a:r>
              <a:rPr lang="ru-RU" sz="4000" dirty="0">
                <a:solidFill>
                  <a:srgbClr val="0070C0"/>
                </a:solidFill>
                <a:latin typeface="Times New Roman" pitchFamily="18" charset="0"/>
                <a:cs typeface="Times New Roman" pitchFamily="18" charset="0"/>
              </a:rPr>
              <a:t>                       </a:t>
            </a:r>
            <a:r>
              <a:rPr lang="ru-RU" sz="4000" dirty="0" smtClean="0">
                <a:solidFill>
                  <a:srgbClr val="0070C0"/>
                </a:solidFill>
                <a:latin typeface="Times New Roman" pitchFamily="18" charset="0"/>
                <a:cs typeface="Times New Roman" pitchFamily="18" charset="0"/>
              </a:rPr>
              <a:t>санки </a:t>
            </a:r>
            <a:r>
              <a:rPr lang="ru-RU" sz="4000" dirty="0">
                <a:solidFill>
                  <a:srgbClr val="0070C0"/>
                </a:solidFill>
                <a:latin typeface="Times New Roman" pitchFamily="18" charset="0"/>
                <a:cs typeface="Times New Roman" pitchFamily="18" charset="0"/>
              </a:rPr>
              <a:t>–</a:t>
            </a:r>
            <a:r>
              <a:rPr lang="ru-RU" sz="4000" dirty="0">
                <a:solidFill>
                  <a:srgbClr val="0070C0"/>
                </a:solidFill>
              </a:rPr>
              <a:t> </a:t>
            </a:r>
          </a:p>
        </p:txBody>
      </p:sp>
    </p:spTree>
    <p:extLst>
      <p:ext uri="{BB962C8B-B14F-4D97-AF65-F5344CB8AC3E}">
        <p14:creationId xmlns:p14="http://schemas.microsoft.com/office/powerpoint/2010/main" val="1166264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720080"/>
          </a:xfrm>
        </p:spPr>
        <p:txBody>
          <a:bodyPr>
            <a:normAutofit/>
          </a:bodyPr>
          <a:lstStyle/>
          <a:p>
            <a:pPr algn="ctr"/>
            <a:r>
              <a:rPr lang="ru-RU" sz="3200" dirty="0" smtClean="0">
                <a:latin typeface="Times New Roman" pitchFamily="18" charset="0"/>
                <a:cs typeface="Times New Roman" pitchFamily="18" charset="0"/>
              </a:rPr>
              <a:t>Собери «зимние» слова.</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57200" y="1124744"/>
            <a:ext cx="8229600" cy="5199856"/>
          </a:xfrm>
        </p:spPr>
        <p:txBody>
          <a:bodyPr/>
          <a:lstStyle/>
          <a:p>
            <a:pPr marL="0" indent="0">
              <a:buNone/>
            </a:pPr>
            <a:r>
              <a:rPr lang="ru-RU" sz="4000" dirty="0" err="1">
                <a:solidFill>
                  <a:srgbClr val="0070C0"/>
                </a:solidFill>
              </a:rPr>
              <a:t>т</a:t>
            </a:r>
            <a:r>
              <a:rPr lang="ru-RU" sz="4000" dirty="0" err="1" smtClean="0">
                <a:solidFill>
                  <a:srgbClr val="0070C0"/>
                </a:solidFill>
              </a:rPr>
              <a:t>ель-ме</a:t>
            </a:r>
            <a:r>
              <a:rPr lang="ru-RU" sz="4000" dirty="0" smtClean="0">
                <a:solidFill>
                  <a:srgbClr val="0070C0"/>
                </a:solidFill>
              </a:rPr>
              <a:t>			</a:t>
            </a:r>
            <a:r>
              <a:rPr lang="ru-RU" sz="4000" dirty="0" err="1" smtClean="0">
                <a:solidFill>
                  <a:srgbClr val="0070C0"/>
                </a:solidFill>
              </a:rPr>
              <a:t>го</a:t>
            </a:r>
            <a:r>
              <a:rPr lang="ru-RU" sz="4000" dirty="0" smtClean="0">
                <a:solidFill>
                  <a:srgbClr val="0070C0"/>
                </a:solidFill>
              </a:rPr>
              <a:t>-</a:t>
            </a:r>
            <a:r>
              <a:rPr lang="ru-RU" sz="4000" dirty="0" err="1" smtClean="0">
                <a:solidFill>
                  <a:srgbClr val="0070C0"/>
                </a:solidFill>
              </a:rPr>
              <a:t>вик</a:t>
            </a:r>
            <a:r>
              <a:rPr lang="ru-RU" sz="4000" dirty="0" smtClean="0">
                <a:solidFill>
                  <a:srgbClr val="0070C0"/>
                </a:solidFill>
              </a:rPr>
              <a:t>-сне</a:t>
            </a:r>
            <a:endParaRPr lang="ru-RU" sz="4000" dirty="0">
              <a:solidFill>
                <a:srgbClr val="0070C0"/>
              </a:solidFill>
            </a:endParaRPr>
          </a:p>
          <a:p>
            <a:pPr marL="0" indent="0">
              <a:buNone/>
            </a:pPr>
            <a:r>
              <a:rPr lang="ru-RU" sz="4000" dirty="0">
                <a:solidFill>
                  <a:srgbClr val="0070C0"/>
                </a:solidFill>
              </a:rPr>
              <a:t>р</a:t>
            </a:r>
            <a:r>
              <a:rPr lang="ru-RU" sz="4000" dirty="0" smtClean="0">
                <a:solidFill>
                  <a:srgbClr val="0070C0"/>
                </a:solidFill>
              </a:rPr>
              <a:t>оз-</a:t>
            </a:r>
            <a:r>
              <a:rPr lang="ru-RU" sz="4000" dirty="0" err="1" smtClean="0">
                <a:solidFill>
                  <a:srgbClr val="0070C0"/>
                </a:solidFill>
              </a:rPr>
              <a:t>мо</a:t>
            </a:r>
            <a:r>
              <a:rPr lang="ru-RU" sz="4000" dirty="0" smtClean="0">
                <a:solidFill>
                  <a:srgbClr val="0070C0"/>
                </a:solidFill>
              </a:rPr>
              <a:t>			ка-</a:t>
            </a:r>
            <a:r>
              <a:rPr lang="ru-RU" sz="4000" dirty="0" err="1" smtClean="0">
                <a:solidFill>
                  <a:srgbClr val="0070C0"/>
                </a:solidFill>
              </a:rPr>
              <a:t>муш</a:t>
            </a:r>
            <a:r>
              <a:rPr lang="ru-RU" sz="4000" dirty="0" smtClean="0">
                <a:solidFill>
                  <a:srgbClr val="0070C0"/>
                </a:solidFill>
              </a:rPr>
              <a:t>-</a:t>
            </a:r>
            <a:r>
              <a:rPr lang="ru-RU" sz="4000" dirty="0" err="1" smtClean="0">
                <a:solidFill>
                  <a:srgbClr val="0070C0"/>
                </a:solidFill>
              </a:rPr>
              <a:t>зи</a:t>
            </a:r>
            <a:endParaRPr lang="ru-RU" sz="4000" dirty="0" smtClean="0">
              <a:solidFill>
                <a:srgbClr val="0070C0"/>
              </a:solidFill>
            </a:endParaRPr>
          </a:p>
          <a:p>
            <a:pPr marL="0" indent="0">
              <a:buNone/>
            </a:pPr>
            <a:r>
              <a:rPr lang="ru-RU" sz="4000" dirty="0" err="1">
                <a:solidFill>
                  <a:srgbClr val="0070C0"/>
                </a:solidFill>
              </a:rPr>
              <a:t>ж</a:t>
            </a:r>
            <a:r>
              <a:rPr lang="ru-RU" sz="4000" dirty="0" err="1" smtClean="0">
                <a:solidFill>
                  <a:srgbClr val="0070C0"/>
                </a:solidFill>
              </a:rPr>
              <a:t>а-сту</a:t>
            </a:r>
            <a:r>
              <a:rPr lang="ru-RU" sz="4000" dirty="0" smtClean="0">
                <a:solidFill>
                  <a:srgbClr val="0070C0"/>
                </a:solidFill>
              </a:rPr>
              <a:t>			</a:t>
            </a:r>
            <a:r>
              <a:rPr lang="ru-RU" sz="4000" dirty="0" err="1" smtClean="0">
                <a:solidFill>
                  <a:srgbClr val="0070C0"/>
                </a:solidFill>
              </a:rPr>
              <a:t>суль</a:t>
            </a:r>
            <a:r>
              <a:rPr lang="ru-RU" sz="4000" dirty="0" smtClean="0">
                <a:solidFill>
                  <a:srgbClr val="0070C0"/>
                </a:solidFill>
              </a:rPr>
              <a:t>-ка-со</a:t>
            </a:r>
            <a:endParaRPr lang="ru-RU" sz="4000" dirty="0">
              <a:solidFill>
                <a:srgbClr val="0070C0"/>
              </a:solidFill>
            </a:endParaRPr>
          </a:p>
          <a:p>
            <a:pPr marL="0" indent="0">
              <a:buNone/>
            </a:pPr>
            <a:r>
              <a:rPr lang="ru-RU" sz="4000" dirty="0">
                <a:solidFill>
                  <a:srgbClr val="0070C0"/>
                </a:solidFill>
              </a:rPr>
              <a:t>н</a:t>
            </a:r>
            <a:r>
              <a:rPr lang="ru-RU" sz="4000" dirty="0" smtClean="0">
                <a:solidFill>
                  <a:srgbClr val="0070C0"/>
                </a:solidFill>
              </a:rPr>
              <a:t>а-</a:t>
            </a:r>
            <a:r>
              <a:rPr lang="ru-RU" sz="4000" dirty="0" err="1" smtClean="0">
                <a:solidFill>
                  <a:srgbClr val="0070C0"/>
                </a:solidFill>
              </a:rPr>
              <a:t>льди</a:t>
            </a:r>
            <a:r>
              <a:rPr lang="ru-RU" sz="4000" dirty="0" smtClean="0">
                <a:solidFill>
                  <a:srgbClr val="0070C0"/>
                </a:solidFill>
              </a:rPr>
              <a:t>		</a:t>
            </a:r>
            <a:r>
              <a:rPr lang="ru-RU" sz="4000" dirty="0" err="1" smtClean="0">
                <a:solidFill>
                  <a:srgbClr val="0070C0"/>
                </a:solidFill>
              </a:rPr>
              <a:t>пад</a:t>
            </a:r>
            <a:r>
              <a:rPr lang="ru-RU" sz="4000" dirty="0" smtClean="0">
                <a:solidFill>
                  <a:srgbClr val="0070C0"/>
                </a:solidFill>
              </a:rPr>
              <a:t>-го-сне</a:t>
            </a:r>
            <a:endParaRPr lang="ru-RU" sz="4000" dirty="0">
              <a:solidFill>
                <a:srgbClr val="0070C0"/>
              </a:solidFill>
            </a:endParaRPr>
          </a:p>
          <a:p>
            <a:pPr marL="0" indent="0">
              <a:buNone/>
            </a:pPr>
            <a:r>
              <a:rPr lang="ru-RU" sz="4000" dirty="0" err="1" smtClean="0">
                <a:solidFill>
                  <a:srgbClr val="0070C0"/>
                </a:solidFill>
              </a:rPr>
              <a:t>лод</a:t>
            </a:r>
            <a:r>
              <a:rPr lang="ru-RU" sz="4000" dirty="0" smtClean="0">
                <a:solidFill>
                  <a:srgbClr val="0070C0"/>
                </a:solidFill>
              </a:rPr>
              <a:t>-хо			</a:t>
            </a:r>
            <a:r>
              <a:rPr lang="ru-RU" sz="4000" dirty="0" err="1" smtClean="0">
                <a:solidFill>
                  <a:srgbClr val="0070C0"/>
                </a:solidFill>
              </a:rPr>
              <a:t>жин</a:t>
            </a:r>
            <a:r>
              <a:rPr lang="ru-RU" sz="4000" dirty="0" smtClean="0">
                <a:solidFill>
                  <a:srgbClr val="0070C0"/>
                </a:solidFill>
              </a:rPr>
              <a:t>-ка-сне		</a:t>
            </a:r>
          </a:p>
          <a:p>
            <a:pPr marL="0" indent="0">
              <a:buNone/>
            </a:pPr>
            <a:r>
              <a:rPr lang="ru-RU" sz="4000" dirty="0" err="1" smtClean="0">
                <a:solidFill>
                  <a:srgbClr val="0070C0"/>
                </a:solidFill>
              </a:rPr>
              <a:t>ки</a:t>
            </a:r>
            <a:r>
              <a:rPr lang="ru-RU" sz="4000" dirty="0" smtClean="0">
                <a:solidFill>
                  <a:srgbClr val="0070C0"/>
                </a:solidFill>
              </a:rPr>
              <a:t>-сан			</a:t>
            </a:r>
            <a:r>
              <a:rPr lang="ru-RU" sz="4000" dirty="0" err="1" smtClean="0">
                <a:solidFill>
                  <a:srgbClr val="0070C0"/>
                </a:solidFill>
              </a:rPr>
              <a:t>ги</a:t>
            </a:r>
            <a:r>
              <a:rPr lang="ru-RU" sz="4000" dirty="0" smtClean="0">
                <a:solidFill>
                  <a:srgbClr val="0070C0"/>
                </a:solidFill>
              </a:rPr>
              <a:t>-сне-</a:t>
            </a:r>
            <a:r>
              <a:rPr lang="ru-RU" sz="4000" dirty="0" err="1" smtClean="0">
                <a:solidFill>
                  <a:srgbClr val="0070C0"/>
                </a:solidFill>
              </a:rPr>
              <a:t>ри</a:t>
            </a:r>
            <a:r>
              <a:rPr lang="ru-RU" sz="4000" dirty="0" smtClean="0">
                <a:solidFill>
                  <a:srgbClr val="0070C0"/>
                </a:solidFill>
              </a:rPr>
              <a:t>	</a:t>
            </a:r>
            <a:r>
              <a:rPr lang="ru-RU" dirty="0" smtClean="0"/>
              <a:t>		</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340768"/>
            <a:ext cx="864097"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325" y="3429000"/>
            <a:ext cx="79208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704" y="4581129"/>
            <a:ext cx="792089"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704" y="2094662"/>
            <a:ext cx="792089"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5359325"/>
            <a:ext cx="74879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720080"/>
          </a:xfrm>
        </p:spPr>
        <p:txBody>
          <a:bodyPr>
            <a:normAutofit/>
          </a:bodyPr>
          <a:lstStyle/>
          <a:p>
            <a:pPr algn="ctr"/>
            <a:r>
              <a:rPr lang="ru-RU" sz="3200" dirty="0" smtClean="0"/>
              <a:t>Подбери антонимы (слова наоборот).</a:t>
            </a:r>
            <a:endParaRPr lang="ru-RU" sz="3200" dirty="0"/>
          </a:p>
        </p:txBody>
      </p:sp>
      <p:sp>
        <p:nvSpPr>
          <p:cNvPr id="3" name="Объект 2"/>
          <p:cNvSpPr>
            <a:spLocks noGrp="1"/>
          </p:cNvSpPr>
          <p:nvPr>
            <p:ph idx="1"/>
          </p:nvPr>
        </p:nvSpPr>
        <p:spPr>
          <a:xfrm>
            <a:off x="457200" y="1340768"/>
            <a:ext cx="8229600" cy="4983832"/>
          </a:xfrm>
        </p:spPr>
        <p:txBody>
          <a:bodyPr>
            <a:normAutofit/>
          </a:bodyPr>
          <a:lstStyle/>
          <a:p>
            <a:r>
              <a:rPr lang="ru-RU" sz="3600" smtClean="0">
                <a:solidFill>
                  <a:srgbClr val="0070C0"/>
                </a:solidFill>
              </a:rPr>
              <a:t>Л</a:t>
            </a:r>
            <a:r>
              <a:rPr lang="ru-RU" sz="3600">
                <a:solidFill>
                  <a:srgbClr val="0070C0"/>
                </a:solidFill>
              </a:rPr>
              <a:t>ё</a:t>
            </a:r>
            <a:r>
              <a:rPr lang="ru-RU" sz="3600" smtClean="0">
                <a:solidFill>
                  <a:srgbClr val="0070C0"/>
                </a:solidFill>
              </a:rPr>
              <a:t>д </a:t>
            </a:r>
            <a:r>
              <a:rPr lang="ru-RU" sz="3600" dirty="0" smtClean="0">
                <a:solidFill>
                  <a:srgbClr val="0070C0"/>
                </a:solidFill>
              </a:rPr>
              <a:t>тонкий - толстый</a:t>
            </a:r>
          </a:p>
          <a:p>
            <a:r>
              <a:rPr lang="ru-RU" sz="3600" dirty="0">
                <a:solidFill>
                  <a:srgbClr val="0070C0"/>
                </a:solidFill>
              </a:rPr>
              <a:t>н</a:t>
            </a:r>
            <a:r>
              <a:rPr lang="ru-RU" sz="3600" dirty="0" smtClean="0">
                <a:solidFill>
                  <a:srgbClr val="0070C0"/>
                </a:solidFill>
              </a:rPr>
              <a:t>очь холодная -</a:t>
            </a:r>
          </a:p>
          <a:p>
            <a:r>
              <a:rPr lang="ru-RU" sz="3600" dirty="0" smtClean="0">
                <a:solidFill>
                  <a:srgbClr val="0070C0"/>
                </a:solidFill>
              </a:rPr>
              <a:t>сосулька длинная -</a:t>
            </a:r>
          </a:p>
          <a:p>
            <a:r>
              <a:rPr lang="ru-RU" sz="3600" dirty="0" smtClean="0">
                <a:solidFill>
                  <a:srgbClr val="0070C0"/>
                </a:solidFill>
              </a:rPr>
              <a:t>л</a:t>
            </a:r>
            <a:r>
              <a:rPr lang="ru-RU" sz="3600" dirty="0">
                <a:solidFill>
                  <a:srgbClr val="0070C0"/>
                </a:solidFill>
              </a:rPr>
              <a:t>ё</a:t>
            </a:r>
            <a:r>
              <a:rPr lang="ru-RU" sz="3600" dirty="0" smtClean="0">
                <a:solidFill>
                  <a:srgbClr val="0070C0"/>
                </a:solidFill>
              </a:rPr>
              <a:t>д прочный -</a:t>
            </a:r>
          </a:p>
          <a:p>
            <a:r>
              <a:rPr lang="ru-RU" sz="3600" dirty="0">
                <a:solidFill>
                  <a:srgbClr val="0070C0"/>
                </a:solidFill>
              </a:rPr>
              <a:t>з</a:t>
            </a:r>
            <a:r>
              <a:rPr lang="ru-RU" sz="3600" dirty="0" smtClean="0">
                <a:solidFill>
                  <a:srgbClr val="0070C0"/>
                </a:solidFill>
              </a:rPr>
              <a:t>има холодная -</a:t>
            </a:r>
          </a:p>
          <a:p>
            <a:r>
              <a:rPr lang="ru-RU" sz="3600" dirty="0">
                <a:solidFill>
                  <a:srgbClr val="0070C0"/>
                </a:solidFill>
              </a:rPr>
              <a:t>м</a:t>
            </a:r>
            <a:r>
              <a:rPr lang="ru-RU" sz="3600" dirty="0" smtClean="0">
                <a:solidFill>
                  <a:srgbClr val="0070C0"/>
                </a:solidFill>
              </a:rPr>
              <a:t>ороз сильный -</a:t>
            </a:r>
          </a:p>
          <a:p>
            <a:r>
              <a:rPr lang="ru-RU" sz="3600" dirty="0">
                <a:solidFill>
                  <a:srgbClr val="0070C0"/>
                </a:solidFill>
              </a:rPr>
              <a:t>п</a:t>
            </a:r>
            <a:r>
              <a:rPr lang="ru-RU" sz="3600" dirty="0" smtClean="0">
                <a:solidFill>
                  <a:srgbClr val="0070C0"/>
                </a:solidFill>
              </a:rPr>
              <a:t>огода ветреная -</a:t>
            </a:r>
            <a:endParaRPr lang="ru-RU" sz="3600" dirty="0">
              <a:solidFill>
                <a:srgbClr val="0070C0"/>
              </a:solidFill>
            </a:endParaRPr>
          </a:p>
        </p:txBody>
      </p:sp>
    </p:spTree>
    <p:extLst>
      <p:ext uri="{BB962C8B-B14F-4D97-AF65-F5344CB8AC3E}">
        <p14:creationId xmlns:p14="http://schemas.microsoft.com/office/powerpoint/2010/main" val="1270194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233</TotalTime>
  <Words>186</Words>
  <Application>Microsoft Office PowerPoint</Application>
  <PresentationFormat>Экран (4:3)</PresentationFormat>
  <Paragraphs>60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Поток</vt:lpstr>
      <vt:lpstr>Зима- время года. Дифференциация звуков [З] - [ЗЬ].</vt:lpstr>
      <vt:lpstr>Отгадай-ка! Выбери подходящую картинку.</vt:lpstr>
      <vt:lpstr>Зима  - время года.</vt:lpstr>
      <vt:lpstr>Дифференциация звуков [З ]– [ЗЬ].</vt:lpstr>
      <vt:lpstr>Подбери слова-признаки.</vt:lpstr>
      <vt:lpstr>Назови зимние приметы</vt:lpstr>
      <vt:lpstr>  Игра «Назови ласково». </vt:lpstr>
      <vt:lpstr>Собери «зимние» слова.</vt:lpstr>
      <vt:lpstr>Подбери антонимы (слова наоборот).</vt:lpstr>
      <vt:lpstr>Кто где? Что где?</vt:lpstr>
      <vt:lpstr>Работа с текстом.</vt:lpstr>
      <vt:lpstr>Выбери картинку.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Зима- время года.</dc:title>
  <dc:creator>Vladimir</dc:creator>
  <cp:lastModifiedBy>Vladimir</cp:lastModifiedBy>
  <cp:revision>19</cp:revision>
  <dcterms:created xsi:type="dcterms:W3CDTF">2017-11-10T16:08:29Z</dcterms:created>
  <dcterms:modified xsi:type="dcterms:W3CDTF">2017-12-08T14:31:27Z</dcterms:modified>
</cp:coreProperties>
</file>