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316" r:id="rId7"/>
    <p:sldId id="262" r:id="rId8"/>
    <p:sldId id="263" r:id="rId9"/>
    <p:sldId id="264" r:id="rId10"/>
    <p:sldId id="265" r:id="rId11"/>
    <p:sldId id="31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1"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712C"/>
    <a:srgbClr val="0000FF"/>
    <a:srgbClr val="CFE02C"/>
    <a:srgbClr val="18A9B0"/>
    <a:srgbClr val="148A90"/>
    <a:srgbClr val="20847A"/>
    <a:srgbClr val="2584DB"/>
    <a:srgbClr val="57BF11"/>
    <a:srgbClr val="8ED03E"/>
    <a:srgbClr val="3CD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E98AC-ECBE-4D09-B247-2FA5EF31FE8F}" type="doc">
      <dgm:prSet loTypeId="urn:microsoft.com/office/officeart/2005/8/layout/vList3" loCatId="list" qsTypeId="urn:microsoft.com/office/officeart/2005/8/quickstyle/simple1" qsCatId="simple" csTypeId="urn:microsoft.com/office/officeart/2005/8/colors/colorful5" csCatId="colorful" phldr="1"/>
      <dgm:spPr/>
    </dgm:pt>
    <dgm:pt modelId="{ABB0C0E4-24AE-41A0-AE8C-2A315A46E2BD}">
      <dgm:prSet phldrT="[Текст]"/>
      <dgm:spPr/>
      <dgm:t>
        <a:bodyPr/>
        <a:lstStyle/>
        <a:p>
          <a:r>
            <a:rPr lang="ru-RU" dirty="0" smtClean="0"/>
            <a:t>Игры с предметами</a:t>
          </a:r>
          <a:endParaRPr lang="ru-RU" dirty="0"/>
        </a:p>
      </dgm:t>
    </dgm:pt>
    <dgm:pt modelId="{EDFA1D82-D88D-4E56-8001-D5D2255DEA87}" type="parTrans" cxnId="{2B87DBDD-B989-433D-9CCD-41FB794A796E}">
      <dgm:prSet/>
      <dgm:spPr/>
      <dgm:t>
        <a:bodyPr/>
        <a:lstStyle/>
        <a:p>
          <a:endParaRPr lang="ru-RU"/>
        </a:p>
      </dgm:t>
    </dgm:pt>
    <dgm:pt modelId="{716B70D9-36E7-4A05-A937-2A4E22D3D788}" type="sibTrans" cxnId="{2B87DBDD-B989-433D-9CCD-41FB794A796E}">
      <dgm:prSet/>
      <dgm:spPr/>
      <dgm:t>
        <a:bodyPr/>
        <a:lstStyle/>
        <a:p>
          <a:endParaRPr lang="ru-RU"/>
        </a:p>
      </dgm:t>
    </dgm:pt>
    <dgm:pt modelId="{D2793BC8-C94B-48D2-A72F-EE1AD524CEA2}">
      <dgm:prSet phldrT="[Текст]"/>
      <dgm:spPr/>
      <dgm:t>
        <a:bodyPr/>
        <a:lstStyle/>
        <a:p>
          <a:r>
            <a:rPr lang="ru-RU" dirty="0" smtClean="0"/>
            <a:t>Настольно-печатные</a:t>
          </a:r>
          <a:endParaRPr lang="ru-RU" dirty="0"/>
        </a:p>
      </dgm:t>
    </dgm:pt>
    <dgm:pt modelId="{C8834F55-2DB3-4E1E-B854-02DFD5E4C1DB}" type="parTrans" cxnId="{15E9EDB0-F09A-4990-B185-3D96EBA705E3}">
      <dgm:prSet/>
      <dgm:spPr/>
      <dgm:t>
        <a:bodyPr/>
        <a:lstStyle/>
        <a:p>
          <a:endParaRPr lang="ru-RU"/>
        </a:p>
      </dgm:t>
    </dgm:pt>
    <dgm:pt modelId="{31F1C935-5608-4EF7-A8BB-8C1E1656FB06}" type="sibTrans" cxnId="{15E9EDB0-F09A-4990-B185-3D96EBA705E3}">
      <dgm:prSet/>
      <dgm:spPr/>
      <dgm:t>
        <a:bodyPr/>
        <a:lstStyle/>
        <a:p>
          <a:endParaRPr lang="ru-RU"/>
        </a:p>
      </dgm:t>
    </dgm:pt>
    <dgm:pt modelId="{0733300D-C892-4EBD-8F98-5FA6DD10F5A8}">
      <dgm:prSet phldrT="[Текст]"/>
      <dgm:spPr/>
      <dgm:t>
        <a:bodyPr/>
        <a:lstStyle/>
        <a:p>
          <a:r>
            <a:rPr lang="ru-RU" dirty="0" smtClean="0"/>
            <a:t>Словесные</a:t>
          </a:r>
          <a:endParaRPr lang="ru-RU" dirty="0"/>
        </a:p>
      </dgm:t>
    </dgm:pt>
    <dgm:pt modelId="{89B0B8A3-CF19-4EC7-A767-DB6AB02D01A5}" type="parTrans" cxnId="{9E613194-BAC8-40EC-993E-F20321C044F6}">
      <dgm:prSet/>
      <dgm:spPr/>
      <dgm:t>
        <a:bodyPr/>
        <a:lstStyle/>
        <a:p>
          <a:endParaRPr lang="ru-RU"/>
        </a:p>
      </dgm:t>
    </dgm:pt>
    <dgm:pt modelId="{B373FBA2-BB72-4076-8411-FA29958D3761}" type="sibTrans" cxnId="{9E613194-BAC8-40EC-993E-F20321C044F6}">
      <dgm:prSet/>
      <dgm:spPr/>
      <dgm:t>
        <a:bodyPr/>
        <a:lstStyle/>
        <a:p>
          <a:endParaRPr lang="ru-RU"/>
        </a:p>
      </dgm:t>
    </dgm:pt>
    <dgm:pt modelId="{87D1D554-1FF2-4957-AD12-C6EF1AD0B0FD}" type="pres">
      <dgm:prSet presAssocID="{018E98AC-ECBE-4D09-B247-2FA5EF31FE8F}" presName="linearFlow" presStyleCnt="0">
        <dgm:presLayoutVars>
          <dgm:dir/>
          <dgm:resizeHandles val="exact"/>
        </dgm:presLayoutVars>
      </dgm:prSet>
      <dgm:spPr/>
    </dgm:pt>
    <dgm:pt modelId="{1A3D0B7F-FEF0-4E68-8886-525F115BD2D1}" type="pres">
      <dgm:prSet presAssocID="{ABB0C0E4-24AE-41A0-AE8C-2A315A46E2BD}" presName="composite" presStyleCnt="0"/>
      <dgm:spPr/>
    </dgm:pt>
    <dgm:pt modelId="{E8C9D0C9-3A9A-4C6E-825C-A688CA8288FF}" type="pres">
      <dgm:prSet presAssocID="{ABB0C0E4-24AE-41A0-AE8C-2A315A46E2BD}" presName="imgShp" presStyleLbl="fgImgPlace1" presStyleIdx="0" presStyleCnt="3"/>
      <dgm:spPr/>
    </dgm:pt>
    <dgm:pt modelId="{A2356584-E7E5-4989-8981-4CA7FE3BCC86}" type="pres">
      <dgm:prSet presAssocID="{ABB0C0E4-24AE-41A0-AE8C-2A315A46E2BD}" presName="txShp" presStyleLbl="node1" presStyleIdx="0" presStyleCnt="3">
        <dgm:presLayoutVars>
          <dgm:bulletEnabled val="1"/>
        </dgm:presLayoutVars>
      </dgm:prSet>
      <dgm:spPr/>
      <dgm:t>
        <a:bodyPr/>
        <a:lstStyle/>
        <a:p>
          <a:endParaRPr lang="ru-RU"/>
        </a:p>
      </dgm:t>
    </dgm:pt>
    <dgm:pt modelId="{B72F1D12-7B83-4EDC-B76E-787BE1E37A2C}" type="pres">
      <dgm:prSet presAssocID="{716B70D9-36E7-4A05-A937-2A4E22D3D788}" presName="spacing" presStyleCnt="0"/>
      <dgm:spPr/>
    </dgm:pt>
    <dgm:pt modelId="{0EA74872-E8AA-41AF-A8BA-EE94BF285CF3}" type="pres">
      <dgm:prSet presAssocID="{D2793BC8-C94B-48D2-A72F-EE1AD524CEA2}" presName="composite" presStyleCnt="0"/>
      <dgm:spPr/>
    </dgm:pt>
    <dgm:pt modelId="{85AD1A1A-C361-46FA-BFBA-49A463EE53C6}" type="pres">
      <dgm:prSet presAssocID="{D2793BC8-C94B-48D2-A72F-EE1AD524CEA2}" presName="imgShp" presStyleLbl="fgImgPlace1" presStyleIdx="1" presStyleCnt="3"/>
      <dgm:spPr/>
    </dgm:pt>
    <dgm:pt modelId="{41A79135-9660-418D-B9C6-88C5EBC1D848}" type="pres">
      <dgm:prSet presAssocID="{D2793BC8-C94B-48D2-A72F-EE1AD524CEA2}" presName="txShp" presStyleLbl="node1" presStyleIdx="1" presStyleCnt="3">
        <dgm:presLayoutVars>
          <dgm:bulletEnabled val="1"/>
        </dgm:presLayoutVars>
      </dgm:prSet>
      <dgm:spPr/>
      <dgm:t>
        <a:bodyPr/>
        <a:lstStyle/>
        <a:p>
          <a:endParaRPr lang="ru-RU"/>
        </a:p>
      </dgm:t>
    </dgm:pt>
    <dgm:pt modelId="{B98A2B63-DCFC-4FA1-931C-5D095AD8A5DD}" type="pres">
      <dgm:prSet presAssocID="{31F1C935-5608-4EF7-A8BB-8C1E1656FB06}" presName="spacing" presStyleCnt="0"/>
      <dgm:spPr/>
    </dgm:pt>
    <dgm:pt modelId="{19347B8F-64B3-474D-93B2-ADA6AE9F008C}" type="pres">
      <dgm:prSet presAssocID="{0733300D-C892-4EBD-8F98-5FA6DD10F5A8}" presName="composite" presStyleCnt="0"/>
      <dgm:spPr/>
    </dgm:pt>
    <dgm:pt modelId="{FFECC733-8963-4F19-B737-70C2EF409FE1}" type="pres">
      <dgm:prSet presAssocID="{0733300D-C892-4EBD-8F98-5FA6DD10F5A8}" presName="imgShp" presStyleLbl="fgImgPlace1" presStyleIdx="2" presStyleCnt="3"/>
      <dgm:spPr/>
    </dgm:pt>
    <dgm:pt modelId="{80AF1190-817F-423A-86BF-384A6D86B460}" type="pres">
      <dgm:prSet presAssocID="{0733300D-C892-4EBD-8F98-5FA6DD10F5A8}" presName="txShp" presStyleLbl="node1" presStyleIdx="2" presStyleCnt="3">
        <dgm:presLayoutVars>
          <dgm:bulletEnabled val="1"/>
        </dgm:presLayoutVars>
      </dgm:prSet>
      <dgm:spPr/>
      <dgm:t>
        <a:bodyPr/>
        <a:lstStyle/>
        <a:p>
          <a:endParaRPr lang="ru-RU"/>
        </a:p>
      </dgm:t>
    </dgm:pt>
  </dgm:ptLst>
  <dgm:cxnLst>
    <dgm:cxn modelId="{E974BD91-8C0D-4EDE-A9C1-350F2CA151DD}" type="presOf" srcId="{0733300D-C892-4EBD-8F98-5FA6DD10F5A8}" destId="{80AF1190-817F-423A-86BF-384A6D86B460}" srcOrd="0" destOrd="0" presId="urn:microsoft.com/office/officeart/2005/8/layout/vList3"/>
    <dgm:cxn modelId="{25C1EEAD-C825-444E-A6E3-19F4AA239D11}" type="presOf" srcId="{018E98AC-ECBE-4D09-B247-2FA5EF31FE8F}" destId="{87D1D554-1FF2-4957-AD12-C6EF1AD0B0FD}" srcOrd="0" destOrd="0" presId="urn:microsoft.com/office/officeart/2005/8/layout/vList3"/>
    <dgm:cxn modelId="{2473E1A3-F915-41BC-B07D-B2511F15D674}" type="presOf" srcId="{D2793BC8-C94B-48D2-A72F-EE1AD524CEA2}" destId="{41A79135-9660-418D-B9C6-88C5EBC1D848}" srcOrd="0" destOrd="0" presId="urn:microsoft.com/office/officeart/2005/8/layout/vList3"/>
    <dgm:cxn modelId="{7EFF98DE-EE06-4777-A9EC-241DC2459426}" type="presOf" srcId="{ABB0C0E4-24AE-41A0-AE8C-2A315A46E2BD}" destId="{A2356584-E7E5-4989-8981-4CA7FE3BCC86}" srcOrd="0" destOrd="0" presId="urn:microsoft.com/office/officeart/2005/8/layout/vList3"/>
    <dgm:cxn modelId="{2B87DBDD-B989-433D-9CCD-41FB794A796E}" srcId="{018E98AC-ECBE-4D09-B247-2FA5EF31FE8F}" destId="{ABB0C0E4-24AE-41A0-AE8C-2A315A46E2BD}" srcOrd="0" destOrd="0" parTransId="{EDFA1D82-D88D-4E56-8001-D5D2255DEA87}" sibTransId="{716B70D9-36E7-4A05-A937-2A4E22D3D788}"/>
    <dgm:cxn modelId="{9E613194-BAC8-40EC-993E-F20321C044F6}" srcId="{018E98AC-ECBE-4D09-B247-2FA5EF31FE8F}" destId="{0733300D-C892-4EBD-8F98-5FA6DD10F5A8}" srcOrd="2" destOrd="0" parTransId="{89B0B8A3-CF19-4EC7-A767-DB6AB02D01A5}" sibTransId="{B373FBA2-BB72-4076-8411-FA29958D3761}"/>
    <dgm:cxn modelId="{15E9EDB0-F09A-4990-B185-3D96EBA705E3}" srcId="{018E98AC-ECBE-4D09-B247-2FA5EF31FE8F}" destId="{D2793BC8-C94B-48D2-A72F-EE1AD524CEA2}" srcOrd="1" destOrd="0" parTransId="{C8834F55-2DB3-4E1E-B854-02DFD5E4C1DB}" sibTransId="{31F1C935-5608-4EF7-A8BB-8C1E1656FB06}"/>
    <dgm:cxn modelId="{2A5C3DF4-93AE-4203-B754-155E71B8D847}" type="presParOf" srcId="{87D1D554-1FF2-4957-AD12-C6EF1AD0B0FD}" destId="{1A3D0B7F-FEF0-4E68-8886-525F115BD2D1}" srcOrd="0" destOrd="0" presId="urn:microsoft.com/office/officeart/2005/8/layout/vList3"/>
    <dgm:cxn modelId="{4E44C4A8-30E6-4507-8ACB-C1E3F74C3795}" type="presParOf" srcId="{1A3D0B7F-FEF0-4E68-8886-525F115BD2D1}" destId="{E8C9D0C9-3A9A-4C6E-825C-A688CA8288FF}" srcOrd="0" destOrd="0" presId="urn:microsoft.com/office/officeart/2005/8/layout/vList3"/>
    <dgm:cxn modelId="{F6E31B88-4D03-4D08-9249-023957E16CEE}" type="presParOf" srcId="{1A3D0B7F-FEF0-4E68-8886-525F115BD2D1}" destId="{A2356584-E7E5-4989-8981-4CA7FE3BCC86}" srcOrd="1" destOrd="0" presId="urn:microsoft.com/office/officeart/2005/8/layout/vList3"/>
    <dgm:cxn modelId="{03BCDEE3-97C0-4CD8-8A17-58017B113C3A}" type="presParOf" srcId="{87D1D554-1FF2-4957-AD12-C6EF1AD0B0FD}" destId="{B72F1D12-7B83-4EDC-B76E-787BE1E37A2C}" srcOrd="1" destOrd="0" presId="urn:microsoft.com/office/officeart/2005/8/layout/vList3"/>
    <dgm:cxn modelId="{B3DA756C-8EB6-4C97-80F8-5C2852E5F7DF}" type="presParOf" srcId="{87D1D554-1FF2-4957-AD12-C6EF1AD0B0FD}" destId="{0EA74872-E8AA-41AF-A8BA-EE94BF285CF3}" srcOrd="2" destOrd="0" presId="urn:microsoft.com/office/officeart/2005/8/layout/vList3"/>
    <dgm:cxn modelId="{38703DD4-8913-4D16-A527-D8034B8E8332}" type="presParOf" srcId="{0EA74872-E8AA-41AF-A8BA-EE94BF285CF3}" destId="{85AD1A1A-C361-46FA-BFBA-49A463EE53C6}" srcOrd="0" destOrd="0" presId="urn:microsoft.com/office/officeart/2005/8/layout/vList3"/>
    <dgm:cxn modelId="{8C2A42E9-C824-418E-A88A-E6E3579EAC4C}" type="presParOf" srcId="{0EA74872-E8AA-41AF-A8BA-EE94BF285CF3}" destId="{41A79135-9660-418D-B9C6-88C5EBC1D848}" srcOrd="1" destOrd="0" presId="urn:microsoft.com/office/officeart/2005/8/layout/vList3"/>
    <dgm:cxn modelId="{EB977B66-2E12-472D-A31E-A3CBC468BF5F}" type="presParOf" srcId="{87D1D554-1FF2-4957-AD12-C6EF1AD0B0FD}" destId="{B98A2B63-DCFC-4FA1-931C-5D095AD8A5DD}" srcOrd="3" destOrd="0" presId="urn:microsoft.com/office/officeart/2005/8/layout/vList3"/>
    <dgm:cxn modelId="{EEC8909B-7609-4CB0-9D7F-19360941128A}" type="presParOf" srcId="{87D1D554-1FF2-4957-AD12-C6EF1AD0B0FD}" destId="{19347B8F-64B3-474D-93B2-ADA6AE9F008C}" srcOrd="4" destOrd="0" presId="urn:microsoft.com/office/officeart/2005/8/layout/vList3"/>
    <dgm:cxn modelId="{CAC3D2B0-CDB9-45C2-9DBA-8AE87DF9AAF3}" type="presParOf" srcId="{19347B8F-64B3-474D-93B2-ADA6AE9F008C}" destId="{FFECC733-8963-4F19-B737-70C2EF409FE1}" srcOrd="0" destOrd="0" presId="urn:microsoft.com/office/officeart/2005/8/layout/vList3"/>
    <dgm:cxn modelId="{8AC81D34-4FE0-4785-BBF1-57F29FA02CC9}" type="presParOf" srcId="{19347B8F-64B3-474D-93B2-ADA6AE9F008C}" destId="{80AF1190-817F-423A-86BF-384A6D86B46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E6ABB-0C5D-4ABA-AA9B-C2E4B050782B}"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ru-RU"/>
        </a:p>
      </dgm:t>
    </dgm:pt>
    <dgm:pt modelId="{A0E50626-5A58-4B07-807D-66B59747A2A0}">
      <dgm:prSet phldrT="[Текст]"/>
      <dgm:spPr/>
      <dgm:t>
        <a:bodyPr/>
        <a:lstStyle/>
        <a:p>
          <a:r>
            <a:rPr lang="ru-RU" b="1" dirty="0" smtClean="0">
              <a:solidFill>
                <a:srgbClr val="0000FF"/>
              </a:solidFill>
            </a:rPr>
            <a:t>Развитие фонематического</a:t>
          </a:r>
        </a:p>
        <a:p>
          <a:r>
            <a:rPr lang="ru-RU" b="1" dirty="0" smtClean="0">
              <a:solidFill>
                <a:srgbClr val="0000FF"/>
              </a:solidFill>
            </a:rPr>
            <a:t>восприятия</a:t>
          </a:r>
          <a:endParaRPr lang="ru-RU" b="1" dirty="0">
            <a:solidFill>
              <a:srgbClr val="0000FF"/>
            </a:solidFill>
          </a:endParaRPr>
        </a:p>
      </dgm:t>
    </dgm:pt>
    <dgm:pt modelId="{6E844777-3144-47B4-9F02-01A602671A6F}" type="parTrans" cxnId="{FD3F580E-C0F8-486F-8FB6-8623251CB10F}">
      <dgm:prSet/>
      <dgm:spPr/>
      <dgm:t>
        <a:bodyPr/>
        <a:lstStyle/>
        <a:p>
          <a:endParaRPr lang="ru-RU"/>
        </a:p>
      </dgm:t>
    </dgm:pt>
    <dgm:pt modelId="{801423DF-B5FE-445A-AF36-D8A306F050BD}" type="sibTrans" cxnId="{FD3F580E-C0F8-486F-8FB6-8623251CB10F}">
      <dgm:prSet/>
      <dgm:spPr/>
      <dgm:t>
        <a:bodyPr/>
        <a:lstStyle/>
        <a:p>
          <a:endParaRPr lang="ru-RU"/>
        </a:p>
      </dgm:t>
    </dgm:pt>
    <dgm:pt modelId="{B8E2ECB6-56BB-4D24-ABCB-DAC8327A21B7}">
      <dgm:prSet phldrT="[Текст]"/>
      <dgm:spPr/>
      <dgm:t>
        <a:bodyPr/>
        <a:lstStyle/>
        <a:p>
          <a:r>
            <a:rPr lang="ru-RU" b="1" dirty="0" smtClean="0">
              <a:solidFill>
                <a:srgbClr val="0000FF"/>
              </a:solidFill>
            </a:rPr>
            <a:t>Развитие и обогащение словарного запаса</a:t>
          </a:r>
          <a:endParaRPr lang="ru-RU" b="1" dirty="0">
            <a:solidFill>
              <a:srgbClr val="0000FF"/>
            </a:solidFill>
          </a:endParaRPr>
        </a:p>
      </dgm:t>
    </dgm:pt>
    <dgm:pt modelId="{BF3A2CCE-8ACD-42E2-A9F0-41654AA6F219}" type="parTrans" cxnId="{4646B4D4-A338-4F2E-B93B-6D4244783B43}">
      <dgm:prSet/>
      <dgm:spPr/>
      <dgm:t>
        <a:bodyPr/>
        <a:lstStyle/>
        <a:p>
          <a:endParaRPr lang="ru-RU"/>
        </a:p>
      </dgm:t>
    </dgm:pt>
    <dgm:pt modelId="{D6087FBD-DDD0-4F6E-911D-F7D891CEA35C}" type="sibTrans" cxnId="{4646B4D4-A338-4F2E-B93B-6D4244783B43}">
      <dgm:prSet/>
      <dgm:spPr/>
      <dgm:t>
        <a:bodyPr/>
        <a:lstStyle/>
        <a:p>
          <a:endParaRPr lang="ru-RU"/>
        </a:p>
      </dgm:t>
    </dgm:pt>
    <dgm:pt modelId="{0DFB19D4-BBEE-4B66-B8D1-71ADEB89734B}">
      <dgm:prSet phldrT="[Текст]"/>
      <dgm:spPr/>
      <dgm:t>
        <a:bodyPr/>
        <a:lstStyle/>
        <a:p>
          <a:r>
            <a:rPr lang="ru-RU" b="1" dirty="0" smtClean="0">
              <a:solidFill>
                <a:srgbClr val="0000FF"/>
              </a:solidFill>
            </a:rPr>
            <a:t>Формирование лексико-грамматических категорий</a:t>
          </a:r>
          <a:endParaRPr lang="ru-RU" b="1" dirty="0">
            <a:solidFill>
              <a:srgbClr val="0000FF"/>
            </a:solidFill>
          </a:endParaRPr>
        </a:p>
      </dgm:t>
    </dgm:pt>
    <dgm:pt modelId="{BCE61585-4B60-4652-A70A-EA1B39C5FB77}" type="parTrans" cxnId="{D37065A5-7E10-4851-BF5E-54A7ACD65BD8}">
      <dgm:prSet/>
      <dgm:spPr/>
      <dgm:t>
        <a:bodyPr/>
        <a:lstStyle/>
        <a:p>
          <a:endParaRPr lang="ru-RU"/>
        </a:p>
      </dgm:t>
    </dgm:pt>
    <dgm:pt modelId="{AFFD53A4-EFE7-478A-AB91-F756170F014A}" type="sibTrans" cxnId="{D37065A5-7E10-4851-BF5E-54A7ACD65BD8}">
      <dgm:prSet/>
      <dgm:spPr/>
      <dgm:t>
        <a:bodyPr/>
        <a:lstStyle/>
        <a:p>
          <a:endParaRPr lang="ru-RU"/>
        </a:p>
      </dgm:t>
    </dgm:pt>
    <dgm:pt modelId="{9BEBBC3A-3E5B-49A8-B1B3-C9799DE7E2E7}">
      <dgm:prSet/>
      <dgm:spPr/>
      <dgm:t>
        <a:bodyPr/>
        <a:lstStyle/>
        <a:p>
          <a:r>
            <a:rPr lang="ru-RU" b="1" dirty="0" smtClean="0">
              <a:solidFill>
                <a:srgbClr val="0000FF"/>
              </a:solidFill>
            </a:rPr>
            <a:t>Развитие связной речи</a:t>
          </a:r>
          <a:endParaRPr lang="ru-RU" b="1" dirty="0">
            <a:solidFill>
              <a:srgbClr val="0000FF"/>
            </a:solidFill>
          </a:endParaRPr>
        </a:p>
      </dgm:t>
    </dgm:pt>
    <dgm:pt modelId="{F103C3C3-6104-42A2-8C11-807330499F4B}" type="parTrans" cxnId="{AFCB01CB-9663-43B4-A2E3-092CD6C279B9}">
      <dgm:prSet/>
      <dgm:spPr/>
      <dgm:t>
        <a:bodyPr/>
        <a:lstStyle/>
        <a:p>
          <a:endParaRPr lang="ru-RU"/>
        </a:p>
      </dgm:t>
    </dgm:pt>
    <dgm:pt modelId="{CB8A7D72-8AC9-459D-BDBA-9E745466E6AA}" type="sibTrans" cxnId="{AFCB01CB-9663-43B4-A2E3-092CD6C279B9}">
      <dgm:prSet/>
      <dgm:spPr/>
      <dgm:t>
        <a:bodyPr/>
        <a:lstStyle/>
        <a:p>
          <a:endParaRPr lang="ru-RU"/>
        </a:p>
      </dgm:t>
    </dgm:pt>
    <dgm:pt modelId="{7727607A-DB5E-4ED4-8B1E-887E59E7A14D}">
      <dgm:prSet/>
      <dgm:spPr/>
      <dgm:t>
        <a:bodyPr/>
        <a:lstStyle/>
        <a:p>
          <a:r>
            <a:rPr lang="ru-RU" b="1" dirty="0" smtClean="0">
              <a:solidFill>
                <a:srgbClr val="0000FF"/>
              </a:solidFill>
            </a:rPr>
            <a:t>Обучение грамоте</a:t>
          </a:r>
          <a:endParaRPr lang="ru-RU" dirty="0">
            <a:solidFill>
              <a:srgbClr val="0000FF"/>
            </a:solidFill>
          </a:endParaRPr>
        </a:p>
      </dgm:t>
    </dgm:pt>
    <dgm:pt modelId="{43A5049F-62E0-4957-8683-288747AD25B2}" type="parTrans" cxnId="{49E2DE76-1E48-492C-8074-CF0485575173}">
      <dgm:prSet/>
      <dgm:spPr/>
      <dgm:t>
        <a:bodyPr/>
        <a:lstStyle/>
        <a:p>
          <a:endParaRPr lang="ru-RU"/>
        </a:p>
      </dgm:t>
    </dgm:pt>
    <dgm:pt modelId="{02DBFC87-AC74-41D0-8889-4E5E529D21AA}" type="sibTrans" cxnId="{49E2DE76-1E48-492C-8074-CF0485575173}">
      <dgm:prSet/>
      <dgm:spPr/>
      <dgm:t>
        <a:bodyPr/>
        <a:lstStyle/>
        <a:p>
          <a:endParaRPr lang="ru-RU"/>
        </a:p>
      </dgm:t>
    </dgm:pt>
    <dgm:pt modelId="{2091C211-5050-440B-B385-FF79BE880CD8}" type="pres">
      <dgm:prSet presAssocID="{592E6ABB-0C5D-4ABA-AA9B-C2E4B050782B}" presName="linearFlow" presStyleCnt="0">
        <dgm:presLayoutVars>
          <dgm:dir/>
          <dgm:resizeHandles val="exact"/>
        </dgm:presLayoutVars>
      </dgm:prSet>
      <dgm:spPr/>
      <dgm:t>
        <a:bodyPr/>
        <a:lstStyle/>
        <a:p>
          <a:endParaRPr lang="ru-RU"/>
        </a:p>
      </dgm:t>
    </dgm:pt>
    <dgm:pt modelId="{3F2A2F6F-AA2B-43B7-87B1-2400DA79B79C}" type="pres">
      <dgm:prSet presAssocID="{A0E50626-5A58-4B07-807D-66B59747A2A0}" presName="composite" presStyleCnt="0"/>
      <dgm:spPr/>
    </dgm:pt>
    <dgm:pt modelId="{146F5E73-1AE5-42F6-BE61-9842E6386734}" type="pres">
      <dgm:prSet presAssocID="{A0E50626-5A58-4B07-807D-66B59747A2A0}" presName="imgShp" presStyleLbl="fgImgPlace1" presStyleIdx="0" presStyleCnt="5"/>
      <dgm:spPr>
        <a:blipFill rotWithShape="1">
          <a:blip xmlns:r="http://schemas.openxmlformats.org/officeDocument/2006/relationships" r:embed="rId1"/>
          <a:stretch>
            <a:fillRect/>
          </a:stretch>
        </a:blipFill>
      </dgm:spPr>
      <dgm:t>
        <a:bodyPr/>
        <a:lstStyle/>
        <a:p>
          <a:endParaRPr lang="ru-RU"/>
        </a:p>
      </dgm:t>
    </dgm:pt>
    <dgm:pt modelId="{31E81267-A3F0-4710-A2AD-F53A05FC59FD}" type="pres">
      <dgm:prSet presAssocID="{A0E50626-5A58-4B07-807D-66B59747A2A0}" presName="txShp" presStyleLbl="node1" presStyleIdx="0" presStyleCnt="5" custLinFactNeighborX="-224" custLinFactNeighborY="-468">
        <dgm:presLayoutVars>
          <dgm:bulletEnabled val="1"/>
        </dgm:presLayoutVars>
      </dgm:prSet>
      <dgm:spPr/>
      <dgm:t>
        <a:bodyPr/>
        <a:lstStyle/>
        <a:p>
          <a:endParaRPr lang="ru-RU"/>
        </a:p>
      </dgm:t>
    </dgm:pt>
    <dgm:pt modelId="{EA9BCDDD-EF5B-4F2F-BBA9-A43664F81034}" type="pres">
      <dgm:prSet presAssocID="{801423DF-B5FE-445A-AF36-D8A306F050BD}" presName="spacing" presStyleCnt="0"/>
      <dgm:spPr/>
    </dgm:pt>
    <dgm:pt modelId="{7CC85059-8E8F-4D18-966E-1CD38EBBE0A6}" type="pres">
      <dgm:prSet presAssocID="{B8E2ECB6-56BB-4D24-ABCB-DAC8327A21B7}" presName="composite" presStyleCnt="0"/>
      <dgm:spPr/>
    </dgm:pt>
    <dgm:pt modelId="{4D653C56-09DC-4CBD-86EF-56CAA3EF2D54}" type="pres">
      <dgm:prSet presAssocID="{B8E2ECB6-56BB-4D24-ABCB-DAC8327A21B7}"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C3310C5-BD95-46EF-BE3A-E53E63172A62}" type="pres">
      <dgm:prSet presAssocID="{B8E2ECB6-56BB-4D24-ABCB-DAC8327A21B7}" presName="txShp" presStyleLbl="node1" presStyleIdx="1" presStyleCnt="5">
        <dgm:presLayoutVars>
          <dgm:bulletEnabled val="1"/>
        </dgm:presLayoutVars>
      </dgm:prSet>
      <dgm:spPr/>
      <dgm:t>
        <a:bodyPr/>
        <a:lstStyle/>
        <a:p>
          <a:endParaRPr lang="ru-RU"/>
        </a:p>
      </dgm:t>
    </dgm:pt>
    <dgm:pt modelId="{75EC8965-4669-4A7C-9BAB-8D792B3874A0}" type="pres">
      <dgm:prSet presAssocID="{D6087FBD-DDD0-4F6E-911D-F7D891CEA35C}" presName="spacing" presStyleCnt="0"/>
      <dgm:spPr/>
    </dgm:pt>
    <dgm:pt modelId="{88E2A704-94F1-4F9D-8BE4-8DFF8D714510}" type="pres">
      <dgm:prSet presAssocID="{0DFB19D4-BBEE-4B66-B8D1-71ADEB89734B}" presName="composite" presStyleCnt="0"/>
      <dgm:spPr/>
    </dgm:pt>
    <dgm:pt modelId="{ED98A07F-0D6F-4DD4-8453-3B265390CF87}" type="pres">
      <dgm:prSet presAssocID="{0DFB19D4-BBEE-4B66-B8D1-71ADEB89734B}"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F496DC54-2DC5-4F1E-9BE3-07BAD94E8A21}" type="pres">
      <dgm:prSet presAssocID="{0DFB19D4-BBEE-4B66-B8D1-71ADEB89734B}" presName="txShp" presStyleLbl="node1" presStyleIdx="2" presStyleCnt="5">
        <dgm:presLayoutVars>
          <dgm:bulletEnabled val="1"/>
        </dgm:presLayoutVars>
      </dgm:prSet>
      <dgm:spPr/>
      <dgm:t>
        <a:bodyPr/>
        <a:lstStyle/>
        <a:p>
          <a:endParaRPr lang="ru-RU"/>
        </a:p>
      </dgm:t>
    </dgm:pt>
    <dgm:pt modelId="{814C113E-5DF9-4082-BB7D-3F061A362075}" type="pres">
      <dgm:prSet presAssocID="{AFFD53A4-EFE7-478A-AB91-F756170F014A}" presName="spacing" presStyleCnt="0"/>
      <dgm:spPr/>
    </dgm:pt>
    <dgm:pt modelId="{688FAFE8-38A5-4823-875C-68D244087A43}" type="pres">
      <dgm:prSet presAssocID="{9BEBBC3A-3E5B-49A8-B1B3-C9799DE7E2E7}" presName="composite" presStyleCnt="0"/>
      <dgm:spPr/>
    </dgm:pt>
    <dgm:pt modelId="{351660DD-7A55-4F86-8756-5C283CDB611D}" type="pres">
      <dgm:prSet presAssocID="{9BEBBC3A-3E5B-49A8-B1B3-C9799DE7E2E7}"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dgm:spPr>
      <dgm:t>
        <a:bodyPr/>
        <a:lstStyle/>
        <a:p>
          <a:endParaRPr lang="ru-RU"/>
        </a:p>
      </dgm:t>
    </dgm:pt>
    <dgm:pt modelId="{160B076C-5C75-46DB-9BA3-F2E651B0FD52}" type="pres">
      <dgm:prSet presAssocID="{9BEBBC3A-3E5B-49A8-B1B3-C9799DE7E2E7}" presName="txShp" presStyleLbl="node1" presStyleIdx="3" presStyleCnt="5" custLinFactNeighborX="-224" custLinFactNeighborY="5673">
        <dgm:presLayoutVars>
          <dgm:bulletEnabled val="1"/>
        </dgm:presLayoutVars>
      </dgm:prSet>
      <dgm:spPr/>
      <dgm:t>
        <a:bodyPr/>
        <a:lstStyle/>
        <a:p>
          <a:endParaRPr lang="ru-RU"/>
        </a:p>
      </dgm:t>
    </dgm:pt>
    <dgm:pt modelId="{FA657DB5-4914-4FD0-B010-09FB440E6C31}" type="pres">
      <dgm:prSet presAssocID="{CB8A7D72-8AC9-459D-BDBA-9E745466E6AA}" presName="spacing" presStyleCnt="0"/>
      <dgm:spPr/>
    </dgm:pt>
    <dgm:pt modelId="{260C9F87-8543-495B-A86D-C8C46CB24889}" type="pres">
      <dgm:prSet presAssocID="{7727607A-DB5E-4ED4-8B1E-887E59E7A14D}" presName="composite" presStyleCnt="0"/>
      <dgm:spPr/>
    </dgm:pt>
    <dgm:pt modelId="{6699AC98-9D9B-4680-B287-7F3BE3F56316}" type="pres">
      <dgm:prSet presAssocID="{7727607A-DB5E-4ED4-8B1E-887E59E7A14D}" presName="imgShp" presStyleLbl="fgImgPlace1" presStyleIdx="4" presStyleCnt="5"/>
      <dgm:spPr>
        <a:blipFill rotWithShape="1">
          <a:blip xmlns:r="http://schemas.openxmlformats.org/officeDocument/2006/relationships" r:embed="rId5"/>
          <a:stretch>
            <a:fillRect/>
          </a:stretch>
        </a:blipFill>
      </dgm:spPr>
      <dgm:t>
        <a:bodyPr/>
        <a:lstStyle/>
        <a:p>
          <a:endParaRPr lang="ru-RU"/>
        </a:p>
      </dgm:t>
    </dgm:pt>
    <dgm:pt modelId="{2194118A-305A-4FEE-B690-4ED9828C4661}" type="pres">
      <dgm:prSet presAssocID="{7727607A-DB5E-4ED4-8B1E-887E59E7A14D}" presName="txShp" presStyleLbl="node1" presStyleIdx="4" presStyleCnt="5" custLinFactNeighborX="-224" custLinFactNeighborY="3626">
        <dgm:presLayoutVars>
          <dgm:bulletEnabled val="1"/>
        </dgm:presLayoutVars>
      </dgm:prSet>
      <dgm:spPr/>
      <dgm:t>
        <a:bodyPr/>
        <a:lstStyle/>
        <a:p>
          <a:endParaRPr lang="ru-RU"/>
        </a:p>
      </dgm:t>
    </dgm:pt>
  </dgm:ptLst>
  <dgm:cxnLst>
    <dgm:cxn modelId="{AFCB01CB-9663-43B4-A2E3-092CD6C279B9}" srcId="{592E6ABB-0C5D-4ABA-AA9B-C2E4B050782B}" destId="{9BEBBC3A-3E5B-49A8-B1B3-C9799DE7E2E7}" srcOrd="3" destOrd="0" parTransId="{F103C3C3-6104-42A2-8C11-807330499F4B}" sibTransId="{CB8A7D72-8AC9-459D-BDBA-9E745466E6AA}"/>
    <dgm:cxn modelId="{FD3F580E-C0F8-486F-8FB6-8623251CB10F}" srcId="{592E6ABB-0C5D-4ABA-AA9B-C2E4B050782B}" destId="{A0E50626-5A58-4B07-807D-66B59747A2A0}" srcOrd="0" destOrd="0" parTransId="{6E844777-3144-47B4-9F02-01A602671A6F}" sibTransId="{801423DF-B5FE-445A-AF36-D8A306F050BD}"/>
    <dgm:cxn modelId="{D1F9DDD8-1823-4936-8608-1D03B626E401}" type="presOf" srcId="{7727607A-DB5E-4ED4-8B1E-887E59E7A14D}" destId="{2194118A-305A-4FEE-B690-4ED9828C4661}" srcOrd="0" destOrd="0" presId="urn:microsoft.com/office/officeart/2005/8/layout/vList3"/>
    <dgm:cxn modelId="{4646B4D4-A338-4F2E-B93B-6D4244783B43}" srcId="{592E6ABB-0C5D-4ABA-AA9B-C2E4B050782B}" destId="{B8E2ECB6-56BB-4D24-ABCB-DAC8327A21B7}" srcOrd="1" destOrd="0" parTransId="{BF3A2CCE-8ACD-42E2-A9F0-41654AA6F219}" sibTransId="{D6087FBD-DDD0-4F6E-911D-F7D891CEA35C}"/>
    <dgm:cxn modelId="{37B31117-C7F0-4791-9435-AF9446B4B2A4}" type="presOf" srcId="{A0E50626-5A58-4B07-807D-66B59747A2A0}" destId="{31E81267-A3F0-4710-A2AD-F53A05FC59FD}" srcOrd="0" destOrd="0" presId="urn:microsoft.com/office/officeart/2005/8/layout/vList3"/>
    <dgm:cxn modelId="{8E46FBA1-BAE2-48B4-B10E-FBF3209BDBD7}" type="presOf" srcId="{0DFB19D4-BBEE-4B66-B8D1-71ADEB89734B}" destId="{F496DC54-2DC5-4F1E-9BE3-07BAD94E8A21}" srcOrd="0" destOrd="0" presId="urn:microsoft.com/office/officeart/2005/8/layout/vList3"/>
    <dgm:cxn modelId="{D37065A5-7E10-4851-BF5E-54A7ACD65BD8}" srcId="{592E6ABB-0C5D-4ABA-AA9B-C2E4B050782B}" destId="{0DFB19D4-BBEE-4B66-B8D1-71ADEB89734B}" srcOrd="2" destOrd="0" parTransId="{BCE61585-4B60-4652-A70A-EA1B39C5FB77}" sibTransId="{AFFD53A4-EFE7-478A-AB91-F756170F014A}"/>
    <dgm:cxn modelId="{7D1C1BBF-D5A6-490E-BF3F-461B8F413B2B}" type="presOf" srcId="{592E6ABB-0C5D-4ABA-AA9B-C2E4B050782B}" destId="{2091C211-5050-440B-B385-FF79BE880CD8}" srcOrd="0" destOrd="0" presId="urn:microsoft.com/office/officeart/2005/8/layout/vList3"/>
    <dgm:cxn modelId="{80D8E9B0-9D2A-4626-B530-FB322F511176}" type="presOf" srcId="{9BEBBC3A-3E5B-49A8-B1B3-C9799DE7E2E7}" destId="{160B076C-5C75-46DB-9BA3-F2E651B0FD52}" srcOrd="0" destOrd="0" presId="urn:microsoft.com/office/officeart/2005/8/layout/vList3"/>
    <dgm:cxn modelId="{FD656C91-D62A-40DB-9B8E-AEEF19BB9F32}" type="presOf" srcId="{B8E2ECB6-56BB-4D24-ABCB-DAC8327A21B7}" destId="{EC3310C5-BD95-46EF-BE3A-E53E63172A62}" srcOrd="0" destOrd="0" presId="urn:microsoft.com/office/officeart/2005/8/layout/vList3"/>
    <dgm:cxn modelId="{49E2DE76-1E48-492C-8074-CF0485575173}" srcId="{592E6ABB-0C5D-4ABA-AA9B-C2E4B050782B}" destId="{7727607A-DB5E-4ED4-8B1E-887E59E7A14D}" srcOrd="4" destOrd="0" parTransId="{43A5049F-62E0-4957-8683-288747AD25B2}" sibTransId="{02DBFC87-AC74-41D0-8889-4E5E529D21AA}"/>
    <dgm:cxn modelId="{95ED1400-512B-4ECA-9579-5D81E4887560}" type="presParOf" srcId="{2091C211-5050-440B-B385-FF79BE880CD8}" destId="{3F2A2F6F-AA2B-43B7-87B1-2400DA79B79C}" srcOrd="0" destOrd="0" presId="urn:microsoft.com/office/officeart/2005/8/layout/vList3"/>
    <dgm:cxn modelId="{4736AC62-A741-4F2B-9FA3-BDB1E999C22E}" type="presParOf" srcId="{3F2A2F6F-AA2B-43B7-87B1-2400DA79B79C}" destId="{146F5E73-1AE5-42F6-BE61-9842E6386734}" srcOrd="0" destOrd="0" presId="urn:microsoft.com/office/officeart/2005/8/layout/vList3"/>
    <dgm:cxn modelId="{55C7B3FA-5846-4CD3-8975-1525BF75140C}" type="presParOf" srcId="{3F2A2F6F-AA2B-43B7-87B1-2400DA79B79C}" destId="{31E81267-A3F0-4710-A2AD-F53A05FC59FD}" srcOrd="1" destOrd="0" presId="urn:microsoft.com/office/officeart/2005/8/layout/vList3"/>
    <dgm:cxn modelId="{30C3E191-8229-4822-8C2E-B205B21CDE1D}" type="presParOf" srcId="{2091C211-5050-440B-B385-FF79BE880CD8}" destId="{EA9BCDDD-EF5B-4F2F-BBA9-A43664F81034}" srcOrd="1" destOrd="0" presId="urn:microsoft.com/office/officeart/2005/8/layout/vList3"/>
    <dgm:cxn modelId="{81320655-1797-4ABF-B221-9C099AB5BE56}" type="presParOf" srcId="{2091C211-5050-440B-B385-FF79BE880CD8}" destId="{7CC85059-8E8F-4D18-966E-1CD38EBBE0A6}" srcOrd="2" destOrd="0" presId="urn:microsoft.com/office/officeart/2005/8/layout/vList3"/>
    <dgm:cxn modelId="{5BE2554C-1AD5-4359-B52D-C9F5F9EF3C47}" type="presParOf" srcId="{7CC85059-8E8F-4D18-966E-1CD38EBBE0A6}" destId="{4D653C56-09DC-4CBD-86EF-56CAA3EF2D54}" srcOrd="0" destOrd="0" presId="urn:microsoft.com/office/officeart/2005/8/layout/vList3"/>
    <dgm:cxn modelId="{ACB69344-BD80-400B-97E4-7C33AA6A8EFC}" type="presParOf" srcId="{7CC85059-8E8F-4D18-966E-1CD38EBBE0A6}" destId="{EC3310C5-BD95-46EF-BE3A-E53E63172A62}" srcOrd="1" destOrd="0" presId="urn:microsoft.com/office/officeart/2005/8/layout/vList3"/>
    <dgm:cxn modelId="{DBD73AFF-1554-4F19-ACB1-66CDE82C7BE1}" type="presParOf" srcId="{2091C211-5050-440B-B385-FF79BE880CD8}" destId="{75EC8965-4669-4A7C-9BAB-8D792B3874A0}" srcOrd="3" destOrd="0" presId="urn:microsoft.com/office/officeart/2005/8/layout/vList3"/>
    <dgm:cxn modelId="{EBEF67E6-8466-4D95-80A5-E9E533F679F5}" type="presParOf" srcId="{2091C211-5050-440B-B385-FF79BE880CD8}" destId="{88E2A704-94F1-4F9D-8BE4-8DFF8D714510}" srcOrd="4" destOrd="0" presId="urn:microsoft.com/office/officeart/2005/8/layout/vList3"/>
    <dgm:cxn modelId="{50937538-B2BB-4D98-9308-972942AA547C}" type="presParOf" srcId="{88E2A704-94F1-4F9D-8BE4-8DFF8D714510}" destId="{ED98A07F-0D6F-4DD4-8453-3B265390CF87}" srcOrd="0" destOrd="0" presId="urn:microsoft.com/office/officeart/2005/8/layout/vList3"/>
    <dgm:cxn modelId="{CFA141E4-A3BE-43CB-BA43-CC6166403E85}" type="presParOf" srcId="{88E2A704-94F1-4F9D-8BE4-8DFF8D714510}" destId="{F496DC54-2DC5-4F1E-9BE3-07BAD94E8A21}" srcOrd="1" destOrd="0" presId="urn:microsoft.com/office/officeart/2005/8/layout/vList3"/>
    <dgm:cxn modelId="{472F3D61-27E4-4F8A-A3E8-7D6145DF7F8A}" type="presParOf" srcId="{2091C211-5050-440B-B385-FF79BE880CD8}" destId="{814C113E-5DF9-4082-BB7D-3F061A362075}" srcOrd="5" destOrd="0" presId="urn:microsoft.com/office/officeart/2005/8/layout/vList3"/>
    <dgm:cxn modelId="{7C4FB058-542E-401C-A575-0BDC1F7E444F}" type="presParOf" srcId="{2091C211-5050-440B-B385-FF79BE880CD8}" destId="{688FAFE8-38A5-4823-875C-68D244087A43}" srcOrd="6" destOrd="0" presId="urn:microsoft.com/office/officeart/2005/8/layout/vList3"/>
    <dgm:cxn modelId="{E907D5D7-54F9-4B25-B954-55EE1F03A000}" type="presParOf" srcId="{688FAFE8-38A5-4823-875C-68D244087A43}" destId="{351660DD-7A55-4F86-8756-5C283CDB611D}" srcOrd="0" destOrd="0" presId="urn:microsoft.com/office/officeart/2005/8/layout/vList3"/>
    <dgm:cxn modelId="{B46B38C2-34C5-4EF9-B422-BE14555F789C}" type="presParOf" srcId="{688FAFE8-38A5-4823-875C-68D244087A43}" destId="{160B076C-5C75-46DB-9BA3-F2E651B0FD52}" srcOrd="1" destOrd="0" presId="urn:microsoft.com/office/officeart/2005/8/layout/vList3"/>
    <dgm:cxn modelId="{CDCCC61B-D0AD-4262-B73B-4B42DA774DCD}" type="presParOf" srcId="{2091C211-5050-440B-B385-FF79BE880CD8}" destId="{FA657DB5-4914-4FD0-B010-09FB440E6C31}" srcOrd="7" destOrd="0" presId="urn:microsoft.com/office/officeart/2005/8/layout/vList3"/>
    <dgm:cxn modelId="{557FB96B-704C-4577-8E3C-A1960FF70933}" type="presParOf" srcId="{2091C211-5050-440B-B385-FF79BE880CD8}" destId="{260C9F87-8543-495B-A86D-C8C46CB24889}" srcOrd="8" destOrd="0" presId="urn:microsoft.com/office/officeart/2005/8/layout/vList3"/>
    <dgm:cxn modelId="{B7920CA7-685D-4455-9C84-D428F788514B}" type="presParOf" srcId="{260C9F87-8543-495B-A86D-C8C46CB24889}" destId="{6699AC98-9D9B-4680-B287-7F3BE3F56316}" srcOrd="0" destOrd="0" presId="urn:microsoft.com/office/officeart/2005/8/layout/vList3"/>
    <dgm:cxn modelId="{C77F7C31-20C0-427B-8A81-1D0667501449}" type="presParOf" srcId="{260C9F87-8543-495B-A86D-C8C46CB24889}" destId="{2194118A-305A-4FEE-B690-4ED9828C466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D7446-E3AD-4502-8FB3-DE8A4C857B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CDFA5B18-5422-4573-959C-63760DBD8DC7}">
      <dgm:prSet/>
      <dgm:spPr>
        <a:solidFill>
          <a:srgbClr val="18A9B0"/>
        </a:solidFill>
      </dgm:spPr>
      <dgm:t>
        <a:bodyPr/>
        <a:lstStyle/>
        <a:p>
          <a:pPr rtl="0"/>
          <a:r>
            <a:rPr lang="ru-RU" b="1" dirty="0" smtClean="0">
              <a:solidFill>
                <a:srgbClr val="0000FF"/>
              </a:solidFill>
            </a:rPr>
            <a:t>Фонематическое восприятие</a:t>
          </a:r>
          <a:endParaRPr lang="ru-RU" b="1" dirty="0">
            <a:solidFill>
              <a:srgbClr val="0000FF"/>
            </a:solidFill>
          </a:endParaRPr>
        </a:p>
      </dgm:t>
    </dgm:pt>
    <dgm:pt modelId="{7DAA3001-4D03-47F1-BBE2-CAAA2FA0F825}" type="parTrans" cxnId="{FCA400BF-3458-449B-9F05-2EB2D9581B69}">
      <dgm:prSet/>
      <dgm:spPr/>
      <dgm:t>
        <a:bodyPr/>
        <a:lstStyle/>
        <a:p>
          <a:endParaRPr lang="ru-RU"/>
        </a:p>
      </dgm:t>
    </dgm:pt>
    <dgm:pt modelId="{41BDADAF-451B-4587-B43C-BC3835538977}" type="sibTrans" cxnId="{FCA400BF-3458-449B-9F05-2EB2D9581B69}">
      <dgm:prSet/>
      <dgm:spPr/>
      <dgm:t>
        <a:bodyPr/>
        <a:lstStyle/>
        <a:p>
          <a:endParaRPr lang="ru-RU"/>
        </a:p>
      </dgm:t>
    </dgm:pt>
    <dgm:pt modelId="{429EEC1C-2228-43C2-A669-CEE5C143C51F}" type="pres">
      <dgm:prSet presAssocID="{112D7446-E3AD-4502-8FB3-DE8A4C857B86}" presName="linearFlow" presStyleCnt="0">
        <dgm:presLayoutVars>
          <dgm:dir/>
          <dgm:resizeHandles val="exact"/>
        </dgm:presLayoutVars>
      </dgm:prSet>
      <dgm:spPr/>
      <dgm:t>
        <a:bodyPr/>
        <a:lstStyle/>
        <a:p>
          <a:endParaRPr lang="ru-RU"/>
        </a:p>
      </dgm:t>
    </dgm:pt>
    <dgm:pt modelId="{59DA0503-8F42-4383-A248-7B5A54708436}" type="pres">
      <dgm:prSet presAssocID="{CDFA5B18-5422-4573-959C-63760DBD8DC7}" presName="composite" presStyleCnt="0"/>
      <dgm:spPr/>
    </dgm:pt>
    <dgm:pt modelId="{61EB0256-5227-408F-85C1-9C1CF9E5872B}" type="pres">
      <dgm:prSet presAssocID="{CDFA5B18-5422-4573-959C-63760DBD8DC7}" presName="imgShp" presStyleLbl="fgImgPlace1" presStyleIdx="0" presStyleCnt="1"/>
      <dgm:spPr>
        <a:blipFill rotWithShape="1">
          <a:blip xmlns:r="http://schemas.openxmlformats.org/officeDocument/2006/relationships" r:embed="rId1"/>
          <a:stretch>
            <a:fillRect/>
          </a:stretch>
        </a:blipFill>
      </dgm:spPr>
      <dgm:t>
        <a:bodyPr/>
        <a:lstStyle/>
        <a:p>
          <a:endParaRPr lang="ru-RU"/>
        </a:p>
      </dgm:t>
    </dgm:pt>
    <dgm:pt modelId="{C47E03D7-DC81-4A70-8C42-0C109F9597EF}" type="pres">
      <dgm:prSet presAssocID="{CDFA5B18-5422-4573-959C-63760DBD8DC7}" presName="txShp" presStyleLbl="node1" presStyleIdx="0" presStyleCnt="1">
        <dgm:presLayoutVars>
          <dgm:bulletEnabled val="1"/>
        </dgm:presLayoutVars>
      </dgm:prSet>
      <dgm:spPr/>
      <dgm:t>
        <a:bodyPr/>
        <a:lstStyle/>
        <a:p>
          <a:endParaRPr lang="ru-RU"/>
        </a:p>
      </dgm:t>
    </dgm:pt>
  </dgm:ptLst>
  <dgm:cxnLst>
    <dgm:cxn modelId="{B6D8B3B0-24DA-43A0-8864-226354A640A5}" type="presOf" srcId="{CDFA5B18-5422-4573-959C-63760DBD8DC7}" destId="{C47E03D7-DC81-4A70-8C42-0C109F9597EF}" srcOrd="0" destOrd="0" presId="urn:microsoft.com/office/officeart/2005/8/layout/vList3"/>
    <dgm:cxn modelId="{FCA400BF-3458-449B-9F05-2EB2D9581B69}" srcId="{112D7446-E3AD-4502-8FB3-DE8A4C857B86}" destId="{CDFA5B18-5422-4573-959C-63760DBD8DC7}" srcOrd="0" destOrd="0" parTransId="{7DAA3001-4D03-47F1-BBE2-CAAA2FA0F825}" sibTransId="{41BDADAF-451B-4587-B43C-BC3835538977}"/>
    <dgm:cxn modelId="{005A3C43-9EAA-4933-A480-73768FD18CA9}" type="presOf" srcId="{112D7446-E3AD-4502-8FB3-DE8A4C857B86}" destId="{429EEC1C-2228-43C2-A669-CEE5C143C51F}" srcOrd="0" destOrd="0" presId="urn:microsoft.com/office/officeart/2005/8/layout/vList3"/>
    <dgm:cxn modelId="{D1D0BB45-CBB4-43C7-BB47-48164C5CECC5}" type="presParOf" srcId="{429EEC1C-2228-43C2-A669-CEE5C143C51F}" destId="{59DA0503-8F42-4383-A248-7B5A54708436}" srcOrd="0" destOrd="0" presId="urn:microsoft.com/office/officeart/2005/8/layout/vList3"/>
    <dgm:cxn modelId="{859CCE25-4D3B-4407-A589-2C186750C444}" type="presParOf" srcId="{59DA0503-8F42-4383-A248-7B5A54708436}" destId="{61EB0256-5227-408F-85C1-9C1CF9E5872B}" srcOrd="0" destOrd="0" presId="urn:microsoft.com/office/officeart/2005/8/layout/vList3"/>
    <dgm:cxn modelId="{EACF8779-ECD8-4F33-8D08-C7F65C2122EB}" type="presParOf" srcId="{59DA0503-8F42-4383-A248-7B5A54708436}" destId="{C47E03D7-DC81-4A70-8C42-0C109F9597E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D7446-E3AD-4502-8FB3-DE8A4C857B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213B5891-430E-41A1-B7A4-EAFDBEEAC7D3}">
      <dgm:prSet phldrT="[Текст]" custT="1"/>
      <dgm:spPr>
        <a:solidFill>
          <a:srgbClr val="3CD0B7"/>
        </a:solidFill>
      </dgm:spPr>
      <dgm:t>
        <a:bodyPr/>
        <a:lstStyle/>
        <a:p>
          <a:r>
            <a:rPr lang="ru-RU" sz="2800" b="1" dirty="0" smtClean="0">
              <a:solidFill>
                <a:srgbClr val="0000FF"/>
              </a:solidFill>
            </a:rPr>
            <a:t>Развитие и обогащение словарного запаса</a:t>
          </a:r>
          <a:endParaRPr lang="ru-RU" sz="2800" b="1" dirty="0">
            <a:solidFill>
              <a:srgbClr val="0000FF"/>
            </a:solidFill>
          </a:endParaRPr>
        </a:p>
      </dgm:t>
    </dgm:pt>
    <dgm:pt modelId="{9D6C3FDD-5846-4CCB-B1E8-15AE1A6C5A95}" type="parTrans" cxnId="{1CEE3064-90F3-489A-9FC8-5F26F9D1FF70}">
      <dgm:prSet/>
      <dgm:spPr/>
      <dgm:t>
        <a:bodyPr/>
        <a:lstStyle/>
        <a:p>
          <a:endParaRPr lang="ru-RU"/>
        </a:p>
      </dgm:t>
    </dgm:pt>
    <dgm:pt modelId="{9A88D80F-547C-4A10-AE51-7A51BE5B4EEF}" type="sibTrans" cxnId="{1CEE3064-90F3-489A-9FC8-5F26F9D1FF70}">
      <dgm:prSet/>
      <dgm:spPr/>
      <dgm:t>
        <a:bodyPr/>
        <a:lstStyle/>
        <a:p>
          <a:endParaRPr lang="ru-RU"/>
        </a:p>
      </dgm:t>
    </dgm:pt>
    <dgm:pt modelId="{429EEC1C-2228-43C2-A669-CEE5C143C51F}" type="pres">
      <dgm:prSet presAssocID="{112D7446-E3AD-4502-8FB3-DE8A4C857B86}" presName="linearFlow" presStyleCnt="0">
        <dgm:presLayoutVars>
          <dgm:dir/>
          <dgm:resizeHandles val="exact"/>
        </dgm:presLayoutVars>
      </dgm:prSet>
      <dgm:spPr/>
      <dgm:t>
        <a:bodyPr/>
        <a:lstStyle/>
        <a:p>
          <a:endParaRPr lang="ru-RU"/>
        </a:p>
      </dgm:t>
    </dgm:pt>
    <dgm:pt modelId="{D9A63976-023B-4CE5-8442-C703C56DFABE}" type="pres">
      <dgm:prSet presAssocID="{213B5891-430E-41A1-B7A4-EAFDBEEAC7D3}" presName="composite" presStyleCnt="0"/>
      <dgm:spPr/>
    </dgm:pt>
    <dgm:pt modelId="{6C98C2AE-751E-494D-8EDE-4C00E6F6C030}" type="pres">
      <dgm:prSet presAssocID="{213B5891-430E-41A1-B7A4-EAFDBEEAC7D3}"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704BB007-B888-4BD9-9593-CB245AB6E54A}" type="pres">
      <dgm:prSet presAssocID="{213B5891-430E-41A1-B7A4-EAFDBEEAC7D3}" presName="txShp" presStyleLbl="node1" presStyleIdx="0" presStyleCnt="1">
        <dgm:presLayoutVars>
          <dgm:bulletEnabled val="1"/>
        </dgm:presLayoutVars>
      </dgm:prSet>
      <dgm:spPr/>
      <dgm:t>
        <a:bodyPr/>
        <a:lstStyle/>
        <a:p>
          <a:endParaRPr lang="ru-RU"/>
        </a:p>
      </dgm:t>
    </dgm:pt>
  </dgm:ptLst>
  <dgm:cxnLst>
    <dgm:cxn modelId="{B503E123-5E34-4399-BFCF-72437926A756}" type="presOf" srcId="{112D7446-E3AD-4502-8FB3-DE8A4C857B86}" destId="{429EEC1C-2228-43C2-A669-CEE5C143C51F}" srcOrd="0" destOrd="0" presId="urn:microsoft.com/office/officeart/2005/8/layout/vList3"/>
    <dgm:cxn modelId="{1CEE3064-90F3-489A-9FC8-5F26F9D1FF70}" srcId="{112D7446-E3AD-4502-8FB3-DE8A4C857B86}" destId="{213B5891-430E-41A1-B7A4-EAFDBEEAC7D3}" srcOrd="0" destOrd="0" parTransId="{9D6C3FDD-5846-4CCB-B1E8-15AE1A6C5A95}" sibTransId="{9A88D80F-547C-4A10-AE51-7A51BE5B4EEF}"/>
    <dgm:cxn modelId="{AA43EAEC-EC04-4A1A-9C51-1DD6DB186DB0}" type="presOf" srcId="{213B5891-430E-41A1-B7A4-EAFDBEEAC7D3}" destId="{704BB007-B888-4BD9-9593-CB245AB6E54A}" srcOrd="0" destOrd="0" presId="urn:microsoft.com/office/officeart/2005/8/layout/vList3"/>
    <dgm:cxn modelId="{F7F015EA-2619-41F8-9DAE-53AF79A4D525}" type="presParOf" srcId="{429EEC1C-2228-43C2-A669-CEE5C143C51F}" destId="{D9A63976-023B-4CE5-8442-C703C56DFABE}" srcOrd="0" destOrd="0" presId="urn:microsoft.com/office/officeart/2005/8/layout/vList3"/>
    <dgm:cxn modelId="{E1DF4E73-B42B-43B6-BC2E-42529DE53F89}" type="presParOf" srcId="{D9A63976-023B-4CE5-8442-C703C56DFABE}" destId="{6C98C2AE-751E-494D-8EDE-4C00E6F6C030}" srcOrd="0" destOrd="0" presId="urn:microsoft.com/office/officeart/2005/8/layout/vList3"/>
    <dgm:cxn modelId="{C0D044CD-78BB-40C8-A49F-5373D89AC635}" type="presParOf" srcId="{D9A63976-023B-4CE5-8442-C703C56DFABE}" destId="{704BB007-B888-4BD9-9593-CB245AB6E54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6EA02-1052-4402-8F2C-7267D5058319}"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ru-RU"/>
        </a:p>
      </dgm:t>
    </dgm:pt>
    <dgm:pt modelId="{9D32FA90-92BC-439F-8BFF-66BDC483733E}">
      <dgm:prSet custT="1"/>
      <dgm:spPr>
        <a:solidFill>
          <a:srgbClr val="8ED03E"/>
        </a:solidFill>
      </dgm:spPr>
      <dgm:t>
        <a:bodyPr/>
        <a:lstStyle/>
        <a:p>
          <a:pPr rtl="0"/>
          <a:r>
            <a:rPr lang="ru-RU" sz="2800" b="1" dirty="0" smtClean="0">
              <a:solidFill>
                <a:srgbClr val="0000FF"/>
              </a:solidFill>
            </a:rPr>
            <a:t>Формирование лексико-грамматических категорий</a:t>
          </a:r>
          <a:endParaRPr lang="ru-RU" sz="2800" dirty="0">
            <a:solidFill>
              <a:srgbClr val="0000FF"/>
            </a:solidFill>
          </a:endParaRPr>
        </a:p>
      </dgm:t>
    </dgm:pt>
    <dgm:pt modelId="{224243CC-8143-41FD-B344-A2EA678952B1}" type="parTrans" cxnId="{0AC5D17B-3B7B-4FBE-AFB9-EDB11823D5D0}">
      <dgm:prSet/>
      <dgm:spPr/>
      <dgm:t>
        <a:bodyPr/>
        <a:lstStyle/>
        <a:p>
          <a:endParaRPr lang="ru-RU"/>
        </a:p>
      </dgm:t>
    </dgm:pt>
    <dgm:pt modelId="{CBE51D96-1BE7-477F-8087-C44181B7DC95}" type="sibTrans" cxnId="{0AC5D17B-3B7B-4FBE-AFB9-EDB11823D5D0}">
      <dgm:prSet/>
      <dgm:spPr/>
      <dgm:t>
        <a:bodyPr/>
        <a:lstStyle/>
        <a:p>
          <a:endParaRPr lang="ru-RU"/>
        </a:p>
      </dgm:t>
    </dgm:pt>
    <dgm:pt modelId="{B41E2EE9-4D9D-4BD0-9D91-F5A35F18DD8A}" type="pres">
      <dgm:prSet presAssocID="{AE56EA02-1052-4402-8F2C-7267D5058319}" presName="linearFlow" presStyleCnt="0">
        <dgm:presLayoutVars>
          <dgm:dir/>
          <dgm:resizeHandles val="exact"/>
        </dgm:presLayoutVars>
      </dgm:prSet>
      <dgm:spPr/>
      <dgm:t>
        <a:bodyPr/>
        <a:lstStyle/>
        <a:p>
          <a:endParaRPr lang="ru-RU"/>
        </a:p>
      </dgm:t>
    </dgm:pt>
    <dgm:pt modelId="{28DDDA9D-45E2-404F-ABC5-3B23466DB824}" type="pres">
      <dgm:prSet presAssocID="{9D32FA90-92BC-439F-8BFF-66BDC483733E}" presName="composite" presStyleCnt="0"/>
      <dgm:spPr/>
    </dgm:pt>
    <dgm:pt modelId="{C90F145F-3378-4F65-9A37-F009C8C8D4FF}" type="pres">
      <dgm:prSet presAssocID="{9D32FA90-92BC-439F-8BFF-66BDC483733E}" presName="imgShp" presStyleLbl="fgImgPlace1" presStyleIdx="0" presStyleCnt="1"/>
      <dgm:spPr>
        <a:blipFill rotWithShape="1">
          <a:blip xmlns:r="http://schemas.openxmlformats.org/officeDocument/2006/relationships" r:embed="rId1"/>
          <a:stretch>
            <a:fillRect/>
          </a:stretch>
        </a:blipFill>
      </dgm:spPr>
    </dgm:pt>
    <dgm:pt modelId="{A4AC7F73-70C7-4BA2-BA89-45FEADC9DE56}" type="pres">
      <dgm:prSet presAssocID="{9D32FA90-92BC-439F-8BFF-66BDC483733E}" presName="txShp" presStyleLbl="node1" presStyleIdx="0" presStyleCnt="1">
        <dgm:presLayoutVars>
          <dgm:bulletEnabled val="1"/>
        </dgm:presLayoutVars>
      </dgm:prSet>
      <dgm:spPr/>
      <dgm:t>
        <a:bodyPr/>
        <a:lstStyle/>
        <a:p>
          <a:endParaRPr lang="ru-RU"/>
        </a:p>
      </dgm:t>
    </dgm:pt>
  </dgm:ptLst>
  <dgm:cxnLst>
    <dgm:cxn modelId="{D7F0443B-9D68-4261-8CE6-6435BAF769FB}" type="presOf" srcId="{9D32FA90-92BC-439F-8BFF-66BDC483733E}" destId="{A4AC7F73-70C7-4BA2-BA89-45FEADC9DE56}" srcOrd="0" destOrd="0" presId="urn:microsoft.com/office/officeart/2005/8/layout/vList3"/>
    <dgm:cxn modelId="{0AC5D17B-3B7B-4FBE-AFB9-EDB11823D5D0}" srcId="{AE56EA02-1052-4402-8F2C-7267D5058319}" destId="{9D32FA90-92BC-439F-8BFF-66BDC483733E}" srcOrd="0" destOrd="0" parTransId="{224243CC-8143-41FD-B344-A2EA678952B1}" sibTransId="{CBE51D96-1BE7-477F-8087-C44181B7DC95}"/>
    <dgm:cxn modelId="{989B73FD-0C00-4050-B195-577E1F56A62E}" type="presOf" srcId="{AE56EA02-1052-4402-8F2C-7267D5058319}" destId="{B41E2EE9-4D9D-4BD0-9D91-F5A35F18DD8A}" srcOrd="0" destOrd="0" presId="urn:microsoft.com/office/officeart/2005/8/layout/vList3"/>
    <dgm:cxn modelId="{9F5943E2-F4E7-4765-9EC8-1B2D617619BA}" type="presParOf" srcId="{B41E2EE9-4D9D-4BD0-9D91-F5A35F18DD8A}" destId="{28DDDA9D-45E2-404F-ABC5-3B23466DB824}" srcOrd="0" destOrd="0" presId="urn:microsoft.com/office/officeart/2005/8/layout/vList3"/>
    <dgm:cxn modelId="{94A75BFD-978D-4556-A8F1-B8A042205A3B}" type="presParOf" srcId="{28DDDA9D-45E2-404F-ABC5-3B23466DB824}" destId="{C90F145F-3378-4F65-9A37-F009C8C8D4FF}" srcOrd="0" destOrd="0" presId="urn:microsoft.com/office/officeart/2005/8/layout/vList3"/>
    <dgm:cxn modelId="{223A4ECC-1742-482A-95EE-CD5920E8A460}" type="presParOf" srcId="{28DDDA9D-45E2-404F-ABC5-3B23466DB824}" destId="{A4AC7F73-70C7-4BA2-BA89-45FEADC9DE5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2CAB45-C6B7-4FC5-8815-92EE2D334A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0F36238-7D2B-454F-A68B-8EB355D9E962}">
      <dgm:prSet custT="1"/>
      <dgm:spPr>
        <a:solidFill>
          <a:srgbClr val="CFE02C"/>
        </a:solidFill>
      </dgm:spPr>
      <dgm:t>
        <a:bodyPr/>
        <a:lstStyle/>
        <a:p>
          <a:pPr rtl="0"/>
          <a:r>
            <a:rPr lang="ru-RU" sz="2800" b="1" dirty="0" smtClean="0">
              <a:solidFill>
                <a:srgbClr val="0000FF"/>
              </a:solidFill>
            </a:rPr>
            <a:t>Развитие связной речи</a:t>
          </a:r>
          <a:br>
            <a:rPr lang="ru-RU" sz="2800" b="1" dirty="0" smtClean="0">
              <a:solidFill>
                <a:srgbClr val="0000FF"/>
              </a:solidFill>
            </a:rPr>
          </a:br>
          <a:endParaRPr lang="ru-RU" sz="2800" dirty="0">
            <a:solidFill>
              <a:srgbClr val="0000FF"/>
            </a:solidFill>
          </a:endParaRPr>
        </a:p>
      </dgm:t>
    </dgm:pt>
    <dgm:pt modelId="{C90ABEFC-833F-4A1B-909A-91F9020152F5}" type="parTrans" cxnId="{0E902427-C4D5-4FE9-B679-C6461058F068}">
      <dgm:prSet/>
      <dgm:spPr/>
      <dgm:t>
        <a:bodyPr/>
        <a:lstStyle/>
        <a:p>
          <a:endParaRPr lang="ru-RU"/>
        </a:p>
      </dgm:t>
    </dgm:pt>
    <dgm:pt modelId="{A8CFFCB4-F4AF-4835-8012-8D769A3B57AC}" type="sibTrans" cxnId="{0E902427-C4D5-4FE9-B679-C6461058F068}">
      <dgm:prSet/>
      <dgm:spPr/>
      <dgm:t>
        <a:bodyPr/>
        <a:lstStyle/>
        <a:p>
          <a:endParaRPr lang="ru-RU"/>
        </a:p>
      </dgm:t>
    </dgm:pt>
    <dgm:pt modelId="{3EECA304-0EA7-4D0F-BBD5-619BF755AB25}" type="pres">
      <dgm:prSet presAssocID="{7F2CAB45-C6B7-4FC5-8815-92EE2D334A2C}" presName="linearFlow" presStyleCnt="0">
        <dgm:presLayoutVars>
          <dgm:dir/>
          <dgm:resizeHandles val="exact"/>
        </dgm:presLayoutVars>
      </dgm:prSet>
      <dgm:spPr/>
      <dgm:t>
        <a:bodyPr/>
        <a:lstStyle/>
        <a:p>
          <a:endParaRPr lang="ru-RU"/>
        </a:p>
      </dgm:t>
    </dgm:pt>
    <dgm:pt modelId="{163B3885-88C2-400E-98C6-1A12D6D8C15C}" type="pres">
      <dgm:prSet presAssocID="{90F36238-7D2B-454F-A68B-8EB355D9E962}" presName="composite" presStyleCnt="0"/>
      <dgm:spPr/>
    </dgm:pt>
    <dgm:pt modelId="{3536CEF9-2435-4DB5-B534-156B248C4D0F}" type="pres">
      <dgm:prSet presAssocID="{90F36238-7D2B-454F-A68B-8EB355D9E962}" presName="imgShp" presStyleLbl="fgImgPlace1" presStyleIdx="0" presStyleCnt="1"/>
      <dgm:spPr>
        <a:blipFill rotWithShape="1">
          <a:blip xmlns:r="http://schemas.openxmlformats.org/officeDocument/2006/relationships" r:embed="rId1"/>
          <a:stretch>
            <a:fillRect/>
          </a:stretch>
        </a:blipFill>
      </dgm:spPr>
    </dgm:pt>
    <dgm:pt modelId="{CD4985AF-577C-40B2-A600-52BC84A8B40D}" type="pres">
      <dgm:prSet presAssocID="{90F36238-7D2B-454F-A68B-8EB355D9E962}" presName="txShp" presStyleLbl="node1" presStyleIdx="0" presStyleCnt="1">
        <dgm:presLayoutVars>
          <dgm:bulletEnabled val="1"/>
        </dgm:presLayoutVars>
      </dgm:prSet>
      <dgm:spPr/>
      <dgm:t>
        <a:bodyPr/>
        <a:lstStyle/>
        <a:p>
          <a:endParaRPr lang="ru-RU"/>
        </a:p>
      </dgm:t>
    </dgm:pt>
  </dgm:ptLst>
  <dgm:cxnLst>
    <dgm:cxn modelId="{0E902427-C4D5-4FE9-B679-C6461058F068}" srcId="{7F2CAB45-C6B7-4FC5-8815-92EE2D334A2C}" destId="{90F36238-7D2B-454F-A68B-8EB355D9E962}" srcOrd="0" destOrd="0" parTransId="{C90ABEFC-833F-4A1B-909A-91F9020152F5}" sibTransId="{A8CFFCB4-F4AF-4835-8012-8D769A3B57AC}"/>
    <dgm:cxn modelId="{C4194740-1FF7-446D-B867-6AB673857DA7}" type="presOf" srcId="{90F36238-7D2B-454F-A68B-8EB355D9E962}" destId="{CD4985AF-577C-40B2-A600-52BC84A8B40D}" srcOrd="0" destOrd="0" presId="urn:microsoft.com/office/officeart/2005/8/layout/vList3"/>
    <dgm:cxn modelId="{585327B8-D647-4A96-BCBF-1EE760DCEFB9}" type="presOf" srcId="{7F2CAB45-C6B7-4FC5-8815-92EE2D334A2C}" destId="{3EECA304-0EA7-4D0F-BBD5-619BF755AB25}" srcOrd="0" destOrd="0" presId="urn:microsoft.com/office/officeart/2005/8/layout/vList3"/>
    <dgm:cxn modelId="{39AB55C7-1777-4E47-AA7E-8EE996B97379}" type="presParOf" srcId="{3EECA304-0EA7-4D0F-BBD5-619BF755AB25}" destId="{163B3885-88C2-400E-98C6-1A12D6D8C15C}" srcOrd="0" destOrd="0" presId="urn:microsoft.com/office/officeart/2005/8/layout/vList3"/>
    <dgm:cxn modelId="{D154E437-23CE-44C1-AB8F-5014391CEA98}" type="presParOf" srcId="{163B3885-88C2-400E-98C6-1A12D6D8C15C}" destId="{3536CEF9-2435-4DB5-B534-156B248C4D0F}" srcOrd="0" destOrd="0" presId="urn:microsoft.com/office/officeart/2005/8/layout/vList3"/>
    <dgm:cxn modelId="{38576208-CBAB-4A29-BF76-C1702631E46B}" type="presParOf" srcId="{163B3885-88C2-400E-98C6-1A12D6D8C15C}" destId="{CD4985AF-577C-40B2-A600-52BC84A8B4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A8125E-8E0A-42DE-B2F9-14066331159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F8F102E1-C758-4865-8AFB-0FE52DD8C33F}">
      <dgm:prSet custT="1"/>
      <dgm:spPr>
        <a:solidFill>
          <a:srgbClr val="E0712C"/>
        </a:solidFill>
      </dgm:spPr>
      <dgm:t>
        <a:bodyPr/>
        <a:lstStyle/>
        <a:p>
          <a:pPr rtl="0"/>
          <a:r>
            <a:rPr lang="ru-RU" sz="2800" b="1" dirty="0" smtClean="0">
              <a:solidFill>
                <a:srgbClr val="0000FF"/>
              </a:solidFill>
            </a:rPr>
            <a:t>Обучение грамоте</a:t>
          </a:r>
          <a:endParaRPr lang="ru-RU" sz="2800" b="1" dirty="0">
            <a:solidFill>
              <a:srgbClr val="0000FF"/>
            </a:solidFill>
          </a:endParaRPr>
        </a:p>
      </dgm:t>
    </dgm:pt>
    <dgm:pt modelId="{050743E1-AE60-4A8C-A3D7-A864EDA5FC3C}" type="parTrans" cxnId="{61452D4B-2305-4758-85D7-18E5EDCA01C2}">
      <dgm:prSet/>
      <dgm:spPr/>
      <dgm:t>
        <a:bodyPr/>
        <a:lstStyle/>
        <a:p>
          <a:endParaRPr lang="ru-RU"/>
        </a:p>
      </dgm:t>
    </dgm:pt>
    <dgm:pt modelId="{A0B40BF7-3969-4888-8F88-88953F7BC7DE}" type="sibTrans" cxnId="{61452D4B-2305-4758-85D7-18E5EDCA01C2}">
      <dgm:prSet/>
      <dgm:spPr/>
      <dgm:t>
        <a:bodyPr/>
        <a:lstStyle/>
        <a:p>
          <a:endParaRPr lang="ru-RU"/>
        </a:p>
      </dgm:t>
    </dgm:pt>
    <dgm:pt modelId="{CE943916-B9B2-41B5-AA4A-FA4A23E1279F}" type="pres">
      <dgm:prSet presAssocID="{06A8125E-8E0A-42DE-B2F9-140663311598}" presName="linearFlow" presStyleCnt="0">
        <dgm:presLayoutVars>
          <dgm:dir/>
          <dgm:resizeHandles val="exact"/>
        </dgm:presLayoutVars>
      </dgm:prSet>
      <dgm:spPr/>
      <dgm:t>
        <a:bodyPr/>
        <a:lstStyle/>
        <a:p>
          <a:endParaRPr lang="ru-RU"/>
        </a:p>
      </dgm:t>
    </dgm:pt>
    <dgm:pt modelId="{6C766E19-1D10-41DD-936B-90F55D9A6345}" type="pres">
      <dgm:prSet presAssocID="{F8F102E1-C758-4865-8AFB-0FE52DD8C33F}" presName="composite" presStyleCnt="0"/>
      <dgm:spPr/>
    </dgm:pt>
    <dgm:pt modelId="{210BCB4D-D273-4946-9B3D-3AD32CD72B37}" type="pres">
      <dgm:prSet presAssocID="{F8F102E1-C758-4865-8AFB-0FE52DD8C33F}" presName="imgShp" presStyleLbl="fgImgPlace1" presStyleIdx="0" presStyleCnt="1"/>
      <dgm:spPr>
        <a:blipFill rotWithShape="1">
          <a:blip xmlns:r="http://schemas.openxmlformats.org/officeDocument/2006/relationships" r:embed="rId1"/>
          <a:stretch>
            <a:fillRect/>
          </a:stretch>
        </a:blipFill>
      </dgm:spPr>
    </dgm:pt>
    <dgm:pt modelId="{30EC0D4B-301D-42B7-A9C8-1A118D6FF7DE}" type="pres">
      <dgm:prSet presAssocID="{F8F102E1-C758-4865-8AFB-0FE52DD8C33F}" presName="txShp" presStyleLbl="node1" presStyleIdx="0" presStyleCnt="1">
        <dgm:presLayoutVars>
          <dgm:bulletEnabled val="1"/>
        </dgm:presLayoutVars>
      </dgm:prSet>
      <dgm:spPr/>
      <dgm:t>
        <a:bodyPr/>
        <a:lstStyle/>
        <a:p>
          <a:endParaRPr lang="ru-RU"/>
        </a:p>
      </dgm:t>
    </dgm:pt>
  </dgm:ptLst>
  <dgm:cxnLst>
    <dgm:cxn modelId="{61452D4B-2305-4758-85D7-18E5EDCA01C2}" srcId="{06A8125E-8E0A-42DE-B2F9-140663311598}" destId="{F8F102E1-C758-4865-8AFB-0FE52DD8C33F}" srcOrd="0" destOrd="0" parTransId="{050743E1-AE60-4A8C-A3D7-A864EDA5FC3C}" sibTransId="{A0B40BF7-3969-4888-8F88-88953F7BC7DE}"/>
    <dgm:cxn modelId="{A2F9EDE3-F040-4E21-8E78-176676725230}" type="presOf" srcId="{F8F102E1-C758-4865-8AFB-0FE52DD8C33F}" destId="{30EC0D4B-301D-42B7-A9C8-1A118D6FF7DE}" srcOrd="0" destOrd="0" presId="urn:microsoft.com/office/officeart/2005/8/layout/vList3"/>
    <dgm:cxn modelId="{63CBE891-8D1F-46D5-9A4C-6952BFC72139}" type="presOf" srcId="{06A8125E-8E0A-42DE-B2F9-140663311598}" destId="{CE943916-B9B2-41B5-AA4A-FA4A23E1279F}" srcOrd="0" destOrd="0" presId="urn:microsoft.com/office/officeart/2005/8/layout/vList3"/>
    <dgm:cxn modelId="{D3B46DA9-1F45-43FF-9B1B-F3595D7DCE24}" type="presParOf" srcId="{CE943916-B9B2-41B5-AA4A-FA4A23E1279F}" destId="{6C766E19-1D10-41DD-936B-90F55D9A6345}" srcOrd="0" destOrd="0" presId="urn:microsoft.com/office/officeart/2005/8/layout/vList3"/>
    <dgm:cxn modelId="{E2089BB9-BF8B-4F6F-8278-10B2B5990A83}" type="presParOf" srcId="{6C766E19-1D10-41DD-936B-90F55D9A6345}" destId="{210BCB4D-D273-4946-9B3D-3AD32CD72B37}" srcOrd="0" destOrd="0" presId="urn:microsoft.com/office/officeart/2005/8/layout/vList3"/>
    <dgm:cxn modelId="{BBDDB803-7316-47DB-AEB3-E121227D3742}" type="presParOf" srcId="{6C766E19-1D10-41DD-936B-90F55D9A6345}" destId="{30EC0D4B-301D-42B7-A9C8-1A118D6FF7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6584-E7E5-4989-8981-4CA7FE3BCC86}">
      <dsp:nvSpPr>
        <dsp:cNvPr id="0" name=""/>
        <dsp:cNvSpPr/>
      </dsp:nvSpPr>
      <dsp:spPr>
        <a:xfrm rot="10800000">
          <a:off x="1692784" y="1710"/>
          <a:ext cx="5472684" cy="125730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4780" rIns="270256" bIns="144780" numCol="1" spcCol="1270" anchor="ctr" anchorCtr="0">
          <a:noAutofit/>
        </a:bodyPr>
        <a:lstStyle/>
        <a:p>
          <a:pPr lvl="0" algn="ctr" defTabSz="1689100">
            <a:lnSpc>
              <a:spcPct val="90000"/>
            </a:lnSpc>
            <a:spcBef>
              <a:spcPct val="0"/>
            </a:spcBef>
            <a:spcAft>
              <a:spcPct val="35000"/>
            </a:spcAft>
          </a:pPr>
          <a:r>
            <a:rPr lang="ru-RU" sz="3800" kern="1200" dirty="0" smtClean="0"/>
            <a:t>Игры с предметами</a:t>
          </a:r>
          <a:endParaRPr lang="ru-RU" sz="3800" kern="1200" dirty="0"/>
        </a:p>
      </dsp:txBody>
      <dsp:txXfrm rot="10800000">
        <a:off x="2007110" y="1710"/>
        <a:ext cx="5158358" cy="1257304"/>
      </dsp:txXfrm>
    </dsp:sp>
    <dsp:sp modelId="{E8C9D0C9-3A9A-4C6E-825C-A688CA8288FF}">
      <dsp:nvSpPr>
        <dsp:cNvPr id="0" name=""/>
        <dsp:cNvSpPr/>
      </dsp:nvSpPr>
      <dsp:spPr>
        <a:xfrm>
          <a:off x="1064131" y="1710"/>
          <a:ext cx="1257304" cy="1257304"/>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79135-9660-418D-B9C6-88C5EBC1D848}">
      <dsp:nvSpPr>
        <dsp:cNvPr id="0" name=""/>
        <dsp:cNvSpPr/>
      </dsp:nvSpPr>
      <dsp:spPr>
        <a:xfrm rot="10800000">
          <a:off x="1692784" y="1634329"/>
          <a:ext cx="5472684" cy="1257304"/>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4780" rIns="270256" bIns="144780" numCol="1" spcCol="1270" anchor="ctr" anchorCtr="0">
          <a:noAutofit/>
        </a:bodyPr>
        <a:lstStyle/>
        <a:p>
          <a:pPr lvl="0" algn="ctr" defTabSz="1689100">
            <a:lnSpc>
              <a:spcPct val="90000"/>
            </a:lnSpc>
            <a:spcBef>
              <a:spcPct val="0"/>
            </a:spcBef>
            <a:spcAft>
              <a:spcPct val="35000"/>
            </a:spcAft>
          </a:pPr>
          <a:r>
            <a:rPr lang="ru-RU" sz="3800" kern="1200" dirty="0" smtClean="0"/>
            <a:t>Настольно-печатные</a:t>
          </a:r>
          <a:endParaRPr lang="ru-RU" sz="3800" kern="1200" dirty="0"/>
        </a:p>
      </dsp:txBody>
      <dsp:txXfrm rot="10800000">
        <a:off x="2007110" y="1634329"/>
        <a:ext cx="5158358" cy="1257304"/>
      </dsp:txXfrm>
    </dsp:sp>
    <dsp:sp modelId="{85AD1A1A-C361-46FA-BFBA-49A463EE53C6}">
      <dsp:nvSpPr>
        <dsp:cNvPr id="0" name=""/>
        <dsp:cNvSpPr/>
      </dsp:nvSpPr>
      <dsp:spPr>
        <a:xfrm>
          <a:off x="1064131" y="1634329"/>
          <a:ext cx="1257304" cy="1257304"/>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F1190-817F-423A-86BF-384A6D86B460}">
      <dsp:nvSpPr>
        <dsp:cNvPr id="0" name=""/>
        <dsp:cNvSpPr/>
      </dsp:nvSpPr>
      <dsp:spPr>
        <a:xfrm rot="10800000">
          <a:off x="1692784" y="3266948"/>
          <a:ext cx="5472684" cy="1257304"/>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44780" rIns="270256" bIns="144780" numCol="1" spcCol="1270" anchor="ctr" anchorCtr="0">
          <a:noAutofit/>
        </a:bodyPr>
        <a:lstStyle/>
        <a:p>
          <a:pPr lvl="0" algn="ctr" defTabSz="1689100">
            <a:lnSpc>
              <a:spcPct val="90000"/>
            </a:lnSpc>
            <a:spcBef>
              <a:spcPct val="0"/>
            </a:spcBef>
            <a:spcAft>
              <a:spcPct val="35000"/>
            </a:spcAft>
          </a:pPr>
          <a:r>
            <a:rPr lang="ru-RU" sz="3800" kern="1200" dirty="0" smtClean="0"/>
            <a:t>Словесные</a:t>
          </a:r>
          <a:endParaRPr lang="ru-RU" sz="3800" kern="1200" dirty="0"/>
        </a:p>
      </dsp:txBody>
      <dsp:txXfrm rot="10800000">
        <a:off x="2007110" y="3266948"/>
        <a:ext cx="5158358" cy="1257304"/>
      </dsp:txXfrm>
    </dsp:sp>
    <dsp:sp modelId="{FFECC733-8963-4F19-B737-70C2EF409FE1}">
      <dsp:nvSpPr>
        <dsp:cNvPr id="0" name=""/>
        <dsp:cNvSpPr/>
      </dsp:nvSpPr>
      <dsp:spPr>
        <a:xfrm>
          <a:off x="1064131" y="3266948"/>
          <a:ext cx="1257304" cy="1257304"/>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81267-A3F0-4710-A2AD-F53A05FC59FD}">
      <dsp:nvSpPr>
        <dsp:cNvPr id="0" name=""/>
        <dsp:cNvSpPr/>
      </dsp:nvSpPr>
      <dsp:spPr>
        <a:xfrm rot="10800000">
          <a:off x="1413723" y="0"/>
          <a:ext cx="4708497" cy="9531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326"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00FF"/>
              </a:solidFill>
            </a:rPr>
            <a:t>Развитие фонематического</a:t>
          </a:r>
        </a:p>
        <a:p>
          <a:pPr lvl="0" algn="ctr" defTabSz="1022350">
            <a:lnSpc>
              <a:spcPct val="90000"/>
            </a:lnSpc>
            <a:spcBef>
              <a:spcPct val="0"/>
            </a:spcBef>
            <a:spcAft>
              <a:spcPct val="35000"/>
            </a:spcAft>
          </a:pPr>
          <a:r>
            <a:rPr lang="ru-RU" sz="2300" b="1" kern="1200" dirty="0" smtClean="0">
              <a:solidFill>
                <a:srgbClr val="0000FF"/>
              </a:solidFill>
            </a:rPr>
            <a:t>восприятия</a:t>
          </a:r>
          <a:endParaRPr lang="ru-RU" sz="2300" b="1" kern="1200" dirty="0">
            <a:solidFill>
              <a:srgbClr val="0000FF"/>
            </a:solidFill>
          </a:endParaRPr>
        </a:p>
      </dsp:txBody>
      <dsp:txXfrm rot="10800000">
        <a:off x="1652018" y="0"/>
        <a:ext cx="4470202" cy="953181"/>
      </dsp:txXfrm>
    </dsp:sp>
    <dsp:sp modelId="{146F5E73-1AE5-42F6-BE61-9842E6386734}">
      <dsp:nvSpPr>
        <dsp:cNvPr id="0" name=""/>
        <dsp:cNvSpPr/>
      </dsp:nvSpPr>
      <dsp:spPr>
        <a:xfrm>
          <a:off x="947679" y="311"/>
          <a:ext cx="953181" cy="95318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310C5-BD95-46EF-BE3A-E53E63172A62}">
      <dsp:nvSpPr>
        <dsp:cNvPr id="0" name=""/>
        <dsp:cNvSpPr/>
      </dsp:nvSpPr>
      <dsp:spPr>
        <a:xfrm rot="10800000">
          <a:off x="1424270" y="1238024"/>
          <a:ext cx="4708497" cy="953181"/>
        </a:xfrm>
        <a:prstGeom prst="homePlat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326"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00FF"/>
              </a:solidFill>
            </a:rPr>
            <a:t>Развитие и обогащение словарного запаса</a:t>
          </a:r>
          <a:endParaRPr lang="ru-RU" sz="2300" b="1" kern="1200" dirty="0">
            <a:solidFill>
              <a:srgbClr val="0000FF"/>
            </a:solidFill>
          </a:endParaRPr>
        </a:p>
      </dsp:txBody>
      <dsp:txXfrm rot="10800000">
        <a:off x="1662565" y="1238024"/>
        <a:ext cx="4470202" cy="953181"/>
      </dsp:txXfrm>
    </dsp:sp>
    <dsp:sp modelId="{4D653C56-09DC-4CBD-86EF-56CAA3EF2D54}">
      <dsp:nvSpPr>
        <dsp:cNvPr id="0" name=""/>
        <dsp:cNvSpPr/>
      </dsp:nvSpPr>
      <dsp:spPr>
        <a:xfrm>
          <a:off x="947679" y="1238024"/>
          <a:ext cx="953181" cy="95318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6DC54-2DC5-4F1E-9BE3-07BAD94E8A21}">
      <dsp:nvSpPr>
        <dsp:cNvPr id="0" name=""/>
        <dsp:cNvSpPr/>
      </dsp:nvSpPr>
      <dsp:spPr>
        <a:xfrm rot="10800000">
          <a:off x="1424270" y="2475737"/>
          <a:ext cx="4708497" cy="953181"/>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326"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00FF"/>
              </a:solidFill>
            </a:rPr>
            <a:t>Формирование лексико-грамматических категорий</a:t>
          </a:r>
          <a:endParaRPr lang="ru-RU" sz="2300" b="1" kern="1200" dirty="0">
            <a:solidFill>
              <a:srgbClr val="0000FF"/>
            </a:solidFill>
          </a:endParaRPr>
        </a:p>
      </dsp:txBody>
      <dsp:txXfrm rot="10800000">
        <a:off x="1662565" y="2475737"/>
        <a:ext cx="4470202" cy="953181"/>
      </dsp:txXfrm>
    </dsp:sp>
    <dsp:sp modelId="{ED98A07F-0D6F-4DD4-8453-3B265390CF87}">
      <dsp:nvSpPr>
        <dsp:cNvPr id="0" name=""/>
        <dsp:cNvSpPr/>
      </dsp:nvSpPr>
      <dsp:spPr>
        <a:xfrm>
          <a:off x="947679" y="2475737"/>
          <a:ext cx="953181" cy="95318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B076C-5C75-46DB-9BA3-F2E651B0FD52}">
      <dsp:nvSpPr>
        <dsp:cNvPr id="0" name=""/>
        <dsp:cNvSpPr/>
      </dsp:nvSpPr>
      <dsp:spPr>
        <a:xfrm rot="10800000">
          <a:off x="1413723" y="3767524"/>
          <a:ext cx="4708497" cy="953181"/>
        </a:xfrm>
        <a:prstGeom prst="homePlat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326"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00FF"/>
              </a:solidFill>
            </a:rPr>
            <a:t>Развитие связной речи</a:t>
          </a:r>
          <a:endParaRPr lang="ru-RU" sz="2300" b="1" kern="1200" dirty="0">
            <a:solidFill>
              <a:srgbClr val="0000FF"/>
            </a:solidFill>
          </a:endParaRPr>
        </a:p>
      </dsp:txBody>
      <dsp:txXfrm rot="10800000">
        <a:off x="1652018" y="3767524"/>
        <a:ext cx="4470202" cy="953181"/>
      </dsp:txXfrm>
    </dsp:sp>
    <dsp:sp modelId="{351660DD-7A55-4F86-8756-5C283CDB611D}">
      <dsp:nvSpPr>
        <dsp:cNvPr id="0" name=""/>
        <dsp:cNvSpPr/>
      </dsp:nvSpPr>
      <dsp:spPr>
        <a:xfrm>
          <a:off x="947679" y="3713450"/>
          <a:ext cx="953181" cy="95318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4118A-305A-4FEE-B690-4ED9828C4661}">
      <dsp:nvSpPr>
        <dsp:cNvPr id="0" name=""/>
        <dsp:cNvSpPr/>
      </dsp:nvSpPr>
      <dsp:spPr>
        <a:xfrm rot="10800000">
          <a:off x="1413723" y="4951474"/>
          <a:ext cx="4708497" cy="953181"/>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326"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00FF"/>
              </a:solidFill>
            </a:rPr>
            <a:t>Обучение грамоте</a:t>
          </a:r>
          <a:endParaRPr lang="ru-RU" sz="2300" kern="1200" dirty="0">
            <a:solidFill>
              <a:srgbClr val="0000FF"/>
            </a:solidFill>
          </a:endParaRPr>
        </a:p>
      </dsp:txBody>
      <dsp:txXfrm rot="10800000">
        <a:off x="1652018" y="4951474"/>
        <a:ext cx="4470202" cy="953181"/>
      </dsp:txXfrm>
    </dsp:sp>
    <dsp:sp modelId="{6699AC98-9D9B-4680-B287-7F3BE3F56316}">
      <dsp:nvSpPr>
        <dsp:cNvPr id="0" name=""/>
        <dsp:cNvSpPr/>
      </dsp:nvSpPr>
      <dsp:spPr>
        <a:xfrm>
          <a:off x="947679" y="4951163"/>
          <a:ext cx="953181" cy="953181"/>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E03D7-DC81-4A70-8C42-0C109F9597EF}">
      <dsp:nvSpPr>
        <dsp:cNvPr id="0" name=""/>
        <dsp:cNvSpPr/>
      </dsp:nvSpPr>
      <dsp:spPr>
        <a:xfrm rot="10800000">
          <a:off x="1472315" y="0"/>
          <a:ext cx="5130608" cy="720080"/>
        </a:xfrm>
        <a:prstGeom prst="homePlate">
          <a:avLst/>
        </a:prstGeom>
        <a:solidFill>
          <a:srgbClr val="18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35" tIns="102870" rIns="192024" bIns="102870" numCol="1" spcCol="1270" anchor="ctr" anchorCtr="0">
          <a:noAutofit/>
        </a:bodyPr>
        <a:lstStyle/>
        <a:p>
          <a:pPr lvl="0" algn="ctr" defTabSz="1200150" rtl="0">
            <a:lnSpc>
              <a:spcPct val="90000"/>
            </a:lnSpc>
            <a:spcBef>
              <a:spcPct val="0"/>
            </a:spcBef>
            <a:spcAft>
              <a:spcPct val="35000"/>
            </a:spcAft>
          </a:pPr>
          <a:r>
            <a:rPr lang="ru-RU" sz="2700" b="1" kern="1200" dirty="0" smtClean="0">
              <a:solidFill>
                <a:srgbClr val="0000FF"/>
              </a:solidFill>
            </a:rPr>
            <a:t>Фонематическое восприятие</a:t>
          </a:r>
          <a:endParaRPr lang="ru-RU" sz="2700" b="1" kern="1200" dirty="0">
            <a:solidFill>
              <a:srgbClr val="0000FF"/>
            </a:solidFill>
          </a:endParaRPr>
        </a:p>
      </dsp:txBody>
      <dsp:txXfrm rot="10800000">
        <a:off x="1652335" y="0"/>
        <a:ext cx="4950588" cy="720080"/>
      </dsp:txXfrm>
    </dsp:sp>
    <dsp:sp modelId="{61EB0256-5227-408F-85C1-9C1CF9E5872B}">
      <dsp:nvSpPr>
        <dsp:cNvPr id="0" name=""/>
        <dsp:cNvSpPr/>
      </dsp:nvSpPr>
      <dsp:spPr>
        <a:xfrm>
          <a:off x="1112275" y="0"/>
          <a:ext cx="720080" cy="72008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BB007-B888-4BD9-9593-CB245AB6E54A}">
      <dsp:nvSpPr>
        <dsp:cNvPr id="0" name=""/>
        <dsp:cNvSpPr/>
      </dsp:nvSpPr>
      <dsp:spPr>
        <a:xfrm rot="10800000">
          <a:off x="1472140" y="351"/>
          <a:ext cx="5130608" cy="719376"/>
        </a:xfrm>
        <a:prstGeom prst="homePlate">
          <a:avLst/>
        </a:prstGeom>
        <a:solidFill>
          <a:srgbClr val="3C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225"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0000FF"/>
              </a:solidFill>
            </a:rPr>
            <a:t>Развитие и обогащение словарного запаса</a:t>
          </a:r>
          <a:endParaRPr lang="ru-RU" sz="2800" b="1" kern="1200" dirty="0">
            <a:solidFill>
              <a:srgbClr val="0000FF"/>
            </a:solidFill>
          </a:endParaRPr>
        </a:p>
      </dsp:txBody>
      <dsp:txXfrm rot="10800000">
        <a:off x="1651984" y="351"/>
        <a:ext cx="4950764" cy="719376"/>
      </dsp:txXfrm>
    </dsp:sp>
    <dsp:sp modelId="{6C98C2AE-751E-494D-8EDE-4C00E6F6C030}">
      <dsp:nvSpPr>
        <dsp:cNvPr id="0" name=""/>
        <dsp:cNvSpPr/>
      </dsp:nvSpPr>
      <dsp:spPr>
        <a:xfrm>
          <a:off x="1112451" y="351"/>
          <a:ext cx="719376" cy="7193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7F73-70C7-4BA2-BA89-45FEADC9DE56}">
      <dsp:nvSpPr>
        <dsp:cNvPr id="0" name=""/>
        <dsp:cNvSpPr/>
      </dsp:nvSpPr>
      <dsp:spPr>
        <a:xfrm rot="10800000">
          <a:off x="1605416" y="443"/>
          <a:ext cx="5472684" cy="907832"/>
        </a:xfrm>
        <a:prstGeom prst="homePlate">
          <a:avLst/>
        </a:prstGeom>
        <a:solidFill>
          <a:srgbClr val="8ED0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329" tIns="106680" rIns="199136"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rgbClr val="0000FF"/>
              </a:solidFill>
            </a:rPr>
            <a:t>Формирование лексико-грамматических категорий</a:t>
          </a:r>
          <a:endParaRPr lang="ru-RU" sz="2800" kern="1200" dirty="0">
            <a:solidFill>
              <a:srgbClr val="0000FF"/>
            </a:solidFill>
          </a:endParaRPr>
        </a:p>
      </dsp:txBody>
      <dsp:txXfrm rot="10800000">
        <a:off x="1832374" y="443"/>
        <a:ext cx="5245726" cy="907832"/>
      </dsp:txXfrm>
    </dsp:sp>
    <dsp:sp modelId="{C90F145F-3378-4F65-9A37-F009C8C8D4FF}">
      <dsp:nvSpPr>
        <dsp:cNvPr id="0" name=""/>
        <dsp:cNvSpPr/>
      </dsp:nvSpPr>
      <dsp:spPr>
        <a:xfrm>
          <a:off x="1151499" y="443"/>
          <a:ext cx="907832" cy="90783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85AF-577C-40B2-A600-52BC84A8B40D}">
      <dsp:nvSpPr>
        <dsp:cNvPr id="0" name=""/>
        <dsp:cNvSpPr/>
      </dsp:nvSpPr>
      <dsp:spPr>
        <a:xfrm rot="10800000">
          <a:off x="1549299" y="478"/>
          <a:ext cx="5178493" cy="979770"/>
        </a:xfrm>
        <a:prstGeom prst="homePlate">
          <a:avLst/>
        </a:prstGeom>
        <a:solidFill>
          <a:srgbClr val="CFE0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051" tIns="106680" rIns="199136"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rgbClr val="0000FF"/>
              </a:solidFill>
            </a:rPr>
            <a:t>Развитие связной речи</a:t>
          </a:r>
          <a:br>
            <a:rPr lang="ru-RU" sz="2800" b="1" kern="1200" dirty="0" smtClean="0">
              <a:solidFill>
                <a:srgbClr val="0000FF"/>
              </a:solidFill>
            </a:rPr>
          </a:br>
          <a:endParaRPr lang="ru-RU" sz="2800" kern="1200" dirty="0">
            <a:solidFill>
              <a:srgbClr val="0000FF"/>
            </a:solidFill>
          </a:endParaRPr>
        </a:p>
      </dsp:txBody>
      <dsp:txXfrm rot="10800000">
        <a:off x="1794241" y="478"/>
        <a:ext cx="4933551" cy="979770"/>
      </dsp:txXfrm>
    </dsp:sp>
    <dsp:sp modelId="{3536CEF9-2435-4DB5-B534-156B248C4D0F}">
      <dsp:nvSpPr>
        <dsp:cNvPr id="0" name=""/>
        <dsp:cNvSpPr/>
      </dsp:nvSpPr>
      <dsp:spPr>
        <a:xfrm>
          <a:off x="1059414" y="478"/>
          <a:ext cx="979770" cy="97977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C0D4B-301D-42B7-A9C8-1A118D6FF7DE}">
      <dsp:nvSpPr>
        <dsp:cNvPr id="0" name=""/>
        <dsp:cNvSpPr/>
      </dsp:nvSpPr>
      <dsp:spPr>
        <a:xfrm rot="10800000">
          <a:off x="1531537" y="0"/>
          <a:ext cx="5178493" cy="908720"/>
        </a:xfrm>
        <a:prstGeom prst="homePlate">
          <a:avLst/>
        </a:prstGeom>
        <a:solidFill>
          <a:srgbClr val="E071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720" tIns="106680" rIns="199136"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rgbClr val="0000FF"/>
              </a:solidFill>
            </a:rPr>
            <a:t>Обучение грамоте</a:t>
          </a:r>
          <a:endParaRPr lang="ru-RU" sz="2800" b="1" kern="1200" dirty="0">
            <a:solidFill>
              <a:srgbClr val="0000FF"/>
            </a:solidFill>
          </a:endParaRPr>
        </a:p>
      </dsp:txBody>
      <dsp:txXfrm rot="10800000">
        <a:off x="1758717" y="0"/>
        <a:ext cx="4951313" cy="908720"/>
      </dsp:txXfrm>
    </dsp:sp>
    <dsp:sp modelId="{210BCB4D-D273-4946-9B3D-3AD32CD72B37}">
      <dsp:nvSpPr>
        <dsp:cNvPr id="0" name=""/>
        <dsp:cNvSpPr/>
      </dsp:nvSpPr>
      <dsp:spPr>
        <a:xfrm>
          <a:off x="1077177" y="0"/>
          <a:ext cx="908720" cy="90872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13051" y="-80944"/>
            <a:ext cx="9172600" cy="6938944"/>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80944"/>
            <a:ext cx="8229600" cy="1637736"/>
          </a:xfrm>
        </p:spPr>
        <p:txBody>
          <a:bodyPr>
            <a:noAutofit/>
          </a:bodyPr>
          <a:lstStyle/>
          <a:p>
            <a:pPr lvl="0"/>
            <a:r>
              <a:rPr lang="ru-RU" sz="3600" b="1" i="1" dirty="0" smtClean="0">
                <a:solidFill>
                  <a:srgbClr val="CC00FF"/>
                </a:solidFill>
                <a:latin typeface="Impact" panose="020B0806030902050204" pitchFamily="34" charset="0"/>
              </a:rPr>
              <a:t/>
            </a:r>
            <a:br>
              <a:rPr lang="ru-RU" sz="3600" b="1" i="1" dirty="0" smtClean="0">
                <a:solidFill>
                  <a:srgbClr val="CC00FF"/>
                </a:solidFill>
                <a:latin typeface="Impact" panose="020B0806030902050204" pitchFamily="34" charset="0"/>
              </a:rPr>
            </a:br>
            <a:r>
              <a:rPr lang="ru-RU" sz="3600" b="1" i="1" dirty="0" smtClean="0">
                <a:solidFill>
                  <a:srgbClr val="CC00FF"/>
                </a:solidFill>
                <a:latin typeface="Impact" panose="020B0806030902050204" pitchFamily="34" charset="0"/>
              </a:rPr>
              <a:t>Картотека</a:t>
            </a:r>
            <a:r>
              <a:rPr lang="ru-RU" sz="3600" b="1" i="1" dirty="0">
                <a:solidFill>
                  <a:srgbClr val="CC00FF"/>
                </a:solidFill>
                <a:latin typeface="Impact" panose="020B0806030902050204" pitchFamily="34" charset="0"/>
              </a:rPr>
              <a:t/>
            </a:r>
            <a:br>
              <a:rPr lang="ru-RU" sz="3600" b="1" i="1" dirty="0">
                <a:solidFill>
                  <a:srgbClr val="CC00FF"/>
                </a:solidFill>
                <a:latin typeface="Impact" panose="020B0806030902050204" pitchFamily="34" charset="0"/>
              </a:rPr>
            </a:br>
            <a:r>
              <a:rPr lang="ru-RU" sz="3600" b="1" i="1" dirty="0">
                <a:solidFill>
                  <a:srgbClr val="CC00FF"/>
                </a:solidFill>
                <a:latin typeface="Impact" panose="020B0806030902050204" pitchFamily="34" charset="0"/>
              </a:rPr>
              <a:t>дидактических   игр </a:t>
            </a:r>
            <a:r>
              <a:rPr lang="ru-RU" sz="3600" b="1" dirty="0">
                <a:solidFill>
                  <a:srgbClr val="0000FF"/>
                </a:solidFill>
              </a:rPr>
              <a:t/>
            </a:r>
            <a:br>
              <a:rPr lang="ru-RU" sz="3600" b="1" dirty="0">
                <a:solidFill>
                  <a:srgbClr val="0000FF"/>
                </a:solidFill>
              </a:rPr>
            </a:br>
            <a:endParaRPr lang="ru-RU" sz="36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24772213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2286000" y="3105835"/>
            <a:ext cx="4572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3937991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0"/>
            <a:ext cx="8229600" cy="332656"/>
          </a:xfrm>
        </p:spPr>
        <p:txBody>
          <a:bodyPr>
            <a:normAutofit/>
          </a:bodyPr>
          <a:lstStyle/>
          <a:p>
            <a:endParaRPr lang="ru-RU" sz="1000" dirty="0"/>
          </a:p>
        </p:txBody>
      </p:sp>
      <p:sp>
        <p:nvSpPr>
          <p:cNvPr id="6" name="Объект 5"/>
          <p:cNvSpPr>
            <a:spLocks noGrp="1"/>
          </p:cNvSpPr>
          <p:nvPr>
            <p:ph idx="1"/>
          </p:nvPr>
        </p:nvSpPr>
        <p:spPr>
          <a:xfrm>
            <a:off x="827584" y="476672"/>
            <a:ext cx="8136904" cy="6120680"/>
          </a:xfrm>
        </p:spPr>
        <p:txBody>
          <a:bodyPr>
            <a:normAutofit/>
          </a:bodyPr>
          <a:lstStyle/>
          <a:p>
            <a:pPr>
              <a:buFont typeface="Wingdings" panose="05000000000000000000" pitchFamily="2" charset="2"/>
              <a:buChar char="v"/>
            </a:pPr>
            <a:r>
              <a:rPr lang="ru-RU" sz="1400" b="1" dirty="0"/>
              <a:t>«</a:t>
            </a:r>
            <a:r>
              <a:rPr lang="ru-RU" sz="1400" b="1" i="1" dirty="0" smtClean="0"/>
              <a:t>Прятки</a:t>
            </a:r>
            <a:r>
              <a:rPr lang="ru-RU" sz="1400" b="1" dirty="0" smtClean="0"/>
              <a:t>»</a:t>
            </a:r>
            <a:endParaRPr lang="ru-RU" sz="1400" dirty="0"/>
          </a:p>
          <a:p>
            <a:pPr marL="0" indent="0">
              <a:buNone/>
            </a:pPr>
            <a:r>
              <a:rPr lang="ru-RU" sz="1400" u="sng" dirty="0" smtClean="0"/>
              <a:t>Цель:</a:t>
            </a:r>
            <a:r>
              <a:rPr lang="ru-RU" sz="1400" dirty="0"/>
              <a:t> Формирование морфологической стороны речи. Подвести детей к пониманию предлогов и наречий, имеющих пространственное значение (в, на, за, под, около, между, рядом, слева, справа)</a:t>
            </a:r>
            <a:br>
              <a:rPr lang="ru-RU" sz="1400" dirty="0"/>
            </a:br>
            <a:r>
              <a:rPr lang="ru-RU" sz="1400" u="sng" dirty="0" smtClean="0"/>
              <a:t>Оборудование</a:t>
            </a:r>
            <a:r>
              <a:rPr lang="ru-RU" sz="1400" b="1" u="sng" dirty="0" smtClean="0"/>
              <a:t>.</a:t>
            </a:r>
            <a:r>
              <a:rPr lang="ru-RU" sz="1400" dirty="0"/>
              <a:t> Мелкие игрушки.</a:t>
            </a:r>
            <a:br>
              <a:rPr lang="ru-RU" sz="1400" dirty="0"/>
            </a:br>
            <a:r>
              <a:rPr lang="ru-RU" sz="1400" u="sng" dirty="0" smtClean="0"/>
              <a:t>Ход:</a:t>
            </a:r>
            <a:r>
              <a:rPr lang="ru-RU" sz="1400" dirty="0"/>
              <a:t> </a:t>
            </a:r>
            <a:r>
              <a:rPr lang="ru-RU" sz="1400" dirty="0" smtClean="0"/>
              <a:t>Изготовленные </a:t>
            </a:r>
            <a:r>
              <a:rPr lang="ru-RU" sz="1400" dirty="0"/>
              <a:t>заранее игрушки воспитатель прячет в разных местах групповой комнаты, а затем, собрав вокруг себя детей. Сообщает им: «Меня известили, что у нас в группе поселились непрошенные гости. Следопыт, который вёл за ними наблюдение, пишет, что кто-то спрятался в верхнем правом ящике письменного стола. Кто пойдёт на поиски? Хорошо. Нашли? Молодцы! А кто-то спрятался в уголке игрушек, за шкафом (Поиски). Кто-то под кукольной кроватью; кто-то на столе; что стоит справа от меня»</a:t>
            </a:r>
            <a:br>
              <a:rPr lang="ru-RU" sz="1400" dirty="0"/>
            </a:br>
            <a:r>
              <a:rPr lang="ru-RU" sz="1400" dirty="0" err="1" smtClean="0"/>
              <a:t>Т.о</a:t>
            </a:r>
            <a:r>
              <a:rPr lang="ru-RU" sz="1400" dirty="0" smtClean="0"/>
              <a:t>. </a:t>
            </a:r>
            <a:r>
              <a:rPr lang="ru-RU" sz="1400" dirty="0"/>
              <a:t>дети отыскивают всех непрошенных гостей, прячут их в коробочку и договариваются, что снова поиграют с их помощью в прятки</a:t>
            </a:r>
            <a:r>
              <a:rPr lang="ru-RU" sz="1400" dirty="0" smtClean="0"/>
              <a:t>.</a:t>
            </a:r>
          </a:p>
          <a:p>
            <a:pPr marL="0" indent="0">
              <a:buNone/>
            </a:pPr>
            <a:endParaRPr lang="ru-RU" sz="1400" dirty="0" smtClean="0"/>
          </a:p>
          <a:p>
            <a:pPr>
              <a:buFont typeface="Wingdings" panose="05000000000000000000" pitchFamily="2" charset="2"/>
              <a:buChar char="v"/>
            </a:pPr>
            <a:r>
              <a:rPr lang="ru-RU" sz="1400" b="1" dirty="0"/>
              <a:t>«</a:t>
            </a:r>
            <a:r>
              <a:rPr lang="ru-RU" sz="1400" b="1" i="1" dirty="0"/>
              <a:t>Почтальон принёс </a:t>
            </a:r>
            <a:r>
              <a:rPr lang="ru-RU" sz="1400" b="1" i="1" dirty="0" smtClean="0"/>
              <a:t>открытку»</a:t>
            </a:r>
            <a:endParaRPr lang="ru-RU" sz="1400" i="1" dirty="0"/>
          </a:p>
          <a:p>
            <a:pPr marL="0" indent="0">
              <a:buNone/>
            </a:pPr>
            <a:r>
              <a:rPr lang="ru-RU" sz="1400" u="sng" dirty="0" smtClean="0"/>
              <a:t>Цель</a:t>
            </a:r>
            <a:r>
              <a:rPr lang="ru-RU" sz="1400" dirty="0"/>
              <a:t>: Учить детей образовывать формы глагола в настоящем времени (рисует, танцует, бежит, скачет, лакает, поливает, мяукает, лает, гладит, барабанит </a:t>
            </a:r>
            <a:r>
              <a:rPr lang="ru-RU" sz="1400" dirty="0" err="1"/>
              <a:t>и.д</a:t>
            </a:r>
            <a:r>
              <a:rPr lang="ru-RU" sz="1400" dirty="0"/>
              <a:t>.)</a:t>
            </a:r>
            <a:br>
              <a:rPr lang="ru-RU" sz="1400" dirty="0"/>
            </a:br>
            <a:r>
              <a:rPr lang="ru-RU" sz="1400" u="sng" dirty="0"/>
              <a:t>О</a:t>
            </a:r>
            <a:r>
              <a:rPr lang="ru-RU" sz="1400" u="sng" dirty="0" smtClean="0"/>
              <a:t>борудование</a:t>
            </a:r>
            <a:r>
              <a:rPr lang="ru-RU" sz="1400" b="1" dirty="0" smtClean="0"/>
              <a:t>.</a:t>
            </a:r>
            <a:r>
              <a:rPr lang="ru-RU" sz="1400" dirty="0"/>
              <a:t> Открытки с изображением людей и животных, выполняющих различные действия.</a:t>
            </a:r>
            <a:br>
              <a:rPr lang="ru-RU" sz="1400" dirty="0"/>
            </a:br>
            <a:r>
              <a:rPr lang="ru-RU" sz="1400" u="sng" dirty="0" smtClean="0"/>
              <a:t>Ход:</a:t>
            </a:r>
            <a:r>
              <a:rPr lang="ru-RU" sz="1400" dirty="0"/>
              <a:t> </a:t>
            </a:r>
            <a:r>
              <a:rPr lang="ru-RU" sz="1400" dirty="0" smtClean="0"/>
              <a:t>Игра </a:t>
            </a:r>
            <a:r>
              <a:rPr lang="ru-RU" sz="1400" dirty="0"/>
              <a:t>проводится с небольшой подгруппой.</a:t>
            </a:r>
            <a:br>
              <a:rPr lang="ru-RU" sz="1400" dirty="0"/>
            </a:br>
            <a:r>
              <a:rPr lang="ru-RU" sz="1400" dirty="0"/>
              <a:t>В дверь кто-то стучит.</a:t>
            </a:r>
            <a:br>
              <a:rPr lang="ru-RU" sz="1400" dirty="0"/>
            </a:br>
            <a:r>
              <a:rPr lang="ru-RU" sz="1400" i="1" dirty="0"/>
              <a:t>Воспитатель: </a:t>
            </a:r>
            <a:r>
              <a:rPr lang="ru-RU" sz="1400" dirty="0"/>
              <a:t>Ребята, нам почтальон принёс открытки. Сейчас мы их рассмотрим вместе. Кто на этой открытке нарисован? Правильно, Мишка. Что он делает? Да, барабанит. Эта открытка адресована Оле. Оля, запомни свою открытку. Вот эта открытка адресована Паше. Кто здесь изображен? А что он делает? И, ты, Петя, запомни свою открытку.</a:t>
            </a:r>
            <a:br>
              <a:rPr lang="ru-RU" sz="1400" dirty="0"/>
            </a:br>
            <a:r>
              <a:rPr lang="ru-RU" sz="1400" dirty="0" err="1" smtClean="0"/>
              <a:t>Т.о</a:t>
            </a:r>
            <a:r>
              <a:rPr lang="ru-RU" sz="1400" dirty="0" smtClean="0"/>
              <a:t>. </a:t>
            </a:r>
            <a:r>
              <a:rPr lang="ru-RU" sz="1400" dirty="0"/>
              <a:t>рассматриваются 4-5 штук. И те, кому они адресованы, должны правильно назвать действия персонажа и запомнить изображение.</a:t>
            </a:r>
            <a:br>
              <a:rPr lang="ru-RU" sz="1400" dirty="0"/>
            </a:br>
            <a:r>
              <a:rPr lang="ru-RU" sz="1400" i="1" dirty="0"/>
              <a:t>Воспитатель:</a:t>
            </a:r>
            <a:r>
              <a:rPr lang="ru-RU" sz="1400" dirty="0"/>
              <a:t> Теперь я проверю, запомнили ли вы свои открытки? Снеговики танцуют. Чья эта открытка? И </a:t>
            </a:r>
            <a:r>
              <a:rPr lang="ru-RU" sz="1400" dirty="0" err="1"/>
              <a:t>т.д</a:t>
            </a:r>
            <a:r>
              <a:rPr lang="ru-RU" sz="1400" b="1" dirty="0"/>
              <a:t> </a:t>
            </a:r>
            <a:endParaRPr lang="ru-RU" sz="1400" b="1" dirty="0" smtClean="0"/>
          </a:p>
          <a:p>
            <a:pPr marL="0" indent="0">
              <a:buNone/>
            </a:pPr>
            <a:endParaRPr lang="ru-RU" sz="1400" dirty="0"/>
          </a:p>
          <a:p>
            <a:pPr marL="0" indent="0">
              <a:buNone/>
            </a:pPr>
            <a:endParaRPr lang="ru-RU" sz="1400" dirty="0"/>
          </a:p>
          <a:p>
            <a:endParaRPr lang="ru-RU" sz="1300" dirty="0"/>
          </a:p>
        </p:txBody>
      </p:sp>
    </p:spTree>
    <p:extLst>
      <p:ext uri="{BB962C8B-B14F-4D97-AF65-F5344CB8AC3E}">
        <p14:creationId xmlns:p14="http://schemas.microsoft.com/office/powerpoint/2010/main" val="201783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20000"/>
          </a:bodyPr>
          <a:lstStyle/>
          <a:p>
            <a:pPr>
              <a:buFont typeface="Wingdings" panose="05000000000000000000" pitchFamily="2" charset="2"/>
              <a:buChar char="v"/>
            </a:pPr>
            <a:r>
              <a:rPr lang="ru-RU" sz="1400" b="1" i="1" dirty="0" smtClean="0"/>
              <a:t>«</a:t>
            </a:r>
            <a:r>
              <a:rPr lang="ru-RU" sz="1400" b="1" i="1" dirty="0"/>
              <a:t>Магазин»</a:t>
            </a:r>
            <a:endParaRPr lang="ru-RU" sz="1400" i="1" dirty="0"/>
          </a:p>
          <a:p>
            <a:pPr marL="0" indent="0">
              <a:buNone/>
            </a:pPr>
            <a:r>
              <a:rPr lang="ru-RU" sz="1400" u="sng" dirty="0"/>
              <a:t>Цель</a:t>
            </a:r>
            <a:r>
              <a:rPr lang="ru-RU" sz="1400" dirty="0"/>
              <a:t>: Продолжать учить детей определять первый звук слова.</a:t>
            </a:r>
          </a:p>
          <a:p>
            <a:pPr marL="0" indent="0">
              <a:buNone/>
            </a:pPr>
            <a:r>
              <a:rPr lang="ru-RU" sz="1400" u="sng" dirty="0"/>
              <a:t>Ход:</a:t>
            </a:r>
            <a:r>
              <a:rPr lang="ru-RU" sz="1400" dirty="0"/>
              <a:t> Воспитатель – продавец, дети – покупатели. Продавец отпускает товар в том случае, если покупатель правильно называет первый звук в слове, которое обозначает нужный предмет.</a:t>
            </a:r>
          </a:p>
          <a:p>
            <a:pPr>
              <a:buFont typeface="Wingdings" panose="05000000000000000000" pitchFamily="2" charset="2"/>
              <a:buChar char="v"/>
            </a:pPr>
            <a:r>
              <a:rPr lang="ru-RU" sz="1400" b="1" i="1" dirty="0" smtClean="0"/>
              <a:t>«</a:t>
            </a:r>
            <a:r>
              <a:rPr lang="ru-RU" sz="1400" b="1" i="1" dirty="0"/>
              <a:t>Звуковое лото»</a:t>
            </a:r>
            <a:endParaRPr lang="ru-RU" sz="1400" i="1" dirty="0"/>
          </a:p>
          <a:p>
            <a:pPr marL="0" indent="0">
              <a:buNone/>
            </a:pPr>
            <a:r>
              <a:rPr lang="ru-RU" sz="1400" u="sng" dirty="0"/>
              <a:t>Цель</a:t>
            </a:r>
            <a:r>
              <a:rPr lang="ru-RU" sz="1400" dirty="0"/>
              <a:t>: Учить детей находить слово с нужным звуком из заданного ряда слов.</a:t>
            </a:r>
          </a:p>
          <a:p>
            <a:pPr marL="0" indent="0">
              <a:buNone/>
            </a:pPr>
            <a:r>
              <a:rPr lang="ru-RU" sz="1400" u="sng" dirty="0"/>
              <a:t>Ход: </a:t>
            </a:r>
            <a:r>
              <a:rPr lang="ru-RU" sz="1400" dirty="0"/>
              <a:t>Детям раздаются карты лото с картинками и маленькие пустые карточки. Ведущий называет звук и спрашивает у игроков: «У кого есть слово со звуком … .? Не обязательно, чтобы этот звук был в начале слова, он может стоять и в конце, и в середине». Дети отвечают и закрывают картинку с правильно найденным звуком карточкой.</a:t>
            </a:r>
          </a:p>
          <a:p>
            <a:pPr>
              <a:buFont typeface="Wingdings" panose="05000000000000000000" pitchFamily="2" charset="2"/>
              <a:buChar char="v"/>
            </a:pPr>
            <a:r>
              <a:rPr lang="ru-RU" sz="1400" b="1" i="1" dirty="0" smtClean="0"/>
              <a:t>«</a:t>
            </a:r>
            <a:r>
              <a:rPr lang="ru-RU" sz="1400" b="1" i="1" dirty="0"/>
              <a:t>Путешествие в страну звуков»</a:t>
            </a:r>
            <a:endParaRPr lang="ru-RU" sz="1400" i="1" dirty="0"/>
          </a:p>
          <a:p>
            <a:pPr marL="0" indent="0">
              <a:buNone/>
            </a:pPr>
            <a:r>
              <a:rPr lang="ru-RU" sz="1400" dirty="0" smtClean="0"/>
              <a:t>           1 </a:t>
            </a:r>
            <a:r>
              <a:rPr lang="ru-RU" sz="1400" dirty="0"/>
              <a:t>вариант</a:t>
            </a:r>
          </a:p>
          <a:p>
            <a:pPr marL="0" indent="0">
              <a:buNone/>
            </a:pPr>
            <a:r>
              <a:rPr lang="ru-RU" sz="1400" u="sng" dirty="0"/>
              <a:t>Цель</a:t>
            </a:r>
            <a:r>
              <a:rPr lang="ru-RU" sz="1400" dirty="0"/>
              <a:t>: Развивать фонематический слух.</a:t>
            </a:r>
          </a:p>
          <a:p>
            <a:pPr marL="0" indent="0">
              <a:buNone/>
            </a:pPr>
            <a:r>
              <a:rPr lang="ru-RU" sz="1400" u="sng" dirty="0"/>
              <a:t>Ход: </a:t>
            </a:r>
            <a:r>
              <a:rPr lang="ru-RU" sz="1400" dirty="0"/>
              <a:t>Ведущий отбирает 3 таблички с буквами, которые вставляет в прорези вагонов, и 9 картинок с изображениями животных, объясняя детям: «Прибыл поезд для зверей и птиц. В нем 3 вагона, Каждое животное может ехать только в определенном вагоне. В первом вагоне поедут животные в названии которых есть звук [т] и т. д. Задания можно менять .</a:t>
            </a:r>
          </a:p>
          <a:p>
            <a:pPr marL="0" indent="0">
              <a:buNone/>
            </a:pPr>
            <a:r>
              <a:rPr lang="ru-RU" sz="1400" dirty="0" smtClean="0"/>
              <a:t>           2 </a:t>
            </a:r>
            <a:r>
              <a:rPr lang="ru-RU" sz="1400" dirty="0"/>
              <a:t>вариант</a:t>
            </a:r>
          </a:p>
          <a:p>
            <a:pPr marL="0" indent="0">
              <a:buNone/>
            </a:pPr>
            <a:r>
              <a:rPr lang="ru-RU" sz="1400" u="sng" dirty="0"/>
              <a:t>Цель</a:t>
            </a:r>
            <a:r>
              <a:rPr lang="ru-RU" sz="1400" dirty="0"/>
              <a:t>: Продолжать учить детей проводить звуковой анализ слова, развивать фонематический слух.</a:t>
            </a:r>
          </a:p>
          <a:p>
            <a:pPr marL="0" indent="0">
              <a:buNone/>
            </a:pPr>
            <a:r>
              <a:rPr lang="ru-RU" sz="1400" u="sng" dirty="0"/>
              <a:t>Ход</a:t>
            </a:r>
            <a:r>
              <a:rPr lang="ru-RU" sz="1400" dirty="0"/>
              <a:t>: Ведущий вставляет в прорези в вагонах таблички с кружками (3, 4, 5). Раздает детям картинки и предлагает отобрать пассажиров, ориентируясь на количество звуков в слове. Дети по очереди отчетливо называют животное, выделяя каждый звук, считают звуки и кладут картинку на окно соответствующего вагона.</a:t>
            </a:r>
          </a:p>
          <a:p>
            <a:pPr marL="0" indent="0">
              <a:buNone/>
            </a:pPr>
            <a:r>
              <a:rPr lang="ru-RU" sz="1400" dirty="0" smtClean="0"/>
              <a:t>          3 </a:t>
            </a:r>
            <a:r>
              <a:rPr lang="ru-RU" sz="1400" dirty="0"/>
              <a:t>вариант</a:t>
            </a:r>
          </a:p>
          <a:p>
            <a:pPr marL="0" indent="0">
              <a:buNone/>
            </a:pPr>
            <a:r>
              <a:rPr lang="ru-RU" sz="1400" u="sng" dirty="0"/>
              <a:t>Цель</a:t>
            </a:r>
            <a:r>
              <a:rPr lang="ru-RU" sz="1400" dirty="0"/>
              <a:t>: Продолжать учить детей делить слова на слоги.</a:t>
            </a:r>
          </a:p>
          <a:p>
            <a:pPr marL="0" indent="0">
              <a:buNone/>
            </a:pPr>
            <a:r>
              <a:rPr lang="ru-RU" sz="1400" u="sng" dirty="0"/>
              <a:t>Ход</a:t>
            </a:r>
            <a:r>
              <a:rPr lang="ru-RU" sz="1400" dirty="0"/>
              <a:t>: В прорези вагонов вставляются таблички с одним, двумя, тремя прямоугольниками. В первом вагоне должны ехать животные, названия которых состоят из одного слога, во втором вагоне животные, названия которых состоят из двух слогов и т. д.</a:t>
            </a:r>
          </a:p>
          <a:p>
            <a:pPr marL="0" indent="0">
              <a:buNone/>
            </a:pPr>
            <a:r>
              <a:rPr lang="ru-RU" sz="1400" dirty="0" smtClean="0"/>
              <a:t>         4 </a:t>
            </a:r>
            <a:r>
              <a:rPr lang="ru-RU" sz="1400" dirty="0"/>
              <a:t>вариант</a:t>
            </a:r>
          </a:p>
          <a:p>
            <a:pPr marL="0" indent="0">
              <a:buNone/>
            </a:pPr>
            <a:r>
              <a:rPr lang="ru-RU" sz="1400" u="sng" dirty="0"/>
              <a:t>Цель:</a:t>
            </a:r>
            <a:r>
              <a:rPr lang="ru-RU" sz="1400" dirty="0"/>
              <a:t> Развивать фонематический слух детей, учить определять позицию заданного звука в словах.</a:t>
            </a:r>
          </a:p>
          <a:p>
            <a:pPr marL="0" indent="0">
              <a:buNone/>
            </a:pPr>
            <a:r>
              <a:rPr lang="ru-RU" sz="1400" u="sng" dirty="0"/>
              <a:t>Ход:</a:t>
            </a:r>
            <a:r>
              <a:rPr lang="ru-RU" sz="1400" dirty="0"/>
              <a:t> Ведущий вставляет в прорези вагонов таблички с буквами «К» в начале, середине и в конце слова и сам раскладывает по одной картинке в каждый вагон, проговаривая слово с одновременным движением пальчика по табличке вагона, выделяя нужный звук в начале, середине или конце слова. Дети рассаживают в вагоны зверей и птиц по образцу ведущего.</a:t>
            </a:r>
          </a:p>
          <a:p>
            <a:pPr marL="0" indent="0">
              <a:buNone/>
            </a:pPr>
            <a:endParaRPr lang="ru-RU" sz="1300" dirty="0"/>
          </a:p>
        </p:txBody>
      </p:sp>
    </p:spTree>
    <p:extLst>
      <p:ext uri="{BB962C8B-B14F-4D97-AF65-F5344CB8AC3E}">
        <p14:creationId xmlns:p14="http://schemas.microsoft.com/office/powerpoint/2010/main" val="134048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graphicFrame>
        <p:nvGraphicFramePr>
          <p:cNvPr id="3" name="Схема 2"/>
          <p:cNvGraphicFramePr/>
          <p:nvPr>
            <p:extLst>
              <p:ext uri="{D42A27DB-BD31-4B8C-83A1-F6EECF244321}">
                <p14:modId xmlns:p14="http://schemas.microsoft.com/office/powerpoint/2010/main" val="2006157556"/>
              </p:ext>
            </p:extLst>
          </p:nvPr>
        </p:nvGraphicFramePr>
        <p:xfrm>
          <a:off x="457200" y="0"/>
          <a:ext cx="8229600" cy="90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Объект 5"/>
          <p:cNvSpPr>
            <a:spLocks noGrp="1"/>
          </p:cNvSpPr>
          <p:nvPr>
            <p:ph idx="1"/>
          </p:nvPr>
        </p:nvSpPr>
        <p:spPr>
          <a:xfrm>
            <a:off x="827584" y="1052736"/>
            <a:ext cx="8136904" cy="5544616"/>
          </a:xfrm>
        </p:spPr>
        <p:txBody>
          <a:bodyPr>
            <a:normAutofit lnSpcReduction="10000"/>
          </a:bodyPr>
          <a:lstStyle/>
          <a:p>
            <a:pPr marL="0" indent="0">
              <a:buNone/>
            </a:pPr>
            <a:r>
              <a:rPr lang="ru-RU" sz="1400" b="1" i="1" dirty="0"/>
              <a:t>ОСЕНЬ</a:t>
            </a:r>
            <a:endParaRPr lang="ru-RU" sz="1400" dirty="0"/>
          </a:p>
          <a:p>
            <a:pPr>
              <a:buFont typeface="Wingdings" panose="05000000000000000000" pitchFamily="2" charset="2"/>
              <a:buChar char="v"/>
            </a:pPr>
            <a:r>
              <a:rPr lang="ru-RU" sz="1400" b="1" i="1" dirty="0" smtClean="0"/>
              <a:t> </a:t>
            </a:r>
            <a:r>
              <a:rPr lang="ru-RU" sz="1400" b="1" i="1" dirty="0"/>
              <a:t>«Что бывает осенью?»</a:t>
            </a:r>
            <a:r>
              <a:rPr lang="ru-RU" sz="1400" b="1" dirty="0"/>
              <a:t> </a:t>
            </a:r>
            <a:endParaRPr lang="ru-RU" sz="1400" dirty="0"/>
          </a:p>
          <a:p>
            <a:pPr marL="0" indent="0">
              <a:buNone/>
            </a:pPr>
            <a:r>
              <a:rPr lang="ru-RU" sz="1400" u="sng" dirty="0"/>
              <a:t>Цель:</a:t>
            </a:r>
            <a:r>
              <a:rPr lang="ru-RU" sz="1400" dirty="0"/>
              <a:t> закрепить понятие об осенних явлениях, активизация словаря по теме.</a:t>
            </a:r>
          </a:p>
          <a:p>
            <a:pPr marL="0" indent="0">
              <a:buNone/>
            </a:pPr>
            <a:r>
              <a:rPr lang="ru-RU" sz="1400" u="sng" dirty="0"/>
              <a:t>Оборудование:</a:t>
            </a:r>
            <a:r>
              <a:rPr lang="ru-RU" sz="1400" dirty="0"/>
              <a:t> сюжетные картинки с изображением различных времен года.</a:t>
            </a:r>
          </a:p>
          <a:p>
            <a:pPr marL="0" indent="0">
              <a:buNone/>
            </a:pPr>
            <a:r>
              <a:rPr lang="ru-RU" sz="1400" u="sng" dirty="0"/>
              <a:t>Ход.</a:t>
            </a:r>
            <a:r>
              <a:rPr lang="ru-RU" sz="1400" dirty="0"/>
              <a:t> На столе вперемешку лежат картинки с изображением различных сезонных явлений (идет снег, цветущий луг, осенний лес, скворец у скворечника и т. д.). Ребенок выбирает картинки, на которых изображены только осенние явления и сам или с помощью взрослого называет их. Пример. Солнышко прячется за тучи. Идет дождь. Листья на деревьях желтые и красные. Птицы улетают на юг. Животные готовят запасы на зиму. Люди надевают пальто и плащи и т. д</a:t>
            </a:r>
          </a:p>
          <a:p>
            <a:pPr>
              <a:buFont typeface="Wingdings" panose="05000000000000000000" pitchFamily="2" charset="2"/>
              <a:buChar char="v"/>
            </a:pPr>
            <a:r>
              <a:rPr lang="ru-RU" sz="1400" b="1" i="1" dirty="0" smtClean="0"/>
              <a:t> </a:t>
            </a:r>
            <a:r>
              <a:rPr lang="ru-RU" sz="1400" b="1" i="1" dirty="0"/>
              <a:t>«Один - много»</a:t>
            </a:r>
            <a:endParaRPr lang="ru-RU" sz="1400" dirty="0"/>
          </a:p>
          <a:p>
            <a:pPr marL="0" indent="0">
              <a:buNone/>
            </a:pPr>
            <a:r>
              <a:rPr lang="ru-RU" sz="1400" u="sng" dirty="0"/>
              <a:t>Цель:</a:t>
            </a:r>
            <a:r>
              <a:rPr lang="ru-RU" sz="1400" dirty="0"/>
              <a:t> научить образовывать существительные множественного числа.</a:t>
            </a:r>
          </a:p>
          <a:p>
            <a:pPr marL="0" indent="0">
              <a:buNone/>
            </a:pPr>
            <a:r>
              <a:rPr lang="ru-RU" sz="1400" u="sng" dirty="0"/>
              <a:t>Оборудование</a:t>
            </a:r>
            <a:r>
              <a:rPr lang="ru-RU" sz="1400" dirty="0"/>
              <a:t>: мяч.</a:t>
            </a:r>
          </a:p>
          <a:p>
            <a:pPr marL="0" indent="0">
              <a:buNone/>
            </a:pPr>
            <a:r>
              <a:rPr lang="ru-RU" sz="1400" u="sng" dirty="0"/>
              <a:t>Ход</a:t>
            </a:r>
            <a:r>
              <a:rPr lang="ru-RU" sz="1400" dirty="0"/>
              <a:t>. Взрослый называет существительное в единственном числе и бросает ребенку мяч. Ребенок называет существительное во множественном числе и возвращает мяч: дождь - дожди капля - капли лист - листья гриб - грибы зонт - зонты плащ — плащи птица - птицы</a:t>
            </a:r>
          </a:p>
          <a:p>
            <a:pPr>
              <a:buFont typeface="Wingdings" panose="05000000000000000000" pitchFamily="2" charset="2"/>
              <a:buChar char="v"/>
            </a:pPr>
            <a:r>
              <a:rPr lang="ru-RU" sz="1400" dirty="0"/>
              <a:t> </a:t>
            </a:r>
            <a:r>
              <a:rPr lang="ru-RU" sz="1400" b="1" i="1" dirty="0" smtClean="0"/>
              <a:t>«Осенние </a:t>
            </a:r>
            <a:r>
              <a:rPr lang="ru-RU" sz="1400" b="1" i="1" dirty="0"/>
              <a:t>листья» (лото)</a:t>
            </a:r>
            <a:endParaRPr lang="ru-RU" sz="1400" dirty="0"/>
          </a:p>
          <a:p>
            <a:pPr marL="0" indent="0">
              <a:buNone/>
            </a:pPr>
            <a:r>
              <a:rPr lang="ru-RU" sz="1400" u="sng" dirty="0"/>
              <a:t>Цель:</a:t>
            </a:r>
            <a:r>
              <a:rPr lang="ru-RU" sz="1400" dirty="0"/>
              <a:t> расширить словарь по теме «Осень. Деревья», научить правильно употреблять существительные в родительном падеже.</a:t>
            </a:r>
          </a:p>
          <a:p>
            <a:pPr marL="0" indent="0">
              <a:buNone/>
            </a:pPr>
            <a:r>
              <a:rPr lang="ru-RU" sz="1400" u="sng" dirty="0"/>
              <a:t>Оборудование:</a:t>
            </a:r>
            <a:r>
              <a:rPr lang="ru-RU" sz="1400" dirty="0"/>
              <a:t> осенние листья березы, дуба, клена и липы, наклеенные на одну большую карточку, и на отдельные карточки.</a:t>
            </a:r>
          </a:p>
          <a:p>
            <a:pPr marL="0" indent="0">
              <a:buNone/>
            </a:pPr>
            <a:r>
              <a:rPr lang="ru-RU" sz="1400" u="sng" dirty="0"/>
              <a:t>Ход.</a:t>
            </a:r>
            <a:r>
              <a:rPr lang="ru-RU" sz="1400" dirty="0"/>
              <a:t> Игра проводится после знакомства с осенними листьями на прогулке. Перед ребенком лежит большая карточка. Рядом сложены в стопку маленькие. Он берет одну маленькую карточку и определяет, лист какого дерева у него оказался: «Это лист клена» и т. п. Затем ищет такой же лист на большой карточке и накладывает на него маленькую. Неговорящего ребенка просят найти и показать лист клена, березы и т. д.</a:t>
            </a:r>
          </a:p>
          <a:p>
            <a:pPr marL="0" indent="0">
              <a:buNone/>
            </a:pPr>
            <a:endParaRPr lang="ru-RU" sz="1300" dirty="0"/>
          </a:p>
        </p:txBody>
      </p:sp>
    </p:spTree>
    <p:extLst>
      <p:ext uri="{BB962C8B-B14F-4D97-AF65-F5344CB8AC3E}">
        <p14:creationId xmlns:p14="http://schemas.microsoft.com/office/powerpoint/2010/main" val="201783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935895" y="0"/>
            <a:ext cx="7596545" cy="188640"/>
          </a:xfrm>
        </p:spPr>
        <p:txBody>
          <a:bodyPr>
            <a:noAutofit/>
          </a:bodyPr>
          <a:lstStyle/>
          <a:p>
            <a:endParaRPr lang="ru-RU" sz="900" dirty="0"/>
          </a:p>
        </p:txBody>
      </p:sp>
      <p:sp>
        <p:nvSpPr>
          <p:cNvPr id="6" name="Объект 5"/>
          <p:cNvSpPr>
            <a:spLocks noGrp="1"/>
          </p:cNvSpPr>
          <p:nvPr>
            <p:ph idx="1"/>
          </p:nvPr>
        </p:nvSpPr>
        <p:spPr>
          <a:xfrm>
            <a:off x="899592" y="116632"/>
            <a:ext cx="8136904" cy="6624736"/>
          </a:xfrm>
        </p:spPr>
        <p:txBody>
          <a:bodyPr>
            <a:normAutofit fontScale="85000" lnSpcReduction="20000"/>
          </a:bodyPr>
          <a:lstStyle/>
          <a:p>
            <a:pPr marL="0" indent="0">
              <a:buNone/>
            </a:pPr>
            <a:r>
              <a:rPr lang="ru-RU" sz="1400" b="1" dirty="0"/>
              <a:t>ОВОЩИ</a:t>
            </a:r>
            <a:endParaRPr lang="ru-RU" sz="1400" dirty="0"/>
          </a:p>
          <a:p>
            <a:pPr marL="0" indent="0">
              <a:buNone/>
            </a:pPr>
            <a:r>
              <a:rPr lang="ru-RU" sz="1400" b="1" dirty="0"/>
              <a:t> </a:t>
            </a:r>
            <a:endParaRPr lang="ru-RU" sz="1400" dirty="0"/>
          </a:p>
          <a:p>
            <a:pPr>
              <a:buFont typeface="Wingdings" panose="05000000000000000000" pitchFamily="2" charset="2"/>
              <a:buChar char="v"/>
            </a:pPr>
            <a:r>
              <a:rPr lang="ru-RU" sz="1400" b="1" i="1" dirty="0" smtClean="0"/>
              <a:t> </a:t>
            </a:r>
            <a:r>
              <a:rPr lang="ru-RU" sz="1400" b="1" i="1" dirty="0"/>
              <a:t>«Чудесный мешочек"</a:t>
            </a:r>
            <a:r>
              <a:rPr lang="ru-RU" sz="1400" b="1" dirty="0"/>
              <a:t> </a:t>
            </a:r>
            <a:endParaRPr lang="ru-RU" sz="1400" dirty="0"/>
          </a:p>
          <a:p>
            <a:pPr marL="0" indent="0">
              <a:buNone/>
            </a:pPr>
            <a:r>
              <a:rPr lang="ru-RU" sz="1400" u="sng" dirty="0"/>
              <a:t>Цель:</a:t>
            </a:r>
            <a:r>
              <a:rPr lang="ru-RU" sz="1400" dirty="0"/>
              <a:t> закрепить названия овощей, их цвета.</a:t>
            </a:r>
          </a:p>
          <a:p>
            <a:pPr marL="0" indent="0">
              <a:buNone/>
            </a:pPr>
            <a:r>
              <a:rPr lang="ru-RU" sz="1400" u="sng" dirty="0"/>
              <a:t>Оборудование:</a:t>
            </a:r>
            <a:r>
              <a:rPr lang="ru-RU" sz="1400" dirty="0"/>
              <a:t> мешочек, натуральные овощи или муляжи.</a:t>
            </a:r>
          </a:p>
          <a:p>
            <a:pPr marL="0" indent="0">
              <a:buNone/>
            </a:pPr>
            <a:r>
              <a:rPr lang="ru-RU" sz="1400" u="sng" dirty="0"/>
              <a:t>Ход</a:t>
            </a:r>
            <a:r>
              <a:rPr lang="ru-RU" sz="1400" dirty="0"/>
              <a:t>. Перед игрой ребенка знакомят с овощами и их свойствами. Малыш по одному достает из «чудесного мешочка» овощи, называет их. Затем он отвечает на вопросы взрослого о цвете, форме, величине овощей. Если ребенок затрудняется, взрослый помогает ему.</a:t>
            </a:r>
          </a:p>
          <a:p>
            <a:pPr>
              <a:buFont typeface="Wingdings" panose="05000000000000000000" pitchFamily="2" charset="2"/>
              <a:buChar char="v"/>
            </a:pPr>
            <a:r>
              <a:rPr lang="ru-RU" sz="1400" b="1" dirty="0"/>
              <a:t> </a:t>
            </a:r>
            <a:r>
              <a:rPr lang="ru-RU" sz="1400" b="1" i="1" dirty="0" smtClean="0"/>
              <a:t>«Загадки </a:t>
            </a:r>
            <a:r>
              <a:rPr lang="ru-RU" sz="1400" b="1" i="1" dirty="0"/>
              <a:t>Зайца»</a:t>
            </a:r>
            <a:r>
              <a:rPr lang="ru-RU" sz="1400" b="1" dirty="0"/>
              <a:t> </a:t>
            </a:r>
            <a:endParaRPr lang="ru-RU" sz="1400" dirty="0"/>
          </a:p>
          <a:p>
            <a:pPr marL="0" indent="0">
              <a:buNone/>
            </a:pPr>
            <a:r>
              <a:rPr lang="ru-RU" sz="1400" u="sng" dirty="0"/>
              <a:t>Цель:</a:t>
            </a:r>
            <a:r>
              <a:rPr lang="ru-RU" sz="1400" dirty="0"/>
              <a:t> научить определять предмет по его признакам, активизировать словарь по теме.</a:t>
            </a:r>
          </a:p>
          <a:p>
            <a:pPr marL="0" indent="0">
              <a:buNone/>
            </a:pPr>
            <a:r>
              <a:rPr lang="ru-RU" sz="1400" u="sng" dirty="0"/>
              <a:t>Оборудование:</a:t>
            </a:r>
            <a:r>
              <a:rPr lang="ru-RU" sz="1400" dirty="0"/>
              <a:t> игрушка «Заяц», мешочек, натуральные овощи или муляжи.</a:t>
            </a:r>
          </a:p>
          <a:p>
            <a:pPr marL="0" indent="0">
              <a:buNone/>
            </a:pPr>
            <a:r>
              <a:rPr lang="ru-RU" sz="1400" u="sng" dirty="0"/>
              <a:t>Ход</a:t>
            </a:r>
            <a:r>
              <a:rPr lang="ru-RU" sz="1400" dirty="0"/>
              <a:t>: Взрослый объясняет ребенку что зайчик хочет с ним поиграть, загадать загадки: «Зайка нащупает какой-нибудь овощ в мешке и расскажет тебе про него, а ты должен догадаться, что это». </a:t>
            </a:r>
            <a:r>
              <a:rPr lang="ru-RU" sz="1400" dirty="0" err="1"/>
              <a:t>Зайкины</a:t>
            </a:r>
            <a:r>
              <a:rPr lang="ru-RU" sz="1400" dirty="0"/>
              <a:t> загадки: «Длинная, красная (морковь). Зеленый, длинный (огурец). Круглый, красный (помидор)» и т. п.</a:t>
            </a:r>
          </a:p>
          <a:p>
            <a:pPr>
              <a:buFont typeface="Wingdings" panose="05000000000000000000" pitchFamily="2" charset="2"/>
              <a:buChar char="v"/>
            </a:pPr>
            <a:r>
              <a:rPr lang="ru-RU" sz="1400" b="1" i="1" dirty="0" smtClean="0"/>
              <a:t> </a:t>
            </a:r>
            <a:r>
              <a:rPr lang="ru-RU" sz="1400" b="1" i="1" dirty="0"/>
              <a:t>«Один - много»</a:t>
            </a:r>
            <a:endParaRPr lang="ru-RU" sz="1400" dirty="0"/>
          </a:p>
          <a:p>
            <a:pPr marL="0" indent="0">
              <a:buNone/>
            </a:pPr>
            <a:r>
              <a:rPr lang="ru-RU" sz="1400" u="sng" dirty="0"/>
              <a:t>Цель:</a:t>
            </a:r>
            <a:r>
              <a:rPr lang="ru-RU" sz="1400" dirty="0"/>
              <a:t> научить образовывать множественное число имен существительных.</a:t>
            </a:r>
          </a:p>
          <a:p>
            <a:pPr marL="0" indent="0">
              <a:buNone/>
            </a:pPr>
            <a:r>
              <a:rPr lang="ru-RU" sz="1400" u="sng" dirty="0"/>
              <a:t>Оборудование:</a:t>
            </a:r>
            <a:r>
              <a:rPr lang="ru-RU" sz="1400" dirty="0"/>
              <a:t> мяч.</a:t>
            </a:r>
          </a:p>
          <a:p>
            <a:pPr marL="0" indent="0">
              <a:buNone/>
            </a:pPr>
            <a:r>
              <a:rPr lang="ru-RU" sz="1400" u="sng" dirty="0"/>
              <a:t>Ход.</a:t>
            </a:r>
            <a:r>
              <a:rPr lang="ru-RU" sz="1400" dirty="0"/>
              <a:t> Взрослый называет овощ в единственном числе и бросает мяч ребенку. Ребенок называет его во множественном числе и возвращает мяч взрослому. Например: «Огурец - огурцы, помидор - помидоры, репа - репы».</a:t>
            </a:r>
          </a:p>
          <a:p>
            <a:pPr>
              <a:buFont typeface="Wingdings" panose="05000000000000000000" pitchFamily="2" charset="2"/>
              <a:buChar char="v"/>
            </a:pPr>
            <a:r>
              <a:rPr lang="ru-RU" sz="1400" dirty="0"/>
              <a:t> </a:t>
            </a:r>
            <a:r>
              <a:rPr lang="ru-RU" sz="1400" b="1" i="1" dirty="0" smtClean="0"/>
              <a:t> </a:t>
            </a:r>
            <a:r>
              <a:rPr lang="ru-RU" sz="1400" b="1" i="1" dirty="0"/>
              <a:t>«Назови ласково»</a:t>
            </a:r>
            <a:endParaRPr lang="ru-RU" sz="1400" dirty="0"/>
          </a:p>
          <a:p>
            <a:pPr marL="0" indent="0">
              <a:buNone/>
            </a:pPr>
            <a:r>
              <a:rPr lang="ru-RU" sz="1400" u="sng" dirty="0"/>
              <a:t>Цель:</a:t>
            </a:r>
            <a:r>
              <a:rPr lang="ru-RU" sz="1400" dirty="0"/>
              <a:t> учить образовывать существительные с уменьшительно-ласкательными суффиксами.</a:t>
            </a:r>
          </a:p>
          <a:p>
            <a:pPr marL="0" indent="0">
              <a:buNone/>
            </a:pPr>
            <a:r>
              <a:rPr lang="ru-RU" sz="1400" u="sng" dirty="0"/>
              <a:t>Оборудование:</a:t>
            </a:r>
            <a:r>
              <a:rPr lang="ru-RU" sz="1400" dirty="0"/>
              <a:t> предметные картинки с изображением овощей большого и маленького размера.</a:t>
            </a:r>
          </a:p>
          <a:p>
            <a:pPr marL="0" indent="0">
              <a:buNone/>
            </a:pPr>
            <a:r>
              <a:rPr lang="ru-RU" sz="1400" u="sng" dirty="0"/>
              <a:t>Ход.</a:t>
            </a:r>
            <a:r>
              <a:rPr lang="ru-RU" sz="1400" dirty="0"/>
              <a:t> Взрослый показывает ребенку картинку с изображением какого-либо большого овоща, например, помидора и спрашивает, как он называется. Затем объясняет: «Этот помидор большой. А как ты назовешь ласково маленький такой же овощ?» Демонстрирует картинку (помидорчик.) Аналогично рассматриваются другие овощи (огурец - огурчик, репа - репка, морковь - </a:t>
            </a:r>
            <a:r>
              <a:rPr lang="ru-RU" sz="1400" dirty="0" err="1"/>
              <a:t>морковочка</a:t>
            </a:r>
            <a:r>
              <a:rPr lang="ru-RU" sz="1400" dirty="0"/>
              <a:t>, лук - лучок, картошка - картошечка). Неговорящего ребенка просят: «Покажи помидор. А теперь покажи помидорчик».</a:t>
            </a:r>
          </a:p>
          <a:p>
            <a:pPr>
              <a:buFont typeface="Wingdings" panose="05000000000000000000" pitchFamily="2" charset="2"/>
              <a:buChar char="v"/>
            </a:pPr>
            <a:r>
              <a:rPr lang="ru-RU" sz="1400" b="1" i="1" dirty="0" smtClean="0"/>
              <a:t>«Какой </a:t>
            </a:r>
            <a:r>
              <a:rPr lang="ru-RU" sz="1400" b="1" i="1" dirty="0"/>
              <a:t>овощ пропустили?»</a:t>
            </a:r>
            <a:r>
              <a:rPr lang="ru-RU" sz="1400" b="1" dirty="0"/>
              <a:t> </a:t>
            </a:r>
            <a:endParaRPr lang="ru-RU" sz="1400" dirty="0"/>
          </a:p>
          <a:p>
            <a:pPr marL="0" indent="0">
              <a:buNone/>
            </a:pPr>
            <a:r>
              <a:rPr lang="ru-RU" sz="1400" u="sng" dirty="0"/>
              <a:t>Цель: </a:t>
            </a:r>
            <a:r>
              <a:rPr lang="ru-RU" sz="1400" dirty="0"/>
              <a:t>активизация словаря по теме, развитие внимания и зрительной памяти.</a:t>
            </a:r>
          </a:p>
          <a:p>
            <a:pPr marL="0" indent="0">
              <a:buNone/>
            </a:pPr>
            <a:r>
              <a:rPr lang="ru-RU" sz="1400" u="sng" dirty="0"/>
              <a:t>Оборудование:</a:t>
            </a:r>
            <a:r>
              <a:rPr lang="ru-RU" sz="1400" dirty="0"/>
              <a:t> игрушка «Заяц», натуральные овощи или муляжи.</a:t>
            </a:r>
          </a:p>
          <a:p>
            <a:pPr marL="0" indent="0">
              <a:buNone/>
            </a:pPr>
            <a:r>
              <a:rPr lang="ru-RU" sz="1400" u="sng" dirty="0"/>
              <a:t>Ход.</a:t>
            </a:r>
            <a:r>
              <a:rPr lang="ru-RU" sz="1400" dirty="0"/>
              <a:t> Взрослый показывает ребенку зайца и объясняет, что у него сегодня день рождения. Приходили гости и принесли множество подарков. Взрослый раскладывает перед зайцем овощи-подарки, перечисляя их. Один овощ не называет. Ребенок должен отгадать какой. Он называет или показывает его в зависимости от уровня речевого развития.</a:t>
            </a:r>
          </a:p>
          <a:p>
            <a:pPr>
              <a:buFont typeface="Wingdings" panose="05000000000000000000" pitchFamily="2" charset="2"/>
              <a:buChar char="v"/>
            </a:pPr>
            <a:r>
              <a:rPr lang="ru-RU" sz="1400" b="1" i="1" dirty="0"/>
              <a:t> </a:t>
            </a:r>
            <a:r>
              <a:rPr lang="ru-RU" sz="1400" b="1" i="1" dirty="0" smtClean="0"/>
              <a:t> </a:t>
            </a:r>
            <a:r>
              <a:rPr lang="ru-RU" sz="1400" b="1" i="1" dirty="0"/>
              <a:t>«Поваренок»</a:t>
            </a:r>
            <a:endParaRPr lang="ru-RU" sz="1400" dirty="0"/>
          </a:p>
          <a:p>
            <a:pPr marL="0" indent="0">
              <a:buNone/>
            </a:pPr>
            <a:r>
              <a:rPr lang="ru-RU" sz="1400" u="sng" dirty="0"/>
              <a:t> Цель:</a:t>
            </a:r>
            <a:r>
              <a:rPr lang="ru-RU" sz="1400" dirty="0"/>
              <a:t> активизация словаря по теме, обучение правильному употреблению существительных в винительном падеже.</a:t>
            </a:r>
          </a:p>
          <a:p>
            <a:pPr marL="0" indent="0">
              <a:buNone/>
            </a:pPr>
            <a:r>
              <a:rPr lang="ru-RU" sz="1400" u="sng" dirty="0"/>
              <a:t>Оборудование:</a:t>
            </a:r>
            <a:r>
              <a:rPr lang="ru-RU" sz="1400" dirty="0"/>
              <a:t> картинки с изображением овощей или натуральные овощи.</a:t>
            </a:r>
          </a:p>
          <a:p>
            <a:pPr marL="0" indent="0">
              <a:buNone/>
            </a:pPr>
            <a:r>
              <a:rPr lang="ru-RU" sz="1400" u="sng" dirty="0"/>
              <a:t>Ход.</a:t>
            </a:r>
            <a:r>
              <a:rPr lang="ru-RU" sz="1400" dirty="0"/>
              <a:t> Взрослый просит ребенка «приготовить» для него угощение (щи или салат). Ребенок выбирает нужные овощи для блюда, называет их. Затем объясняет, как он будет готовить это «угощение» (брать, мыть, чистить, резать, варить).</a:t>
            </a:r>
          </a:p>
          <a:p>
            <a:pPr marL="0" indent="0">
              <a:buNone/>
            </a:pP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1115616" y="0"/>
            <a:ext cx="6768752" cy="260648"/>
          </a:xfrm>
        </p:spPr>
        <p:txBody>
          <a:bodyPr>
            <a:normAutofit/>
          </a:bodyPr>
          <a:lstStyle/>
          <a:p>
            <a:endParaRPr lang="ru-RU" sz="1000" dirty="0"/>
          </a:p>
        </p:txBody>
      </p:sp>
      <p:sp>
        <p:nvSpPr>
          <p:cNvPr id="6" name="Объект 5"/>
          <p:cNvSpPr>
            <a:spLocks noGrp="1"/>
          </p:cNvSpPr>
          <p:nvPr>
            <p:ph idx="1"/>
          </p:nvPr>
        </p:nvSpPr>
        <p:spPr>
          <a:xfrm>
            <a:off x="899592" y="116632"/>
            <a:ext cx="8136904" cy="6552728"/>
          </a:xfrm>
        </p:spPr>
        <p:txBody>
          <a:bodyPr>
            <a:normAutofit fontScale="85000" lnSpcReduction="20000"/>
          </a:bodyPr>
          <a:lstStyle/>
          <a:p>
            <a:pPr marL="0" indent="0">
              <a:buNone/>
            </a:pPr>
            <a:r>
              <a:rPr lang="ru-RU" sz="1400" b="1" i="1" dirty="0"/>
              <a:t>ФРУКТЫ</a:t>
            </a:r>
          </a:p>
          <a:p>
            <a:pPr>
              <a:buFont typeface="Wingdings" panose="05000000000000000000" pitchFamily="2" charset="2"/>
              <a:buChar char="v"/>
            </a:pPr>
            <a:r>
              <a:rPr lang="ru-RU" sz="1400" b="1" dirty="0"/>
              <a:t> </a:t>
            </a:r>
            <a:r>
              <a:rPr lang="ru-RU" sz="1400" b="1" i="1" dirty="0" smtClean="0"/>
              <a:t> </a:t>
            </a:r>
            <a:r>
              <a:rPr lang="ru-RU" sz="1400" b="1" i="1" dirty="0"/>
              <a:t>«Что в корзинке?»</a:t>
            </a:r>
            <a:endParaRPr lang="ru-RU" sz="1400" dirty="0"/>
          </a:p>
          <a:p>
            <a:pPr marL="0" indent="0">
              <a:buNone/>
            </a:pPr>
            <a:r>
              <a:rPr lang="ru-RU" sz="1400" u="sng" dirty="0"/>
              <a:t>Цель:</a:t>
            </a:r>
            <a:r>
              <a:rPr lang="ru-RU" sz="1400" dirty="0"/>
              <a:t> познакомить с фруктами, уточнить их названия, цвет, форму, вкусовые качества.</a:t>
            </a:r>
          </a:p>
          <a:p>
            <a:pPr marL="0" indent="0">
              <a:buNone/>
            </a:pPr>
            <a:r>
              <a:rPr lang="ru-RU" sz="1400" u="sng" dirty="0"/>
              <a:t>Оборудование:</a:t>
            </a:r>
            <a:r>
              <a:rPr lang="ru-RU" sz="1400" dirty="0"/>
              <a:t> корзинка с натуральными фруктами или муляжами.</a:t>
            </a:r>
          </a:p>
          <a:p>
            <a:pPr marL="0" indent="0">
              <a:buNone/>
            </a:pPr>
            <a:r>
              <a:rPr lang="ru-RU" sz="1400" u="sng" dirty="0"/>
              <a:t>Ход.</a:t>
            </a:r>
            <a:r>
              <a:rPr lang="ru-RU" sz="1400" dirty="0"/>
              <a:t> Взрослый по одному достает фрукты из корзинки и описывает их: «Яблоко круглое, красное. Яблоко сладкое, сочное, вкусное. Яблоко можно есть». Ребенок помогает взрослому рассказывать о фрукте, затем пробует его на вкус.</a:t>
            </a:r>
          </a:p>
          <a:p>
            <a:pPr>
              <a:buFont typeface="Wingdings" panose="05000000000000000000" pitchFamily="2" charset="2"/>
              <a:buChar char="v"/>
            </a:pPr>
            <a:r>
              <a:rPr lang="ru-RU" sz="1400" b="1" i="1" dirty="0"/>
              <a:t> </a:t>
            </a:r>
            <a:r>
              <a:rPr lang="ru-RU" sz="1400" b="1" i="1" dirty="0" smtClean="0"/>
              <a:t>«Чудесный </a:t>
            </a:r>
            <a:r>
              <a:rPr lang="ru-RU" sz="1400" b="1" i="1" dirty="0"/>
              <a:t>мешочек» (вар. 2</a:t>
            </a:r>
            <a:r>
              <a:rPr lang="ru-RU" sz="1400" b="1" dirty="0"/>
              <a:t>)</a:t>
            </a:r>
            <a:r>
              <a:rPr lang="ru-RU" sz="1400" u="sng" dirty="0"/>
              <a:t> </a:t>
            </a:r>
            <a:endParaRPr lang="ru-RU" sz="1400" dirty="0"/>
          </a:p>
          <a:p>
            <a:pPr marL="0" indent="0">
              <a:buNone/>
            </a:pPr>
            <a:r>
              <a:rPr lang="ru-RU" sz="1400" u="sng" dirty="0"/>
              <a:t>Цель:</a:t>
            </a:r>
            <a:r>
              <a:rPr lang="ru-RU" sz="1400" dirty="0"/>
              <a:t> закрепить словарь по теме, учить различать фрукты на ощупь.</a:t>
            </a:r>
          </a:p>
          <a:p>
            <a:pPr marL="0" indent="0">
              <a:buNone/>
            </a:pPr>
            <a:r>
              <a:rPr lang="ru-RU" sz="1400" u="sng" dirty="0"/>
              <a:t>Оборудование:</a:t>
            </a:r>
            <a:r>
              <a:rPr lang="ru-RU" sz="1400" dirty="0"/>
              <a:t> натуральные фрукты или муляжи в непрозрачном мешке.</a:t>
            </a:r>
          </a:p>
          <a:p>
            <a:pPr marL="0" indent="0">
              <a:buNone/>
            </a:pPr>
            <a:r>
              <a:rPr lang="ru-RU" sz="1400" u="sng" dirty="0"/>
              <a:t>Ход.</a:t>
            </a:r>
            <a:r>
              <a:rPr lang="ru-RU" sz="1400" dirty="0"/>
              <a:t> Не заглядывая в мешочек, ребенок определяет фрукт на ощупь и называет его. Если ребенок правильно выполнит задание, фрукт достают из мешочка и кладут на стол. Если ошибся, возвращают в мешок.</a:t>
            </a:r>
          </a:p>
          <a:p>
            <a:pPr>
              <a:buFont typeface="Wingdings" panose="05000000000000000000" pitchFamily="2" charset="2"/>
              <a:buChar char="v"/>
            </a:pPr>
            <a:r>
              <a:rPr lang="ru-RU" sz="1400" b="1" i="1" dirty="0"/>
              <a:t> </a:t>
            </a:r>
            <a:r>
              <a:rPr lang="ru-RU" sz="1400" b="1" i="1" dirty="0" smtClean="0"/>
              <a:t> </a:t>
            </a:r>
            <a:r>
              <a:rPr lang="ru-RU" sz="1400" b="1" i="1" dirty="0"/>
              <a:t>«Соберем фрукты в саду»</a:t>
            </a:r>
            <a:endParaRPr lang="ru-RU" sz="1400" dirty="0"/>
          </a:p>
          <a:p>
            <a:pPr marL="0" indent="0">
              <a:buNone/>
            </a:pPr>
            <a:r>
              <a:rPr lang="ru-RU" sz="1400" u="sng" dirty="0"/>
              <a:t>Цель: </a:t>
            </a:r>
            <a:r>
              <a:rPr lang="ru-RU" sz="1400" dirty="0"/>
              <a:t>закрепить названия фруктов, научить отбирать фрукты в определенном порядке.</a:t>
            </a:r>
          </a:p>
          <a:p>
            <a:pPr marL="0" indent="0">
              <a:buNone/>
            </a:pPr>
            <a:r>
              <a:rPr lang="ru-RU" sz="1400" u="sng" dirty="0"/>
              <a:t>Оборудование:</a:t>
            </a:r>
            <a:r>
              <a:rPr lang="ru-RU" sz="1400" dirty="0"/>
              <a:t> натуральные фрукты или муляжи.</a:t>
            </a:r>
          </a:p>
          <a:p>
            <a:pPr marL="0" indent="0">
              <a:buNone/>
            </a:pPr>
            <a:r>
              <a:rPr lang="ru-RU" sz="1400" u="sng" dirty="0"/>
              <a:t>Ход.</a:t>
            </a:r>
            <a:r>
              <a:rPr lang="ru-RU" sz="1400" dirty="0"/>
              <a:t> Взрослый объясняет ребенку, что сегодня они идут в сад, где растут фрукты. На полу комнаты лежат различные муляжи. По просьбе взрослого ребенок «собирает» фрукты в определенном порядке: «Сна-чала возьми одну грушу, потом много яблок...» и т. д.</a:t>
            </a:r>
          </a:p>
          <a:p>
            <a:pPr>
              <a:buFont typeface="Wingdings" panose="05000000000000000000" pitchFamily="2" charset="2"/>
              <a:buChar char="v"/>
            </a:pPr>
            <a:r>
              <a:rPr lang="ru-RU" sz="1400" i="1" dirty="0"/>
              <a:t> </a:t>
            </a:r>
            <a:r>
              <a:rPr lang="ru-RU" sz="1400" b="1" i="1" dirty="0" smtClean="0"/>
              <a:t> </a:t>
            </a:r>
            <a:r>
              <a:rPr lang="ru-RU" sz="1400" b="1" i="1" dirty="0"/>
              <a:t>«Магазин «Фрукты»</a:t>
            </a:r>
            <a:r>
              <a:rPr lang="ru-RU" sz="1400" b="1" dirty="0"/>
              <a:t> </a:t>
            </a:r>
            <a:endParaRPr lang="ru-RU" sz="1400" dirty="0"/>
          </a:p>
          <a:p>
            <a:pPr marL="0" indent="0">
              <a:buNone/>
            </a:pPr>
            <a:r>
              <a:rPr lang="ru-RU" sz="1400" u="sng" dirty="0"/>
              <a:t>Цель:</a:t>
            </a:r>
            <a:r>
              <a:rPr lang="ru-RU" sz="1400" dirty="0"/>
              <a:t> научить выражать просьбу одним - двумя словами: «Дай то-то», закрепить названия фруктов, их цвета, формы.</a:t>
            </a:r>
          </a:p>
          <a:p>
            <a:pPr marL="0" indent="0">
              <a:buNone/>
            </a:pPr>
            <a:r>
              <a:rPr lang="ru-RU" sz="1400" u="sng" dirty="0"/>
              <a:t>Оборудование:</a:t>
            </a:r>
            <a:r>
              <a:rPr lang="ru-RU" sz="1400" dirty="0"/>
              <a:t> натуральные фрукты или муляжи, корзинка или сумка.</a:t>
            </a:r>
          </a:p>
          <a:p>
            <a:pPr marL="0" indent="0">
              <a:buNone/>
            </a:pPr>
            <a:r>
              <a:rPr lang="ru-RU" sz="1400" u="sng" dirty="0"/>
              <a:t>Ход.</a:t>
            </a:r>
            <a:r>
              <a:rPr lang="ru-RU" sz="1400" dirty="0"/>
              <a:t> Взрослый играет роль продавца, Он помогает оформить просьбу или комментирует действия </a:t>
            </a:r>
            <a:r>
              <a:rPr lang="ru-RU" sz="1400" dirty="0" err="1"/>
              <a:t>безречевого</a:t>
            </a:r>
            <a:r>
              <a:rPr lang="ru-RU" sz="1400" dirty="0"/>
              <a:t> ребенка, называя предмет, его форму, цвет, вкус: «Ты хочешь купить желтое яблоко? Вот какое красивое яблоко ты купила! На, Настя, яблоко, положи его в корзинку!»</a:t>
            </a:r>
          </a:p>
          <a:p>
            <a:pPr>
              <a:buFont typeface="Wingdings" panose="05000000000000000000" pitchFamily="2" charset="2"/>
              <a:buChar char="v"/>
            </a:pPr>
            <a:r>
              <a:rPr lang="ru-RU" sz="1400" dirty="0"/>
              <a:t> </a:t>
            </a:r>
            <a:r>
              <a:rPr lang="ru-RU" sz="1400" b="1" i="1" dirty="0" smtClean="0"/>
              <a:t> </a:t>
            </a:r>
            <a:r>
              <a:rPr lang="ru-RU" sz="1400" b="1" i="1" dirty="0"/>
              <a:t>«Один - много»</a:t>
            </a:r>
            <a:r>
              <a:rPr lang="ru-RU" sz="1400" b="1" dirty="0"/>
              <a:t> </a:t>
            </a:r>
            <a:endParaRPr lang="ru-RU" sz="1400" dirty="0"/>
          </a:p>
          <a:p>
            <a:pPr marL="0" indent="0">
              <a:buNone/>
            </a:pPr>
            <a:r>
              <a:rPr lang="ru-RU" sz="1400" dirty="0"/>
              <a:t>Игра с мячом проводится аналогично игре 3 из темы «Овощи», только с названиями фруктов</a:t>
            </a:r>
          </a:p>
          <a:p>
            <a:pPr marL="0" indent="0">
              <a:buNone/>
            </a:pPr>
            <a:r>
              <a:rPr lang="ru-RU" sz="1400" b="1" i="1" dirty="0"/>
              <a:t> 6. «Назови ласково» (вариант 2)</a:t>
            </a:r>
            <a:r>
              <a:rPr lang="ru-RU" sz="1400" b="1" dirty="0"/>
              <a:t> </a:t>
            </a:r>
            <a:endParaRPr lang="ru-RU" sz="1400" dirty="0"/>
          </a:p>
          <a:p>
            <a:pPr marL="0" indent="0">
              <a:buNone/>
            </a:pPr>
            <a:r>
              <a:rPr lang="ru-RU" sz="1400" u="sng" dirty="0"/>
              <a:t>Цель</a:t>
            </a:r>
            <a:r>
              <a:rPr lang="ru-RU" sz="1400" dirty="0"/>
              <a:t>: учить образовывать существительные с уменьшительно-ласкательными суффиксами.</a:t>
            </a:r>
          </a:p>
          <a:p>
            <a:pPr marL="0" indent="0">
              <a:buNone/>
            </a:pPr>
            <a:r>
              <a:rPr lang="ru-RU" sz="1400" u="sng" dirty="0"/>
              <a:t>Оборудование:</a:t>
            </a:r>
            <a:r>
              <a:rPr lang="ru-RU" sz="1400" dirty="0"/>
              <a:t> мяч.</a:t>
            </a:r>
          </a:p>
          <a:p>
            <a:pPr marL="0" indent="0">
              <a:buNone/>
            </a:pPr>
            <a:r>
              <a:rPr lang="ru-RU" sz="1400" u="sng" dirty="0"/>
              <a:t>Ход.</a:t>
            </a:r>
            <a:r>
              <a:rPr lang="ru-RU" sz="1400" dirty="0"/>
              <a:t> Взрослый называет какой-нибудь фрукт и бросает мяч ребенку Тот называет его ласково и возвращает мяч взрослому (яблоко - яблочко, лимон - лимончик, апельсин - апельсинчик и т. д.). Неговорящему ребенку показывайте картинки и просите: «Покажи яблоко, А теперь покажи яблочко».</a:t>
            </a:r>
          </a:p>
          <a:p>
            <a:pPr>
              <a:buFont typeface="Wingdings" panose="05000000000000000000" pitchFamily="2" charset="2"/>
              <a:buChar char="v"/>
            </a:pPr>
            <a:r>
              <a:rPr lang="ru-RU" sz="1400" b="1" i="1" dirty="0"/>
              <a:t> </a:t>
            </a:r>
            <a:r>
              <a:rPr lang="ru-RU" sz="1400" b="1" i="1" dirty="0" smtClean="0"/>
              <a:t>«Разрезанные </a:t>
            </a:r>
            <a:r>
              <a:rPr lang="ru-RU" sz="1400" b="1" i="1" dirty="0"/>
              <a:t>картинки»</a:t>
            </a:r>
            <a:endParaRPr lang="ru-RU" sz="1400" dirty="0"/>
          </a:p>
          <a:p>
            <a:pPr marL="0" indent="0">
              <a:buNone/>
            </a:pPr>
            <a:r>
              <a:rPr lang="ru-RU" sz="1400" u="sng" dirty="0"/>
              <a:t>Цель:</a:t>
            </a:r>
            <a:r>
              <a:rPr lang="ru-RU" sz="1400" dirty="0"/>
              <a:t> научить составлять целое из двух частей.</a:t>
            </a:r>
          </a:p>
          <a:p>
            <a:pPr marL="0" indent="0">
              <a:buNone/>
            </a:pPr>
            <a:r>
              <a:rPr lang="ru-RU" sz="1400" u="sng" dirty="0"/>
              <a:t>Оборудование:</a:t>
            </a:r>
            <a:r>
              <a:rPr lang="ru-RU" sz="1400" dirty="0"/>
              <a:t> картинки «Яблоко» (горизонтальный разрез) и "Груша" (вертикальный разрез), разрезанные на две части.</a:t>
            </a:r>
          </a:p>
          <a:p>
            <a:pPr marL="0" indent="0">
              <a:buNone/>
            </a:pPr>
            <a:r>
              <a:rPr lang="ru-RU" sz="1400" u="sng" dirty="0"/>
              <a:t>Ход.</a:t>
            </a:r>
            <a:r>
              <a:rPr lang="ru-RU" sz="1400" dirty="0"/>
              <a:t> Ребенку предлагается сначала одна картинка. Он складывает ее, называет фрукт, который получился. Затем малыш составляет другую картинку. Если это задание не вызывает у ребенка трудностей, можно предложить ему сразу детали двух картинок вперемешку.</a:t>
            </a:r>
          </a:p>
          <a:p>
            <a:pPr marL="0" indent="0">
              <a:buNone/>
            </a:pP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1043608" y="0"/>
            <a:ext cx="7643192" cy="260648"/>
          </a:xfrm>
        </p:spPr>
        <p:txBody>
          <a:bodyPr>
            <a:norm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77500" lnSpcReduction="20000"/>
          </a:bodyPr>
          <a:lstStyle/>
          <a:p>
            <a:pPr marL="0" indent="0">
              <a:buNone/>
            </a:pPr>
            <a:r>
              <a:rPr lang="ru-RU" sz="1400" b="1" dirty="0"/>
              <a:t>ОВОЩИ, ФРУКТЫ, ЯГОДЫ</a:t>
            </a:r>
            <a:endParaRPr lang="ru-RU" sz="1400" dirty="0"/>
          </a:p>
          <a:p>
            <a:pPr>
              <a:buFont typeface="Wingdings" panose="05000000000000000000" pitchFamily="2" charset="2"/>
              <a:buChar char="v"/>
            </a:pPr>
            <a:r>
              <a:rPr lang="ru-RU" sz="1400" b="1" i="1" dirty="0" smtClean="0"/>
              <a:t>«Писатель</a:t>
            </a:r>
            <a:r>
              <a:rPr lang="ru-RU" sz="1400" b="1" i="1" dirty="0"/>
              <a:t>»</a:t>
            </a:r>
            <a:endParaRPr lang="ru-RU" sz="1400" dirty="0"/>
          </a:p>
          <a:p>
            <a:pPr marL="0" indent="0">
              <a:buNone/>
            </a:pPr>
            <a:r>
              <a:rPr lang="ru-RU" sz="1400" dirty="0"/>
              <a:t>Ребёнок описывает выбранный им (овощ, фрукт, ягода, гриб) по плану:</a:t>
            </a:r>
          </a:p>
          <a:p>
            <a:pPr marL="0" lvl="0" indent="0">
              <a:buNone/>
            </a:pPr>
            <a:r>
              <a:rPr lang="ru-RU" sz="1400" dirty="0"/>
              <a:t>Что это?</a:t>
            </a:r>
          </a:p>
          <a:p>
            <a:pPr marL="0" lvl="0" indent="0">
              <a:buNone/>
            </a:pPr>
            <a:r>
              <a:rPr lang="ru-RU" sz="1400" dirty="0"/>
              <a:t>Где растёт?</a:t>
            </a:r>
          </a:p>
          <a:p>
            <a:pPr marL="0" lvl="0" indent="0">
              <a:buNone/>
            </a:pPr>
            <a:r>
              <a:rPr lang="ru-RU" sz="1400" dirty="0"/>
              <a:t>Какой на вкус?</a:t>
            </a:r>
          </a:p>
          <a:p>
            <a:pPr marL="0" lvl="0" indent="0">
              <a:buNone/>
            </a:pPr>
            <a:r>
              <a:rPr lang="ru-RU" sz="1400" dirty="0"/>
              <a:t>Какого цвета?</a:t>
            </a:r>
          </a:p>
          <a:p>
            <a:pPr marL="0" lvl="0" indent="0">
              <a:buNone/>
            </a:pPr>
            <a:r>
              <a:rPr lang="ru-RU" sz="1400" dirty="0"/>
              <a:t>Какой формы?</a:t>
            </a:r>
          </a:p>
          <a:p>
            <a:pPr marL="0" lvl="0" indent="0">
              <a:buNone/>
            </a:pPr>
            <a:r>
              <a:rPr lang="ru-RU" sz="1400" dirty="0"/>
              <a:t>Какой на ощупь?</a:t>
            </a:r>
          </a:p>
          <a:p>
            <a:pPr marL="0" lvl="0" indent="0">
              <a:buNone/>
            </a:pPr>
            <a:r>
              <a:rPr lang="ru-RU" sz="1400" dirty="0"/>
              <a:t>Что из него готовят?</a:t>
            </a:r>
          </a:p>
          <a:p>
            <a:pPr>
              <a:buFont typeface="Wingdings" panose="05000000000000000000" pitchFamily="2" charset="2"/>
              <a:buChar char="v"/>
            </a:pPr>
            <a:r>
              <a:rPr lang="ru-RU" sz="1400" i="1" dirty="0"/>
              <a:t> </a:t>
            </a:r>
            <a:r>
              <a:rPr lang="ru-RU" sz="1400" b="1" i="1" dirty="0"/>
              <a:t>«Вершки-корешки»</a:t>
            </a:r>
            <a:endParaRPr lang="ru-RU" sz="1400" dirty="0"/>
          </a:p>
          <a:p>
            <a:pPr marL="0" indent="0">
              <a:buNone/>
            </a:pPr>
            <a:r>
              <a:rPr lang="ru-RU" sz="1400" u="sng" dirty="0"/>
              <a:t>Цель</a:t>
            </a:r>
            <a:r>
              <a:rPr lang="ru-RU" sz="1400" dirty="0"/>
              <a:t>: Расширение знаний об особенностях различных овощей.</a:t>
            </a:r>
          </a:p>
          <a:p>
            <a:pPr marL="0" indent="0">
              <a:buNone/>
            </a:pPr>
            <a:r>
              <a:rPr lang="ru-RU" sz="1400" dirty="0"/>
              <a:t>До игры объяснить, что у одних овощей мы едим то, что растёт на поверхности земли (вершки), а у других – то, что растёт в земле (корешки).</a:t>
            </a:r>
          </a:p>
          <a:p>
            <a:pPr marL="0" indent="0">
              <a:buNone/>
            </a:pPr>
            <a:r>
              <a:rPr lang="ru-RU" sz="1400" dirty="0"/>
              <a:t>Дети делятся на две команды. Одна команда будет вставать на цыпочки и поднимать руки вверх, когда услышит название «вершков» (капуста, помидоры и т.д.), а другая приседать, когда педагог назовет «корешки» (картофель, лук, редис).</a:t>
            </a:r>
          </a:p>
          <a:p>
            <a:pPr>
              <a:buFont typeface="Wingdings" panose="05000000000000000000" pitchFamily="2" charset="2"/>
              <a:buChar char="v"/>
            </a:pPr>
            <a:r>
              <a:rPr lang="ru-RU" sz="1400" b="1" i="1" dirty="0" smtClean="0"/>
              <a:t> </a:t>
            </a:r>
            <a:r>
              <a:rPr lang="ru-RU" sz="1400" b="1" i="1" dirty="0"/>
              <a:t>«Собираем урожай»</a:t>
            </a:r>
            <a:endParaRPr lang="ru-RU" sz="1400" dirty="0"/>
          </a:p>
          <a:p>
            <a:pPr marL="0" indent="0">
              <a:buNone/>
            </a:pPr>
            <a:r>
              <a:rPr lang="ru-RU" sz="1400" dirty="0"/>
              <a:t>На панно «Огород» расставлены овощи. Дети «собирают» овощи, комментирую свои действия: «Я дергаю морковь – это овощ»; «Я копаю картофель»; «Я срываю горох» или педагог помогает: «Что ты срываешь? Горох?».</a:t>
            </a:r>
          </a:p>
          <a:p>
            <a:pPr>
              <a:buFont typeface="Wingdings" panose="05000000000000000000" pitchFamily="2" charset="2"/>
              <a:buChar char="v"/>
            </a:pPr>
            <a:r>
              <a:rPr lang="ru-RU" sz="1400" b="1" i="1" dirty="0" smtClean="0"/>
              <a:t> </a:t>
            </a:r>
            <a:r>
              <a:rPr lang="ru-RU" sz="1400" b="1" i="1" dirty="0"/>
              <a:t>«День рождения зайца»</a:t>
            </a:r>
            <a:endParaRPr lang="ru-RU" sz="1400" dirty="0"/>
          </a:p>
          <a:p>
            <a:pPr marL="0" indent="0">
              <a:buNone/>
            </a:pPr>
            <a:r>
              <a:rPr lang="ru-RU" sz="1400" dirty="0"/>
              <a:t>Детям пришло приглашение на день рождения. На столе овощи и фрукты (картинки). Дети выбирают подарок. Затем переходят в другую часть комнаты. Они «отдают» игрушечному зайцу подарки со словами: «Я тебе принёс в подарок большую морковку – это овощ».</a:t>
            </a:r>
          </a:p>
          <a:p>
            <a:pPr>
              <a:buFont typeface="Wingdings" panose="05000000000000000000" pitchFamily="2" charset="2"/>
              <a:buChar char="v"/>
            </a:pPr>
            <a:r>
              <a:rPr lang="ru-RU" sz="1400" b="1" i="1" dirty="0" smtClean="0"/>
              <a:t> </a:t>
            </a:r>
            <a:r>
              <a:rPr lang="ru-RU" sz="1400" b="1" i="1" dirty="0"/>
              <a:t>«Какой подарок не назвали»</a:t>
            </a:r>
            <a:endParaRPr lang="ru-RU" sz="1400" dirty="0"/>
          </a:p>
          <a:p>
            <a:pPr marL="0" indent="0">
              <a:buNone/>
            </a:pPr>
            <a:r>
              <a:rPr lang="ru-RU" sz="1400" dirty="0"/>
              <a:t>Раскладываем все «подарки» детей перед зайцем и благодарим от его имени за принесённые овощи, фрукты, перечисляя их. Но один овощ или фрукт назвать забываем. Дети должны отгадать, какой?</a:t>
            </a:r>
          </a:p>
          <a:p>
            <a:pPr>
              <a:buFont typeface="Wingdings" panose="05000000000000000000" pitchFamily="2" charset="2"/>
              <a:buChar char="v"/>
            </a:pPr>
            <a:r>
              <a:rPr lang="ru-RU" sz="1400" i="1" dirty="0"/>
              <a:t> </a:t>
            </a:r>
            <a:r>
              <a:rPr lang="ru-RU" sz="1400" b="1" i="1" dirty="0"/>
              <a:t>«Таинственный мешочек»</a:t>
            </a:r>
            <a:endParaRPr lang="ru-RU" sz="1400" dirty="0"/>
          </a:p>
          <a:p>
            <a:pPr marL="0" indent="0">
              <a:buNone/>
            </a:pPr>
            <a:r>
              <a:rPr lang="ru-RU" sz="1400" dirty="0"/>
              <a:t>Детям предлагается «мешочек», в котором ребёнок на ощупь определяет, что он будет дарить зайцу. Для игры можно применять настоящие овощи.</a:t>
            </a:r>
          </a:p>
          <a:p>
            <a:pPr>
              <a:buFont typeface="Wingdings" panose="05000000000000000000" pitchFamily="2" charset="2"/>
              <a:buChar char="v"/>
            </a:pPr>
            <a:r>
              <a:rPr lang="ru-RU" sz="1400" b="1" i="1" dirty="0" smtClean="0"/>
              <a:t> </a:t>
            </a:r>
            <a:r>
              <a:rPr lang="ru-RU" sz="1400" b="1" i="1" dirty="0"/>
              <a:t>«Повар»</a:t>
            </a:r>
            <a:endParaRPr lang="ru-RU" sz="1400" dirty="0"/>
          </a:p>
          <a:p>
            <a:pPr marL="0" indent="0">
              <a:buNone/>
            </a:pPr>
            <a:r>
              <a:rPr lang="ru-RU" sz="1400" dirty="0"/>
              <a:t>Дети делятся на команды. Каждая команда набор картинок с изображением различных продуктов питания (овощи, фрукты, ягоды). У педагога «кастрюлька». Дети кладут в неё только то, что нужно для (супа из овощей, или фруктового супа, сока, компота, салата овощного, фруктового, варенья и т.д.).</a:t>
            </a:r>
          </a:p>
          <a:p>
            <a:pPr marL="0" indent="0">
              <a:buNone/>
            </a:pPr>
            <a:r>
              <a:rPr lang="ru-RU" sz="1400" dirty="0"/>
              <a:t>Выигрывает команда, которая быстрее и правильнее «приготовит» блюдо.</a:t>
            </a:r>
          </a:p>
          <a:p>
            <a:pPr>
              <a:buFont typeface="Wingdings" panose="05000000000000000000" pitchFamily="2" charset="2"/>
              <a:buChar char="v"/>
            </a:pPr>
            <a:r>
              <a:rPr lang="ru-RU" sz="1400" b="1" i="1" dirty="0" smtClean="0"/>
              <a:t> </a:t>
            </a:r>
            <a:r>
              <a:rPr lang="ru-RU" sz="1400" b="1" i="1" dirty="0"/>
              <a:t>«Магазин»</a:t>
            </a:r>
            <a:endParaRPr lang="ru-RU" sz="1400" dirty="0"/>
          </a:p>
          <a:p>
            <a:pPr marL="0" indent="0">
              <a:buNone/>
            </a:pPr>
            <a:r>
              <a:rPr lang="ru-RU" sz="1400" dirty="0"/>
              <a:t>Дети «покупают» в «магазине» у педагога «банки с компотом», вырезанные из картона. На каждой из них нарисован определенный фрукт. Ребёнок говорит: «Я хочу купить фруктовый компот из яблок» и т.д.</a:t>
            </a:r>
          </a:p>
          <a:p>
            <a:pPr>
              <a:buFont typeface="Wingdings" panose="05000000000000000000" pitchFamily="2" charset="2"/>
              <a:buChar char="v"/>
            </a:pPr>
            <a:r>
              <a:rPr lang="ru-RU" sz="1400" b="1" i="1" dirty="0" smtClean="0"/>
              <a:t> </a:t>
            </a:r>
            <a:r>
              <a:rPr lang="ru-RU" sz="1400" b="1" i="1" dirty="0"/>
              <a:t>«Овощи-фрукты»</a:t>
            </a:r>
            <a:endParaRPr lang="ru-RU" sz="1400" dirty="0"/>
          </a:p>
          <a:p>
            <a:pPr marL="0" indent="0">
              <a:buNone/>
            </a:pPr>
            <a:r>
              <a:rPr lang="ru-RU" sz="1400" dirty="0"/>
              <a:t>Игра проводится с мячом. До игры, объяснить детям, когда ловить мяч. Например: «Дети, если вы услышите название фрукта, нужно поймать мяч, если овоща – уронить его».</a:t>
            </a:r>
          </a:p>
          <a:p>
            <a:pPr marL="0" indent="0">
              <a:buNone/>
            </a:pP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188640"/>
            <a:ext cx="8208912" cy="6552728"/>
          </a:xfrm>
        </p:spPr>
        <p:txBody>
          <a:bodyPr>
            <a:normAutofit fontScale="92500" lnSpcReduction="20000"/>
          </a:bodyPr>
          <a:lstStyle/>
          <a:p>
            <a:pPr marL="0" indent="0">
              <a:buNone/>
            </a:pPr>
            <a:r>
              <a:rPr lang="ru-RU" sz="1400" b="1" dirty="0"/>
              <a:t>ИГРУШКИ</a:t>
            </a:r>
            <a:endParaRPr lang="ru-RU" sz="1400" dirty="0"/>
          </a:p>
          <a:p>
            <a:pPr>
              <a:buFont typeface="Wingdings" panose="05000000000000000000" pitchFamily="2" charset="2"/>
              <a:buChar char="v"/>
            </a:pPr>
            <a:r>
              <a:rPr lang="ru-RU" sz="1400" b="1" i="1" dirty="0" smtClean="0"/>
              <a:t> </a:t>
            </a:r>
            <a:r>
              <a:rPr lang="ru-RU" sz="1400" b="1" i="1" dirty="0"/>
              <a:t>«Узнай игрушку»</a:t>
            </a:r>
            <a:endParaRPr lang="ru-RU" sz="1400" dirty="0"/>
          </a:p>
          <a:p>
            <a:pPr marL="0" indent="0">
              <a:buNone/>
            </a:pPr>
            <a:r>
              <a:rPr lang="ru-RU" sz="1400" u="sng" dirty="0"/>
              <a:t>Цель:</a:t>
            </a:r>
            <a:r>
              <a:rPr lang="ru-RU" sz="1400" dirty="0"/>
              <a:t> уточнение и активизация словаря но теме.</a:t>
            </a:r>
          </a:p>
          <a:p>
            <a:pPr marL="0" indent="0">
              <a:buNone/>
            </a:pPr>
            <a:r>
              <a:rPr lang="ru-RU" sz="1400" u="sng" dirty="0"/>
              <a:t>Оборудование:</a:t>
            </a:r>
            <a:r>
              <a:rPr lang="ru-RU" sz="1400" dirty="0"/>
              <a:t> любимые игрушки ребенка в мешке.</a:t>
            </a:r>
          </a:p>
          <a:p>
            <a:pPr marL="0" indent="0">
              <a:buNone/>
            </a:pPr>
            <a:r>
              <a:rPr lang="ru-RU" sz="1400" u="sng" dirty="0"/>
              <a:t>Ход.</a:t>
            </a:r>
            <a:r>
              <a:rPr lang="ru-RU" sz="1400" dirty="0"/>
              <a:t> Взрослый рассказывает об игрушке, например: «Эта игрушка красного цвета синими полосками. Она круглой формы, хорошо прыгает. Можно играть и руками, и нога ми». Если ребенок правильно отгадал загадку, взрослый достает игрушку из мешка.</a:t>
            </a:r>
          </a:p>
          <a:p>
            <a:pPr>
              <a:buFont typeface="Wingdings" panose="05000000000000000000" pitchFamily="2" charset="2"/>
              <a:buChar char="v"/>
            </a:pPr>
            <a:r>
              <a:rPr lang="ru-RU" sz="1400" b="1" i="1" dirty="0"/>
              <a:t> </a:t>
            </a:r>
            <a:r>
              <a:rPr lang="ru-RU" sz="1400" b="1" i="1" dirty="0" smtClean="0"/>
              <a:t> </a:t>
            </a:r>
            <a:r>
              <a:rPr lang="ru-RU" sz="1400" b="1" i="1" dirty="0"/>
              <a:t>«Чудесный мешочек» (вар 2)</a:t>
            </a:r>
            <a:r>
              <a:rPr lang="ru-RU" sz="1400" dirty="0"/>
              <a:t> </a:t>
            </a:r>
          </a:p>
          <a:p>
            <a:pPr marL="0" indent="0">
              <a:buNone/>
            </a:pPr>
            <a:r>
              <a:rPr lang="ru-RU" sz="1400" u="sng" dirty="0"/>
              <a:t>Цель:</a:t>
            </a:r>
            <a:r>
              <a:rPr lang="ru-RU" sz="1400" dirty="0"/>
              <a:t> закрепить словарь по теме, научить определять игрушки на ощупь.</a:t>
            </a:r>
          </a:p>
          <a:p>
            <a:pPr marL="0" indent="0">
              <a:buNone/>
            </a:pPr>
            <a:r>
              <a:rPr lang="ru-RU" sz="1400" u="sng" dirty="0"/>
              <a:t>Оборудование:</a:t>
            </a:r>
            <a:r>
              <a:rPr lang="ru-RU" sz="1400" dirty="0"/>
              <a:t> игрушки в мешке.</a:t>
            </a:r>
          </a:p>
          <a:p>
            <a:pPr marL="0" indent="0">
              <a:buNone/>
            </a:pPr>
            <a:r>
              <a:rPr lang="ru-RU" sz="1400" u="sng" dirty="0"/>
              <a:t>Ход.</a:t>
            </a:r>
            <a:r>
              <a:rPr lang="ru-RU" sz="1400" dirty="0"/>
              <a:t> Не заглядывая в мешочек, ребенок определяет игрушку на ощупь и называет ее. Если задание выполнено правильно, игрушку достают из мешочка.</a:t>
            </a:r>
          </a:p>
          <a:p>
            <a:pPr>
              <a:buFont typeface="Wingdings" panose="05000000000000000000" pitchFamily="2" charset="2"/>
              <a:buChar char="v"/>
            </a:pPr>
            <a:r>
              <a:rPr lang="ru-RU" sz="1400" i="1" dirty="0"/>
              <a:t> </a:t>
            </a:r>
            <a:r>
              <a:rPr lang="ru-RU" sz="1400" b="1" i="1" dirty="0" smtClean="0"/>
              <a:t> </a:t>
            </a:r>
            <a:r>
              <a:rPr lang="ru-RU" sz="1400" b="1" i="1" dirty="0"/>
              <a:t>«Назови ласково»</a:t>
            </a:r>
            <a:endParaRPr lang="ru-RU" sz="1400" dirty="0"/>
          </a:p>
          <a:p>
            <a:pPr marL="0" indent="0">
              <a:buNone/>
            </a:pPr>
            <a:r>
              <a:rPr lang="ru-RU" sz="1400" dirty="0"/>
              <a:t>описание игр см. выше.</a:t>
            </a:r>
          </a:p>
          <a:p>
            <a:pPr>
              <a:buFont typeface="Wingdings" panose="05000000000000000000" pitchFamily="2" charset="2"/>
              <a:buChar char="v"/>
            </a:pPr>
            <a:r>
              <a:rPr lang="ru-RU" sz="1400" b="1" i="1" dirty="0" smtClean="0"/>
              <a:t> </a:t>
            </a:r>
            <a:r>
              <a:rPr lang="ru-RU" sz="1400" b="1" i="1" dirty="0"/>
              <a:t>«Один – много»</a:t>
            </a:r>
            <a:endParaRPr lang="ru-RU" sz="1400" dirty="0"/>
          </a:p>
          <a:p>
            <a:pPr marL="0" indent="0">
              <a:buNone/>
            </a:pPr>
            <a:r>
              <a:rPr lang="ru-RU" sz="1400" dirty="0"/>
              <a:t>описание игр см. выше.</a:t>
            </a:r>
          </a:p>
          <a:p>
            <a:pPr>
              <a:buFont typeface="Wingdings" panose="05000000000000000000" pitchFamily="2" charset="2"/>
              <a:buChar char="v"/>
            </a:pPr>
            <a:r>
              <a:rPr lang="ru-RU" sz="1400" dirty="0"/>
              <a:t> </a:t>
            </a:r>
            <a:r>
              <a:rPr lang="ru-RU" sz="1400" b="1" i="1" dirty="0" smtClean="0"/>
              <a:t> </a:t>
            </a:r>
            <a:r>
              <a:rPr lang="ru-RU" sz="1400" b="1" i="1" dirty="0"/>
              <a:t> «Чего не стало?»</a:t>
            </a:r>
            <a:endParaRPr lang="ru-RU" sz="1400" dirty="0"/>
          </a:p>
          <a:p>
            <a:pPr marL="0" indent="0">
              <a:buNone/>
            </a:pPr>
            <a:r>
              <a:rPr lang="ru-RU" sz="1400" u="sng" dirty="0"/>
              <a:t>Цель:</a:t>
            </a:r>
            <a:r>
              <a:rPr lang="ru-RU" sz="1400" dirty="0"/>
              <a:t> упражнять в образовании форм родительного надежа, развить зрительное внимание и память.</a:t>
            </a:r>
          </a:p>
          <a:p>
            <a:pPr marL="0" indent="0">
              <a:buNone/>
            </a:pPr>
            <a:r>
              <a:rPr lang="ru-RU" sz="1400" u="sng" dirty="0"/>
              <a:t>Оборудование:</a:t>
            </a:r>
            <a:r>
              <a:rPr lang="ru-RU" sz="1400" dirty="0"/>
              <a:t> игрушки.</a:t>
            </a:r>
          </a:p>
          <a:p>
            <a:pPr marL="0" indent="0">
              <a:buNone/>
            </a:pPr>
            <a:r>
              <a:rPr lang="ru-RU" sz="1400" u="sng" dirty="0"/>
              <a:t>Ход.</a:t>
            </a:r>
            <a:r>
              <a:rPr lang="ru-RU" sz="1400" dirty="0"/>
              <a:t> Взрослый выставляет на столе четыре игрушки. Ребенок называет их. Затем взрослый просит ребенка закрыть глаза, а сам в это время прячет одну из игрушек. Ребенок должен отгадать, какая игрушка исчезла. Игру рекомендуется повторять 3-4 раза.</a:t>
            </a:r>
          </a:p>
          <a:p>
            <a:pPr>
              <a:buFont typeface="Wingdings" panose="05000000000000000000" pitchFamily="2" charset="2"/>
              <a:buChar char="v"/>
            </a:pPr>
            <a:r>
              <a:rPr lang="ru-RU" sz="1400" b="1" i="1" dirty="0"/>
              <a:t> </a:t>
            </a:r>
            <a:r>
              <a:rPr lang="ru-RU" sz="1400" b="1" i="1" dirty="0" smtClean="0"/>
              <a:t> </a:t>
            </a:r>
            <a:r>
              <a:rPr lang="ru-RU" sz="1400" b="1" i="1" dirty="0"/>
              <a:t>«Разрезные картинки»</a:t>
            </a:r>
            <a:endParaRPr lang="ru-RU" sz="1400" dirty="0"/>
          </a:p>
          <a:p>
            <a:pPr marL="0" indent="0">
              <a:buNone/>
            </a:pPr>
            <a:r>
              <a:rPr lang="ru-RU" sz="1400" u="sng" dirty="0"/>
              <a:t>Цель:</a:t>
            </a:r>
            <a:r>
              <a:rPr lang="ru-RU" sz="1400" dirty="0"/>
              <a:t> научить составлять целое из двух частей.</a:t>
            </a:r>
          </a:p>
          <a:p>
            <a:pPr marL="0" indent="0">
              <a:buNone/>
            </a:pPr>
            <a:r>
              <a:rPr lang="ru-RU" sz="1400" u="sng" dirty="0"/>
              <a:t>Оборудование:</a:t>
            </a:r>
            <a:r>
              <a:rPr lang="ru-RU" sz="1400" dirty="0"/>
              <a:t> разрезная картинка «Матрешка» (вертикальный разрез).</a:t>
            </a:r>
          </a:p>
          <a:p>
            <a:pPr marL="0" indent="0">
              <a:buNone/>
            </a:pPr>
            <a:r>
              <a:rPr lang="ru-RU" sz="1400" u="sng" dirty="0"/>
              <a:t>Ход.</a:t>
            </a:r>
            <a:r>
              <a:rPr lang="ru-RU" sz="1400" dirty="0"/>
              <a:t> Ребенку предлагают сложить картинку. После выполнения задания малыш называет игрушку, которая получилась.</a:t>
            </a:r>
          </a:p>
          <a:p>
            <a:pPr>
              <a:buFont typeface="Wingdings" panose="05000000000000000000" pitchFamily="2" charset="2"/>
              <a:buChar char="v"/>
            </a:pPr>
            <a:r>
              <a:rPr lang="ru-RU" sz="1400" b="1" i="1" dirty="0"/>
              <a:t> </a:t>
            </a:r>
            <a:r>
              <a:rPr lang="ru-RU" sz="1400" b="1" i="1" dirty="0" smtClean="0"/>
              <a:t> </a:t>
            </a:r>
            <a:r>
              <a:rPr lang="ru-RU" sz="1400" b="1" i="1" dirty="0"/>
              <a:t>«Чего не хватает?»</a:t>
            </a:r>
            <a:r>
              <a:rPr lang="ru-RU" sz="1400" b="1" dirty="0"/>
              <a:t> </a:t>
            </a:r>
            <a:endParaRPr lang="ru-RU" sz="1400" dirty="0"/>
          </a:p>
          <a:p>
            <a:pPr marL="0" indent="0">
              <a:buNone/>
            </a:pPr>
            <a:r>
              <a:rPr lang="ru-RU" sz="1400" u="sng" dirty="0"/>
              <a:t>Цель:</a:t>
            </a:r>
            <a:r>
              <a:rPr lang="ru-RU" sz="1400" dirty="0"/>
              <a:t> развитие у ребенка целостного восприятия предмета.</a:t>
            </a:r>
          </a:p>
          <a:p>
            <a:pPr marL="0" indent="0">
              <a:buNone/>
            </a:pPr>
            <a:r>
              <a:rPr lang="ru-RU" sz="1400" u="sng" dirty="0"/>
              <a:t>Оборудование:</a:t>
            </a:r>
            <a:r>
              <a:rPr lang="ru-RU" sz="1400" dirty="0"/>
              <a:t> картинки с изображением флажка без палочки, шарика без ниточки.</a:t>
            </a:r>
          </a:p>
          <a:p>
            <a:pPr marL="0" indent="0">
              <a:buNone/>
            </a:pPr>
            <a:r>
              <a:rPr lang="ru-RU" sz="1400" u="sng" dirty="0"/>
              <a:t>Ход.</a:t>
            </a:r>
            <a:r>
              <a:rPr lang="ru-RU" sz="1400" dirty="0"/>
              <a:t> Ребенок всматривается в нарисованную игрушку и находит ту часть, которой не хватало. Затем взрослый предлагает ребенку дорисовать недостающую часть.</a:t>
            </a:r>
          </a:p>
          <a:p>
            <a:pPr marL="0" indent="0">
              <a:buNone/>
            </a:pP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72804"/>
            <a:ext cx="9144000" cy="6930804"/>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1115616" y="0"/>
            <a:ext cx="7571184" cy="188640"/>
          </a:xfrm>
        </p:spPr>
        <p:txBody>
          <a:bodyPr>
            <a:noAutofit/>
          </a:bodyPr>
          <a:lstStyle/>
          <a:p>
            <a:endParaRPr lang="ru-RU" sz="1000" dirty="0"/>
          </a:p>
        </p:txBody>
      </p:sp>
      <p:sp>
        <p:nvSpPr>
          <p:cNvPr id="6" name="Объект 5"/>
          <p:cNvSpPr>
            <a:spLocks noGrp="1"/>
          </p:cNvSpPr>
          <p:nvPr>
            <p:ph idx="1"/>
          </p:nvPr>
        </p:nvSpPr>
        <p:spPr>
          <a:xfrm>
            <a:off x="827584" y="116632"/>
            <a:ext cx="8208912" cy="6624736"/>
          </a:xfrm>
        </p:spPr>
        <p:txBody>
          <a:bodyPr>
            <a:noAutofit/>
          </a:bodyPr>
          <a:lstStyle/>
          <a:p>
            <a:pPr marL="0" indent="0">
              <a:buNone/>
            </a:pPr>
            <a:r>
              <a:rPr lang="ru-RU" sz="1300" b="1" dirty="0"/>
              <a:t>ОДЕЖДА, ОБУВЬ, ГОЛОВНЫЕ УБОРЫ</a:t>
            </a:r>
          </a:p>
          <a:p>
            <a:pPr>
              <a:buFont typeface="Wingdings" panose="05000000000000000000" pitchFamily="2" charset="2"/>
              <a:buChar char="v"/>
            </a:pPr>
            <a:r>
              <a:rPr lang="ru-RU" sz="1300" b="1" i="1" dirty="0" smtClean="0"/>
              <a:t>«Уложим </a:t>
            </a:r>
            <a:r>
              <a:rPr lang="ru-RU" sz="1300" b="1" i="1" dirty="0"/>
              <a:t>куклу спать»</a:t>
            </a:r>
            <a:r>
              <a:rPr lang="ru-RU" sz="1300" b="1" dirty="0"/>
              <a:t> </a:t>
            </a:r>
            <a:endParaRPr lang="ru-RU" sz="1300" dirty="0"/>
          </a:p>
          <a:p>
            <a:pPr marL="0" indent="0">
              <a:buNone/>
            </a:pPr>
            <a:r>
              <a:rPr lang="ru-RU" sz="1300" u="sng" dirty="0"/>
              <a:t>Цель:</a:t>
            </a:r>
            <a:r>
              <a:rPr lang="ru-RU" sz="1300" dirty="0"/>
              <a:t> познакомить с предметами одежды, ее деталями, рисунком, цветом.</a:t>
            </a:r>
          </a:p>
          <a:p>
            <a:pPr marL="0" indent="0">
              <a:buNone/>
            </a:pPr>
            <a:r>
              <a:rPr lang="ru-RU" sz="1300" u="sng" dirty="0"/>
              <a:t>Оборудование:</a:t>
            </a:r>
            <a:r>
              <a:rPr lang="ru-RU" sz="1300" dirty="0"/>
              <a:t> кукла с комплектом кукольной одежды, кукольная кроватка.</a:t>
            </a:r>
          </a:p>
          <a:p>
            <a:pPr marL="0" indent="0">
              <a:buNone/>
            </a:pPr>
            <a:r>
              <a:rPr lang="ru-RU" sz="1300" u="sng" dirty="0"/>
              <a:t>Ход</a:t>
            </a:r>
            <a:r>
              <a:rPr lang="ru-RU" sz="1300" dirty="0"/>
              <a:t>. Взрослый предлагает ребенку уложить куклу спать. Ребенок раздевает куклу а взрослый комментирует его действия: «Сначала надо снять платье и повесить его на спинку стула. Чтобы снять платье, надо расстегнуть пуговицы» и т. д. По ходу игры взрослый должен активизировать речь ребенка, задавая наводящие вопросы: «Что надо расстегнуть на платье?» Если малыш затрудняется ответить, взрослый отвечает сам.</a:t>
            </a:r>
          </a:p>
          <a:p>
            <a:pPr>
              <a:buFont typeface="Wingdings" panose="05000000000000000000" pitchFamily="2" charset="2"/>
              <a:buChar char="v"/>
            </a:pPr>
            <a:r>
              <a:rPr lang="ru-RU" sz="1300" b="1" i="1" dirty="0"/>
              <a:t> </a:t>
            </a:r>
            <a:r>
              <a:rPr lang="ru-RU" sz="1300" b="1" i="1" dirty="0" smtClean="0"/>
              <a:t> </a:t>
            </a:r>
            <a:r>
              <a:rPr lang="ru-RU" sz="1300" b="1" i="1" dirty="0"/>
              <a:t>«Кукла проснулась»</a:t>
            </a:r>
            <a:r>
              <a:rPr lang="ru-RU" sz="1300" b="1" dirty="0"/>
              <a:t> </a:t>
            </a:r>
            <a:endParaRPr lang="ru-RU" sz="1300" dirty="0"/>
          </a:p>
          <a:p>
            <a:pPr marL="0" indent="0">
              <a:buNone/>
            </a:pPr>
            <a:r>
              <a:rPr lang="ru-RU" sz="1300" u="sng" dirty="0"/>
              <a:t>Цель:</a:t>
            </a:r>
            <a:r>
              <a:rPr lang="ru-RU" sz="1300" dirty="0"/>
              <a:t> уточнить названия кукольной одежды, ее деталей, рисунка, цвета.</a:t>
            </a:r>
          </a:p>
          <a:p>
            <a:pPr marL="0" indent="0">
              <a:buNone/>
            </a:pPr>
            <a:r>
              <a:rPr lang="ru-RU" sz="1300" u="sng" dirty="0"/>
              <a:t>Оборудование</a:t>
            </a:r>
            <a:r>
              <a:rPr lang="ru-RU" sz="1300" dirty="0"/>
              <a:t>: кукла на кроватке, комплект кукольной одежды.</a:t>
            </a:r>
          </a:p>
          <a:p>
            <a:pPr marL="0" indent="0">
              <a:buNone/>
            </a:pPr>
            <a:r>
              <a:rPr lang="ru-RU" sz="1300" u="sng" dirty="0"/>
              <a:t>Ход.</a:t>
            </a:r>
            <a:r>
              <a:rPr lang="ru-RU" sz="1300" dirty="0"/>
              <a:t> Взрослый демонстрирует ребенку куклу, которая спит на кроватке. Затем он объясняет, что кукла проснулась, и ее нужно одеть. Ребенок одевает куклу, а взрослый сопровождает его действия речью: «Оденем кукле маечку, чистую белую маечку». Для активизации речи детей взрослый задает ребенку вопросы: «Что ты надеваешь кукле? Какого цвета маечка?»</a:t>
            </a:r>
          </a:p>
          <a:p>
            <a:pPr>
              <a:buFont typeface="Wingdings" panose="05000000000000000000" pitchFamily="2" charset="2"/>
              <a:buChar char="v"/>
            </a:pPr>
            <a:r>
              <a:rPr lang="ru-RU" sz="1300" b="1" dirty="0"/>
              <a:t> </a:t>
            </a:r>
            <a:r>
              <a:rPr lang="ru-RU" sz="1300" b="1" i="1" dirty="0" smtClean="0"/>
              <a:t> </a:t>
            </a:r>
            <a:r>
              <a:rPr lang="ru-RU" sz="1300" b="1" i="1" dirty="0"/>
              <a:t>«Нарядим куклу»</a:t>
            </a:r>
            <a:endParaRPr lang="ru-RU" sz="1300" dirty="0"/>
          </a:p>
          <a:p>
            <a:pPr marL="0" indent="0">
              <a:buNone/>
            </a:pPr>
            <a:r>
              <a:rPr lang="ru-RU" sz="1300" u="sng" dirty="0"/>
              <a:t>Цель:</a:t>
            </a:r>
            <a:r>
              <a:rPr lang="ru-RU" sz="1300" dirty="0"/>
              <a:t> активизировать словарь по теме.</a:t>
            </a:r>
          </a:p>
          <a:p>
            <a:pPr marL="0" indent="0">
              <a:buNone/>
            </a:pPr>
            <a:r>
              <a:rPr lang="ru-RU" sz="1300" u="sng" dirty="0"/>
              <a:t>Оборудование:</a:t>
            </a:r>
            <a:r>
              <a:rPr lang="ru-RU" sz="1300" dirty="0"/>
              <a:t> картонная кукла, набор бумажной одежды.</a:t>
            </a:r>
          </a:p>
          <a:p>
            <a:pPr marL="0" indent="0">
              <a:buNone/>
            </a:pPr>
            <a:r>
              <a:rPr lang="ru-RU" sz="1300" u="sng" dirty="0"/>
              <a:t>Ход:</a:t>
            </a:r>
            <a:r>
              <a:rPr lang="ru-RU" sz="1300" dirty="0"/>
              <a:t> Взрослый предлагаем ребенку одеть куклу для разных ситуаций (кататься па лыжах, на праздник, на пляж и т. д.). Ребенок одевает ее, например, на прогулку. Взрослый описывает одежду куклы; «Наденем кукле синее пальто. У пальто есть воротник, рукава, карманы. Застегивается оно на пуговицы». Активизируя речь ребенка, взрослый спрашивает: «Где у пальто рукава? Покажи. Что ты показал?».</a:t>
            </a:r>
          </a:p>
          <a:p>
            <a:pPr>
              <a:buFont typeface="Wingdings" panose="05000000000000000000" pitchFamily="2" charset="2"/>
              <a:buChar char="v"/>
            </a:pPr>
            <a:r>
              <a:rPr lang="ru-RU" sz="1300" i="1" dirty="0"/>
              <a:t> </a:t>
            </a:r>
            <a:r>
              <a:rPr lang="ru-RU" sz="1300" b="1" i="1" dirty="0" smtClean="0"/>
              <a:t> </a:t>
            </a:r>
            <a:r>
              <a:rPr lang="ru-RU" sz="1300" b="1" i="1" dirty="0"/>
              <a:t>«Один – много»</a:t>
            </a:r>
            <a:endParaRPr lang="ru-RU" sz="1300" dirty="0"/>
          </a:p>
          <a:p>
            <a:pPr marL="0" indent="0">
              <a:buNone/>
            </a:pPr>
            <a:r>
              <a:rPr lang="ru-RU" sz="1300" dirty="0"/>
              <a:t>(с предметами одежды)</a:t>
            </a:r>
          </a:p>
          <a:p>
            <a:pPr marL="0" indent="0">
              <a:buNone/>
            </a:pPr>
            <a:r>
              <a:rPr lang="ru-RU" sz="1300" dirty="0"/>
              <a:t>майка - майки   </a:t>
            </a:r>
          </a:p>
          <a:p>
            <a:pPr marL="0" indent="0">
              <a:buNone/>
            </a:pPr>
            <a:r>
              <a:rPr lang="ru-RU" sz="1300" dirty="0"/>
              <a:t>платье - платья</a:t>
            </a:r>
          </a:p>
          <a:p>
            <a:pPr marL="0" indent="0">
              <a:buNone/>
            </a:pPr>
            <a:r>
              <a:rPr lang="ru-RU" sz="1300" dirty="0"/>
              <a:t>кофта кофты</a:t>
            </a:r>
          </a:p>
          <a:p>
            <a:pPr marL="0" indent="0">
              <a:buNone/>
            </a:pPr>
            <a:r>
              <a:rPr lang="ru-RU" sz="1300" dirty="0"/>
              <a:t>рубашка - рубашки</a:t>
            </a:r>
          </a:p>
          <a:p>
            <a:pPr marL="0" indent="0">
              <a:buNone/>
            </a:pPr>
            <a:r>
              <a:rPr lang="ru-RU" sz="1300" dirty="0"/>
              <a:t>куртка - куртки и т. д</a:t>
            </a:r>
          </a:p>
          <a:p>
            <a:pPr marL="0" indent="0">
              <a:buNone/>
            </a:pPr>
            <a:r>
              <a:rPr lang="ru-RU" sz="1300" i="1" dirty="0"/>
              <a:t> </a:t>
            </a:r>
            <a:endParaRPr lang="ru-RU" sz="1300" dirty="0"/>
          </a:p>
          <a:p>
            <a:pPr marL="0" indent="0">
              <a:buNone/>
            </a:pPr>
            <a:r>
              <a:rPr lang="ru-RU" sz="1300" i="1" dirty="0"/>
              <a:t> </a:t>
            </a: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260648"/>
            <a:ext cx="8208912" cy="6480720"/>
          </a:xfrm>
        </p:spPr>
        <p:txBody>
          <a:bodyPr>
            <a:normAutofit fontScale="92500" lnSpcReduction="20000"/>
          </a:bodyPr>
          <a:lstStyle/>
          <a:p>
            <a:pPr marL="0" indent="0">
              <a:buNone/>
            </a:pPr>
            <a:endParaRPr lang="ru-RU" sz="1400" b="1" i="1" dirty="0" smtClean="0"/>
          </a:p>
          <a:p>
            <a:pPr>
              <a:buFont typeface="Wingdings" panose="05000000000000000000" pitchFamily="2" charset="2"/>
              <a:buChar char="v"/>
            </a:pPr>
            <a:r>
              <a:rPr lang="ru-RU" sz="1400" b="1" i="1" dirty="0" smtClean="0"/>
              <a:t> </a:t>
            </a:r>
            <a:r>
              <a:rPr lang="ru-RU" sz="1400" b="1" i="1" dirty="0"/>
              <a:t>«Назови ласково»</a:t>
            </a:r>
            <a:r>
              <a:rPr lang="ru-RU" sz="1400" b="1" dirty="0"/>
              <a:t> </a:t>
            </a:r>
            <a:r>
              <a:rPr lang="ru-RU" sz="1400" dirty="0"/>
              <a:t>(с предметами одежды)</a:t>
            </a:r>
          </a:p>
          <a:p>
            <a:pPr marL="0" indent="0">
              <a:buNone/>
            </a:pPr>
            <a:r>
              <a:rPr lang="ru-RU" sz="1400" dirty="0"/>
              <a:t>платье - платьице</a:t>
            </a:r>
          </a:p>
          <a:p>
            <a:pPr marL="0" indent="0">
              <a:buNone/>
            </a:pPr>
            <a:r>
              <a:rPr lang="ru-RU" sz="1400" dirty="0"/>
              <a:t>майка маечка</a:t>
            </a:r>
          </a:p>
          <a:p>
            <a:pPr marL="0" indent="0">
              <a:buNone/>
            </a:pPr>
            <a:r>
              <a:rPr lang="ru-RU" sz="1400" dirty="0"/>
              <a:t>носки - носочки</a:t>
            </a:r>
          </a:p>
          <a:p>
            <a:pPr marL="0" indent="0">
              <a:buNone/>
            </a:pPr>
            <a:r>
              <a:rPr lang="ru-RU" sz="1400" dirty="0"/>
              <a:t>сарафан - сарафанчик рубашка - рубашечка и т. д.</a:t>
            </a:r>
          </a:p>
          <a:p>
            <a:pPr>
              <a:buFont typeface="Wingdings" panose="05000000000000000000" pitchFamily="2" charset="2"/>
              <a:buChar char="v"/>
            </a:pPr>
            <a:r>
              <a:rPr lang="ru-RU" sz="1400" i="1" dirty="0"/>
              <a:t> </a:t>
            </a:r>
            <a:r>
              <a:rPr lang="ru-RU" sz="1400" b="1" i="1" dirty="0" smtClean="0"/>
              <a:t> </a:t>
            </a:r>
            <a:r>
              <a:rPr lang="ru-RU" sz="1400" b="1" i="1" dirty="0"/>
              <a:t>«Кто во что одет?»</a:t>
            </a:r>
            <a:endParaRPr lang="ru-RU" sz="1400" dirty="0"/>
          </a:p>
          <a:p>
            <a:pPr marL="0" indent="0">
              <a:buNone/>
            </a:pPr>
            <a:r>
              <a:rPr lang="ru-RU" sz="1400" u="sng" dirty="0"/>
              <a:t>Цель:</a:t>
            </a:r>
            <a:r>
              <a:rPr lang="ru-RU" sz="1400" dirty="0"/>
              <a:t> сравнить одежду мальчика и девочки, активизировать словарь по теме.</a:t>
            </a:r>
          </a:p>
          <a:p>
            <a:pPr marL="0" indent="0">
              <a:buNone/>
            </a:pPr>
            <a:r>
              <a:rPr lang="ru-RU" sz="1400" u="sng" dirty="0"/>
              <a:t>Оборудование:</a:t>
            </a:r>
            <a:r>
              <a:rPr lang="ru-RU" sz="1400" dirty="0"/>
              <a:t> картинки с изображением мальчика и девочки.</a:t>
            </a:r>
          </a:p>
          <a:p>
            <a:pPr marL="0" indent="0">
              <a:buNone/>
            </a:pPr>
            <a:r>
              <a:rPr lang="ru-RU" sz="1400" u="sng" dirty="0"/>
              <a:t>Ход:</a:t>
            </a:r>
            <a:r>
              <a:rPr lang="ru-RU" sz="1400" dirty="0"/>
              <a:t> Взрослый сравнивает одежду детей: «У Насти - платье, и у Саши рубашка и брюки. У Папиного платья рукава короткие, а у Сашиной рубашки - длинные» и т.д. Ребенка взрослый активизирует вопросами: «Какая одежда у Насти? А у Саши? Какого цвета Настино платье?» Если ребенок затрудняется, взрослый сам отвечает на вопросы.</a:t>
            </a:r>
          </a:p>
          <a:p>
            <a:pPr>
              <a:buFont typeface="Wingdings" panose="05000000000000000000" pitchFamily="2" charset="2"/>
              <a:buChar char="v"/>
            </a:pPr>
            <a:r>
              <a:rPr lang="ru-RU" sz="1400" b="1" i="1" dirty="0"/>
              <a:t> </a:t>
            </a:r>
            <a:r>
              <a:rPr lang="ru-RU" sz="1400" b="1" i="1" dirty="0" smtClean="0"/>
              <a:t> </a:t>
            </a:r>
            <a:r>
              <a:rPr lang="ru-RU" sz="1400" b="1" i="1" dirty="0"/>
              <a:t>«Чего не хватает?»</a:t>
            </a:r>
            <a:endParaRPr lang="ru-RU" sz="1400" dirty="0"/>
          </a:p>
          <a:p>
            <a:pPr marL="0" indent="0">
              <a:buNone/>
            </a:pPr>
            <a:r>
              <a:rPr lang="ru-RU" sz="1400" u="sng" dirty="0"/>
              <a:t>Цель:</a:t>
            </a:r>
            <a:r>
              <a:rPr lang="ru-RU" sz="1400" dirty="0"/>
              <a:t> развитие у ребенка целостного восприятия предмета.</a:t>
            </a:r>
          </a:p>
          <a:p>
            <a:pPr marL="0" indent="0">
              <a:buNone/>
            </a:pPr>
            <a:r>
              <a:rPr lang="ru-RU" sz="1400" u="sng" dirty="0"/>
              <a:t>Оборудование:</a:t>
            </a:r>
            <a:r>
              <a:rPr lang="ru-RU" sz="1400" dirty="0"/>
              <a:t> картинки с изображением брюк без одной брючины, платья без рукава, рубашки без пуговиц.</a:t>
            </a:r>
          </a:p>
          <a:p>
            <a:pPr marL="0" indent="0">
              <a:buNone/>
            </a:pPr>
            <a:r>
              <a:rPr lang="ru-RU" sz="1400" u="sng" dirty="0"/>
              <a:t>Ход.</a:t>
            </a:r>
            <a:r>
              <a:rPr lang="ru-RU" sz="1400" dirty="0"/>
              <a:t> См. игру из темы «Игрушки»</a:t>
            </a:r>
          </a:p>
          <a:p>
            <a:pPr>
              <a:buFont typeface="Wingdings" panose="05000000000000000000" pitchFamily="2" charset="2"/>
              <a:buChar char="v"/>
            </a:pPr>
            <a:r>
              <a:rPr lang="ru-RU" sz="1400" b="1" dirty="0"/>
              <a:t> </a:t>
            </a:r>
            <a:r>
              <a:rPr lang="ru-RU" sz="1400" i="1" dirty="0"/>
              <a:t> </a:t>
            </a:r>
            <a:r>
              <a:rPr lang="ru-RU" sz="1400" b="1" i="1" dirty="0"/>
              <a:t>«Репортер»</a:t>
            </a:r>
            <a:endParaRPr lang="ru-RU" sz="1400" dirty="0"/>
          </a:p>
          <a:p>
            <a:pPr marL="0" indent="0">
              <a:buNone/>
            </a:pPr>
            <a:r>
              <a:rPr lang="ru-RU" sz="1400" dirty="0"/>
              <a:t>Ребёнку дают в руки игрушечный микрофон, и он отвечает на вопросы журналиста. В руках педагога тоже микрофон.</a:t>
            </a:r>
          </a:p>
          <a:p>
            <a:pPr marL="0" indent="0">
              <a:buNone/>
            </a:pPr>
            <a:r>
              <a:rPr lang="ru-RU" sz="1400" dirty="0"/>
              <a:t>План вопросов:</a:t>
            </a:r>
          </a:p>
          <a:p>
            <a:pPr marL="0" lvl="0" indent="0">
              <a:buNone/>
            </a:pPr>
            <a:r>
              <a:rPr lang="ru-RU" sz="1400" dirty="0"/>
              <a:t>Что это? (Головной убор …).</a:t>
            </a:r>
          </a:p>
          <a:p>
            <a:pPr marL="0" lvl="0" indent="0">
              <a:buNone/>
            </a:pPr>
            <a:r>
              <a:rPr lang="ru-RU" sz="1400" dirty="0"/>
              <a:t>Из каких частей состоит?</a:t>
            </a:r>
          </a:p>
          <a:p>
            <a:pPr marL="0" lvl="0" indent="0">
              <a:buNone/>
            </a:pPr>
            <a:r>
              <a:rPr lang="ru-RU" sz="1400" dirty="0"/>
              <a:t>Какого цвета?</a:t>
            </a:r>
          </a:p>
          <a:p>
            <a:pPr marL="0" lvl="0" indent="0">
              <a:buNone/>
            </a:pPr>
            <a:r>
              <a:rPr lang="ru-RU" sz="1400" dirty="0"/>
              <a:t>В какое время года носят?</a:t>
            </a:r>
          </a:p>
          <a:p>
            <a:pPr marL="0" lvl="0" indent="0">
              <a:buNone/>
            </a:pPr>
            <a:r>
              <a:rPr lang="ru-RU" sz="1400" dirty="0"/>
              <a:t>Кто одевает? (мужчины, женщины, дети).</a:t>
            </a:r>
          </a:p>
          <a:p>
            <a:pPr>
              <a:buFont typeface="Wingdings" panose="05000000000000000000" pitchFamily="2" charset="2"/>
              <a:buChar char="v"/>
            </a:pPr>
            <a:r>
              <a:rPr lang="ru-RU" sz="1400" b="1" i="1" dirty="0" smtClean="0"/>
              <a:t>«Магазин</a:t>
            </a:r>
            <a:r>
              <a:rPr lang="ru-RU" sz="1400" b="1" i="1" dirty="0"/>
              <a:t>»</a:t>
            </a:r>
            <a:endParaRPr lang="ru-RU" sz="1400" dirty="0"/>
          </a:p>
          <a:p>
            <a:pPr marL="0" indent="0">
              <a:buNone/>
            </a:pPr>
            <a:r>
              <a:rPr lang="ru-RU" sz="1400" dirty="0"/>
              <a:t>Ребёнок описывает вещь, которую хочет купить, не называя её. «Продавец» (педагог) отгадывает, о чём идет речь, и отдаёт «покупателю» картинку с изображением «покупки».</a:t>
            </a:r>
          </a:p>
          <a:p>
            <a:pPr>
              <a:buFont typeface="Wingdings" panose="05000000000000000000" pitchFamily="2" charset="2"/>
              <a:buChar char="v"/>
            </a:pPr>
            <a:r>
              <a:rPr lang="ru-RU" sz="1400" i="1" dirty="0"/>
              <a:t> </a:t>
            </a:r>
            <a:r>
              <a:rPr lang="ru-RU" sz="1400" b="1" i="1" dirty="0"/>
              <a:t>«Кто во, что одет»</a:t>
            </a:r>
            <a:endParaRPr lang="ru-RU" sz="1400" dirty="0"/>
          </a:p>
          <a:p>
            <a:pPr marL="0" indent="0">
              <a:buNone/>
            </a:pPr>
            <a:r>
              <a:rPr lang="ru-RU" sz="1400" dirty="0"/>
              <a:t>Один или двое детей выходят на подиум. Остальные описывают одежду, сравнивают какие-либо предметы одежды, имеющейся у того или другого ребёнка. Например: «На Вове надета зелёная рубашка с карманами, а у Ильдара – без».</a:t>
            </a:r>
          </a:p>
          <a:p>
            <a:pPr marL="0" indent="0">
              <a:buNone/>
            </a:pPr>
            <a:endParaRPr lang="ru-RU" sz="1300" dirty="0"/>
          </a:p>
        </p:txBody>
      </p:sp>
    </p:spTree>
    <p:extLst>
      <p:ext uri="{BB962C8B-B14F-4D97-AF65-F5344CB8AC3E}">
        <p14:creationId xmlns:p14="http://schemas.microsoft.com/office/powerpoint/2010/main" val="89926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b="1" i="1" dirty="0" smtClean="0"/>
              <a:t>«Собери </a:t>
            </a:r>
            <a:r>
              <a:rPr lang="ru-RU" sz="1400" b="1" i="1" dirty="0"/>
              <a:t>фотографию»</a:t>
            </a:r>
            <a:endParaRPr lang="ru-RU" sz="1400" dirty="0"/>
          </a:p>
          <a:p>
            <a:pPr marL="0" indent="0">
              <a:buNone/>
            </a:pPr>
            <a:r>
              <a:rPr lang="ru-RU" sz="1400" dirty="0"/>
              <a:t>Для игры используются изображения кукол, разрезанные на три части (голова, туловище, ноги) – «фотографии».</a:t>
            </a:r>
          </a:p>
          <a:p>
            <a:pPr marL="0" indent="0">
              <a:buNone/>
            </a:pPr>
            <a:r>
              <a:rPr lang="ru-RU" sz="1400" dirty="0"/>
              <a:t>Дети сидят по двое. На стол выдается 2 разрезанные «фото», части которых перепутались. Каждый собирает свою картинку так, чтобы головной убор, одежда соответствовали ситуации, в которой они используются. Это может быть сезонная, форменная, мужская, детская…</a:t>
            </a:r>
          </a:p>
          <a:p>
            <a:pPr>
              <a:buFont typeface="Wingdings" panose="05000000000000000000" pitchFamily="2" charset="2"/>
              <a:buChar char="v"/>
            </a:pPr>
            <a:r>
              <a:rPr lang="ru-RU" sz="1400" b="1" i="1" dirty="0" smtClean="0"/>
              <a:t> </a:t>
            </a:r>
            <a:r>
              <a:rPr lang="ru-RU" sz="1400" b="1" i="1" dirty="0"/>
              <a:t>«Остановки»</a:t>
            </a:r>
            <a:endParaRPr lang="ru-RU" sz="1400" dirty="0"/>
          </a:p>
          <a:p>
            <a:pPr marL="0" indent="0">
              <a:buNone/>
            </a:pPr>
            <a:r>
              <a:rPr lang="ru-RU" sz="1400" dirty="0"/>
              <a:t>Логопед перечисляет различные предметы туалета. Дети ходят вокруг него и останавливаются, когда услышат название зимней одежды (осенней и т.д.).</a:t>
            </a:r>
          </a:p>
          <a:p>
            <a:pPr>
              <a:buFont typeface="Wingdings" panose="05000000000000000000" pitchFamily="2" charset="2"/>
              <a:buChar char="v"/>
            </a:pPr>
            <a:r>
              <a:rPr lang="ru-RU" sz="1400" i="1" dirty="0"/>
              <a:t> </a:t>
            </a:r>
            <a:r>
              <a:rPr lang="ru-RU" sz="1400" b="1" i="1" dirty="0"/>
              <a:t>«Ателье»</a:t>
            </a:r>
            <a:endParaRPr lang="ru-RU" sz="1400" dirty="0"/>
          </a:p>
          <a:p>
            <a:pPr marL="0" indent="0">
              <a:buNone/>
            </a:pPr>
            <a:r>
              <a:rPr lang="ru-RU" sz="1400" dirty="0"/>
              <a:t>Выбирается приемщик, который принимает у детей заказы. Дети отбирают образцы – кусочки ткани и заказывает разные виды одежды. При этом они должны сказать, что приносят сшить (юбку, пальто и т.д.) из какой ткани, с какой отделкой.</a:t>
            </a:r>
          </a:p>
          <a:p>
            <a:pPr>
              <a:buFont typeface="Wingdings" panose="05000000000000000000" pitchFamily="2" charset="2"/>
              <a:buChar char="v"/>
            </a:pPr>
            <a:r>
              <a:rPr lang="ru-RU" sz="1400" i="1" dirty="0"/>
              <a:t> </a:t>
            </a:r>
            <a:r>
              <a:rPr lang="ru-RU" sz="1400" b="1" i="1" dirty="0"/>
              <a:t>«Разложи по полочкам»</a:t>
            </a:r>
            <a:endParaRPr lang="ru-RU" sz="1400" dirty="0"/>
          </a:p>
          <a:p>
            <a:pPr marL="0" indent="0">
              <a:buNone/>
            </a:pPr>
            <a:r>
              <a:rPr lang="ru-RU" sz="1400" dirty="0"/>
              <a:t>Для игры используется игрушечный магазин и кукольная одежда.</a:t>
            </a:r>
          </a:p>
          <a:p>
            <a:pPr marL="0" indent="0">
              <a:buNone/>
            </a:pPr>
            <a:r>
              <a:rPr lang="ru-RU" sz="1400" dirty="0"/>
              <a:t>Педагог рассказывает детям, что в магазине случилась беда – кто-то перемешал все вещи, которые там продавались. Одежда, обувь, шапки – все валяется на полу. Логопед просит детей помочь продавцу к открытию магазина разобрать вещи и разложить их по полочкам.</a:t>
            </a:r>
          </a:p>
          <a:p>
            <a:pPr marL="0" indent="0">
              <a:buNone/>
            </a:pPr>
            <a:r>
              <a:rPr lang="ru-RU" sz="1400" dirty="0"/>
              <a:t>Образец речи детей: «Я взял кофту. Кофта – это одежда. Я её положу на среднюю полку»; «Я взял туфли. Туфли – это обувь. Я их положу на нижнюю полку».</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p:spPr>
        <p:style>
          <a:lnRef idx="0">
            <a:schemeClr val="accent6"/>
          </a:lnRef>
          <a:fillRef idx="3">
            <a:schemeClr val="accent6"/>
          </a:fillRef>
          <a:effectRef idx="3">
            <a:schemeClr val="accent6"/>
          </a:effectRef>
          <a:fontRef idx="minor">
            <a:schemeClr val="lt1"/>
          </a:fontRef>
        </p:style>
      </p:pic>
      <p:sp>
        <p:nvSpPr>
          <p:cNvPr id="6" name="Заголовок 5"/>
          <p:cNvSpPr>
            <a:spLocks noGrp="1"/>
          </p:cNvSpPr>
          <p:nvPr>
            <p:ph type="title"/>
          </p:nvPr>
        </p:nvSpPr>
        <p:spPr>
          <a:xfrm>
            <a:off x="457200" y="274638"/>
            <a:ext cx="8229600" cy="274042"/>
          </a:xfrm>
        </p:spPr>
        <p:txBody>
          <a:bodyPr>
            <a:normAutofit/>
          </a:bodyPr>
          <a:lstStyle/>
          <a:p>
            <a:endParaRPr lang="ru-RU" sz="800" dirty="0"/>
          </a:p>
        </p:txBody>
      </p:sp>
      <p:sp>
        <p:nvSpPr>
          <p:cNvPr id="7" name="Объект 6"/>
          <p:cNvSpPr>
            <a:spLocks noGrp="1"/>
          </p:cNvSpPr>
          <p:nvPr>
            <p:ph idx="1"/>
          </p:nvPr>
        </p:nvSpPr>
        <p:spPr>
          <a:xfrm>
            <a:off x="457200" y="476672"/>
            <a:ext cx="8229600" cy="6264696"/>
          </a:xfrm>
        </p:spPr>
        <p:txBody>
          <a:bodyPr>
            <a:normAutofit/>
          </a:bodyPr>
          <a:lstStyle/>
          <a:p>
            <a:endParaRPr lang="ru-RU" sz="800" dirty="0"/>
          </a:p>
        </p:txBody>
      </p:sp>
      <p:graphicFrame>
        <p:nvGraphicFramePr>
          <p:cNvPr id="5" name="Схема 4"/>
          <p:cNvGraphicFramePr/>
          <p:nvPr>
            <p:extLst>
              <p:ext uri="{D42A27DB-BD31-4B8C-83A1-F6EECF244321}">
                <p14:modId xmlns:p14="http://schemas.microsoft.com/office/powerpoint/2010/main" val="661021759"/>
              </p:ext>
            </p:extLst>
          </p:nvPr>
        </p:nvGraphicFramePr>
        <p:xfrm>
          <a:off x="1524000" y="692696"/>
          <a:ext cx="708044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31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10000"/>
          </a:bodyPr>
          <a:lstStyle/>
          <a:p>
            <a:pPr marL="0" indent="0">
              <a:buNone/>
            </a:pPr>
            <a:r>
              <a:rPr lang="ru-RU" sz="1400" b="1" dirty="0"/>
              <a:t>ПОСУДА</a:t>
            </a:r>
            <a:endParaRPr lang="ru-RU" sz="1400" dirty="0"/>
          </a:p>
          <a:p>
            <a:pPr>
              <a:buFont typeface="Wingdings" panose="05000000000000000000" pitchFamily="2" charset="2"/>
              <a:buChar char="v"/>
            </a:pPr>
            <a:r>
              <a:rPr lang="ru-RU" sz="1400" b="1" i="1" dirty="0" smtClean="0"/>
              <a:t>«К </a:t>
            </a:r>
            <a:r>
              <a:rPr lang="ru-RU" sz="1400" b="1" i="1" dirty="0"/>
              <a:t>кукле пришли гости»</a:t>
            </a:r>
            <a:r>
              <a:rPr lang="ru-RU" sz="1400" b="1" dirty="0"/>
              <a:t> </a:t>
            </a:r>
            <a:endParaRPr lang="ru-RU" sz="1400" dirty="0"/>
          </a:p>
          <a:p>
            <a:pPr marL="0" indent="0">
              <a:buNone/>
            </a:pPr>
            <a:r>
              <a:rPr lang="ru-RU" sz="1400" u="sng" dirty="0"/>
              <a:t>Цель:</a:t>
            </a:r>
            <a:r>
              <a:rPr lang="ru-RU" sz="1400" dirty="0"/>
              <a:t> познакомить с названием посуды, ее цветом, формой, назначением.</a:t>
            </a:r>
          </a:p>
          <a:p>
            <a:pPr marL="0" indent="0">
              <a:buNone/>
            </a:pPr>
            <a:r>
              <a:rPr lang="ru-RU" sz="1400" u="sng" dirty="0"/>
              <a:t>Оборудование:</a:t>
            </a:r>
            <a:r>
              <a:rPr lang="ru-RU" sz="1400" dirty="0"/>
              <a:t> кукольная или настоящая посуда, стол (кукольный или настоящий), кукла, мишка и зайка. </a:t>
            </a:r>
          </a:p>
          <a:p>
            <a:pPr marL="0" indent="0">
              <a:buNone/>
            </a:pPr>
            <a:r>
              <a:rPr lang="ru-RU" sz="1400" u="sng" dirty="0"/>
              <a:t>Ход.</a:t>
            </a:r>
            <a:r>
              <a:rPr lang="ru-RU" sz="1400" dirty="0"/>
              <a:t> Взрослый объясняет ребенку, что к кукле пришли гости (мишка и зайка), поэтому нужно накрыть стол к чаю. Малыш выполняет поручения взрослого: «Поставь хлебницу на середину стола. Рядом поставь мелкие тарелки и чашки с блюдцами и положи чайные ложки». Во время выполнения задания взрослый активизирует речь ребенка, задавая ему вопросы: «Какого цвета чашка? Что можно пить из чашки?» и т. д. Если малыш затрудняется ответить, взрослый сам отвечает на вопросы.</a:t>
            </a:r>
          </a:p>
          <a:p>
            <a:pPr>
              <a:buFont typeface="Wingdings" panose="05000000000000000000" pitchFamily="2" charset="2"/>
              <a:buChar char="v"/>
            </a:pPr>
            <a:r>
              <a:rPr lang="ru-RU" sz="1400" b="1" dirty="0"/>
              <a:t> </a:t>
            </a:r>
            <a:r>
              <a:rPr lang="ru-RU" sz="1400" b="1" i="1" dirty="0" smtClean="0"/>
              <a:t> </a:t>
            </a:r>
            <a:r>
              <a:rPr lang="ru-RU" sz="1400" b="1" i="1" dirty="0"/>
              <a:t>«Угостим медведей чаем»</a:t>
            </a:r>
            <a:r>
              <a:rPr lang="ru-RU" sz="1400" b="1" dirty="0"/>
              <a:t> </a:t>
            </a:r>
            <a:endParaRPr lang="ru-RU" sz="1400" dirty="0"/>
          </a:p>
          <a:p>
            <a:pPr marL="0" indent="0">
              <a:buNone/>
            </a:pPr>
            <a:r>
              <a:rPr lang="ru-RU" sz="1400" u="sng" dirty="0"/>
              <a:t>Цель:</a:t>
            </a:r>
            <a:r>
              <a:rPr lang="ru-RU" sz="1400" dirty="0"/>
              <a:t> закрепить названия предметов посуды, познакомить с уменьшительно-ласкательной формой слов, ввести в пассивный словарь прилагательные большая, средняя, маленькая. </a:t>
            </a:r>
            <a:r>
              <a:rPr lang="ru-RU" sz="1400" u="sng" dirty="0"/>
              <a:t>Оборудование:</a:t>
            </a:r>
            <a:r>
              <a:rPr lang="ru-RU" sz="1400" dirty="0"/>
              <a:t> три набора посуды разной величины, картинка из сказки «Три медведя».</a:t>
            </a:r>
          </a:p>
          <a:p>
            <a:pPr marL="0" indent="0">
              <a:buNone/>
            </a:pPr>
            <a:r>
              <a:rPr lang="ru-RU" sz="1400" u="sng" dirty="0"/>
              <a:t>Ход:</a:t>
            </a:r>
            <a:r>
              <a:rPr lang="ru-RU" sz="1400" dirty="0"/>
              <a:t> Ребенок выбирает из набора посуды чашку, тарелку и ложку для медведя, медведицы и мишутки. Взрослый комментирует действия ребенка, употребляя прилагательные большая, средняя и самая маленькая. </a:t>
            </a:r>
            <a:r>
              <a:rPr lang="ru-RU" sz="1400" dirty="0" err="1"/>
              <a:t>Мишуткину</a:t>
            </a:r>
            <a:r>
              <a:rPr lang="ru-RU" sz="1400" dirty="0"/>
              <a:t> посуду необходимо называть ласково и побуждать к этому ребенка: чашка чашечка тарелка - тарелочка ложка ложечка.</a:t>
            </a:r>
          </a:p>
          <a:p>
            <a:pPr>
              <a:buFont typeface="Wingdings" panose="05000000000000000000" pitchFamily="2" charset="2"/>
              <a:buChar char="v"/>
            </a:pPr>
            <a:r>
              <a:rPr lang="ru-RU" sz="1400" b="1" i="1" dirty="0"/>
              <a:t> </a:t>
            </a:r>
            <a:r>
              <a:rPr lang="ru-RU" sz="1400" b="1" i="1" dirty="0" smtClean="0"/>
              <a:t> </a:t>
            </a:r>
            <a:r>
              <a:rPr lang="ru-RU" sz="1400" b="1" i="1" dirty="0"/>
              <a:t>«Помоем посуду»</a:t>
            </a:r>
            <a:r>
              <a:rPr lang="ru-RU" sz="1400" b="1" dirty="0"/>
              <a:t> </a:t>
            </a:r>
            <a:endParaRPr lang="ru-RU" sz="1400" dirty="0"/>
          </a:p>
          <a:p>
            <a:pPr marL="0" indent="0">
              <a:buNone/>
            </a:pPr>
            <a:r>
              <a:rPr lang="ru-RU" sz="1400" u="sng" dirty="0"/>
              <a:t>Цель:</a:t>
            </a:r>
            <a:r>
              <a:rPr lang="ru-RU" sz="1400" dirty="0"/>
              <a:t> расширить словарь по теме, активизировать речь.</a:t>
            </a:r>
          </a:p>
          <a:p>
            <a:pPr marL="0" indent="0">
              <a:buNone/>
            </a:pPr>
            <a:r>
              <a:rPr lang="ru-RU" sz="1400" u="sng" dirty="0"/>
              <a:t>Оборудование:</a:t>
            </a:r>
            <a:r>
              <a:rPr lang="ru-RU" sz="1400" dirty="0"/>
              <a:t> таз с водой, кукольная посуда.</a:t>
            </a:r>
          </a:p>
          <a:p>
            <a:pPr marL="0" indent="0">
              <a:buNone/>
            </a:pPr>
            <a:r>
              <a:rPr lang="ru-RU" sz="1400" u="sng" dirty="0"/>
              <a:t>Ход.</a:t>
            </a:r>
            <a:r>
              <a:rPr lang="ru-RU" sz="1400" dirty="0"/>
              <a:t> Взрослый объясняет ребенку, что после завтрака нужно помыть посуду. Он начинает мыть посуду, рассказывая, что посуда была грязная, а теперь она чистая. Затем предлагает ребенку подключиться к игре. Ребенка необходимо побудить называть предметы посуды, действия (мыть, сушить).</a:t>
            </a:r>
          </a:p>
          <a:p>
            <a:pPr>
              <a:buFont typeface="Wingdings" panose="05000000000000000000" pitchFamily="2" charset="2"/>
              <a:buChar char="v"/>
            </a:pPr>
            <a:r>
              <a:rPr lang="ru-RU" sz="1400" b="1" i="1" dirty="0" smtClean="0"/>
              <a:t>"</a:t>
            </a:r>
            <a:r>
              <a:rPr lang="ru-RU" sz="1400" b="1" i="1" dirty="0"/>
              <a:t>Один - много"</a:t>
            </a:r>
            <a:r>
              <a:rPr lang="ru-RU" sz="1400" b="1" dirty="0"/>
              <a:t> </a:t>
            </a:r>
            <a:endParaRPr lang="ru-RU" sz="1400" dirty="0"/>
          </a:p>
          <a:p>
            <a:pPr marL="0" indent="0">
              <a:buNone/>
            </a:pPr>
            <a:r>
              <a:rPr lang="ru-RU" sz="1400" u="sng" dirty="0"/>
              <a:t>Цель:</a:t>
            </a:r>
            <a:r>
              <a:rPr lang="ru-RU" sz="1400" dirty="0"/>
              <a:t> научить образовывать существительные множественного числа</a:t>
            </a:r>
          </a:p>
          <a:p>
            <a:pPr marL="0" indent="0">
              <a:buNone/>
            </a:pPr>
            <a:r>
              <a:rPr lang="ru-RU" sz="1400" u="sng" dirty="0"/>
              <a:t>Оборудование:</a:t>
            </a:r>
            <a:r>
              <a:rPr lang="ru-RU" sz="1400" dirty="0"/>
              <a:t> мяч.</a:t>
            </a:r>
          </a:p>
          <a:p>
            <a:pPr marL="0" indent="0">
              <a:buNone/>
            </a:pPr>
            <a:r>
              <a:rPr lang="ru-RU" sz="1400" u="sng" dirty="0"/>
              <a:t>Ход:</a:t>
            </a:r>
            <a:r>
              <a:rPr lang="ru-RU" sz="1400" dirty="0"/>
              <a:t> Взрослый называет существительное в единственном числе бросает ребенку мяч. Ребенок называет существительное но множественном числе и возвращает мяч: чашка чашки ложка - ложки блюдце - блюдца тарелка тарелки чайник чайники хлебница – хлебницы.</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b="1" i="1" dirty="0"/>
              <a:t> </a:t>
            </a:r>
            <a:r>
              <a:rPr lang="ru-RU" sz="1400" b="1" i="1" dirty="0" smtClean="0"/>
              <a:t>"Ложка </a:t>
            </a:r>
            <a:r>
              <a:rPr lang="ru-RU" sz="1400" b="1" i="1" dirty="0"/>
              <a:t>и стакан"</a:t>
            </a:r>
            <a:r>
              <a:rPr lang="ru-RU" sz="1400" b="1" u="sng" dirty="0"/>
              <a:t> </a:t>
            </a:r>
            <a:endParaRPr lang="ru-RU" sz="1400" dirty="0"/>
          </a:p>
          <a:p>
            <a:pPr marL="0" indent="0">
              <a:buNone/>
            </a:pPr>
            <a:r>
              <a:rPr lang="ru-RU" sz="1400" u="sng" dirty="0"/>
              <a:t>Цель:</a:t>
            </a:r>
            <a:r>
              <a:rPr lang="ru-RU" sz="1400" dirty="0"/>
              <a:t> сформировать понимание некоторых предлогов.</a:t>
            </a:r>
          </a:p>
          <a:p>
            <a:pPr marL="0" indent="0">
              <a:buNone/>
            </a:pPr>
            <a:r>
              <a:rPr lang="ru-RU" sz="1400" u="sng" dirty="0"/>
              <a:t>Оборудование:</a:t>
            </a:r>
            <a:r>
              <a:rPr lang="ru-RU" sz="1400" dirty="0"/>
              <a:t> две ложки и два пластиковых стакана.</a:t>
            </a:r>
          </a:p>
          <a:p>
            <a:pPr marL="0" indent="0">
              <a:buNone/>
            </a:pPr>
            <a:r>
              <a:rPr lang="ru-RU" sz="1400" u="sng" dirty="0"/>
              <a:t>Ход.</a:t>
            </a:r>
            <a:r>
              <a:rPr lang="ru-RU" sz="1400" dirty="0"/>
              <a:t> Перед взрослым и перед ребенком стоит стакан с ложкой. Взрослый демонстрирует ребенку Действия с этими предметами и комментирует их: «Я положила ложку в стакан. Я достала ложку из стакана. Я положила ложку за стакан» и т. д. Затем ребенок выполняет инструкции взрослого. После этого, если ребенок говорящий, он может самостоятельно демонстрировать какое-либо действие и комментировать его. Взрослый же в это время следит за правильностью речи малыша.</a:t>
            </a:r>
          </a:p>
          <a:p>
            <a:pPr>
              <a:buFont typeface="Wingdings" panose="05000000000000000000" pitchFamily="2" charset="2"/>
              <a:buChar char="v"/>
            </a:pPr>
            <a:r>
              <a:rPr lang="ru-RU" sz="1400" b="1" i="1" dirty="0"/>
              <a:t> </a:t>
            </a:r>
            <a:r>
              <a:rPr lang="ru-RU" sz="1400" b="1" i="1" dirty="0" smtClean="0"/>
              <a:t> </a:t>
            </a:r>
            <a:r>
              <a:rPr lang="ru-RU" sz="1400" b="1" i="1" dirty="0"/>
              <a:t>«Чего не стало?»</a:t>
            </a:r>
            <a:r>
              <a:rPr lang="ru-RU" sz="1400" b="1" dirty="0"/>
              <a:t> </a:t>
            </a:r>
            <a:endParaRPr lang="ru-RU" sz="1400" dirty="0"/>
          </a:p>
          <a:p>
            <a:pPr marL="0" indent="0">
              <a:buNone/>
            </a:pPr>
            <a:r>
              <a:rPr lang="ru-RU" sz="1400" u="sng" dirty="0"/>
              <a:t>Цель:</a:t>
            </a:r>
            <a:r>
              <a:rPr lang="ru-RU" sz="1400" dirty="0"/>
              <a:t> уточнить названия предметов посуды, упражнять в образовании родительного падежа, развить зрительное внимание и память.</a:t>
            </a:r>
          </a:p>
          <a:p>
            <a:pPr marL="0" indent="0">
              <a:buNone/>
            </a:pPr>
            <a:r>
              <a:rPr lang="ru-RU" sz="1400" u="sng" dirty="0"/>
              <a:t>Оборудование:</a:t>
            </a:r>
            <a:r>
              <a:rPr lang="ru-RU" sz="1400" dirty="0"/>
              <a:t> кукольная или настоящая посуда.</a:t>
            </a:r>
          </a:p>
          <a:p>
            <a:pPr marL="0" indent="0">
              <a:buNone/>
            </a:pPr>
            <a:r>
              <a:rPr lang="ru-RU" sz="1400" u="sng" dirty="0"/>
              <a:t>Ход. </a:t>
            </a:r>
            <a:r>
              <a:rPr lang="ru-RU" sz="1400" dirty="0"/>
              <a:t>Взрослый выставляет на стол три-четыре предмета посуды. Затем просит ребенка закрыть глаза и в это время прячет один из предметов. Ребенок называет исчезнувший предмет. Игра повторяется 3-4 раза.</a:t>
            </a:r>
          </a:p>
          <a:p>
            <a:pPr>
              <a:buFont typeface="Wingdings" panose="05000000000000000000" pitchFamily="2" charset="2"/>
              <a:buChar char="v"/>
            </a:pPr>
            <a:r>
              <a:rPr lang="ru-RU" sz="1400" b="1" dirty="0"/>
              <a:t> </a:t>
            </a:r>
            <a:r>
              <a:rPr lang="ru-RU" sz="1400" b="1" i="1" dirty="0" smtClean="0"/>
              <a:t> </a:t>
            </a:r>
            <a:r>
              <a:rPr lang="ru-RU" sz="1400" b="1" i="1" dirty="0"/>
              <a:t>"Разрезная картинка"</a:t>
            </a:r>
            <a:r>
              <a:rPr lang="ru-RU" sz="1400" b="1" dirty="0"/>
              <a:t> </a:t>
            </a:r>
            <a:endParaRPr lang="ru-RU" sz="1400" dirty="0"/>
          </a:p>
          <a:p>
            <a:pPr marL="0" indent="0">
              <a:buNone/>
            </a:pPr>
            <a:r>
              <a:rPr lang="ru-RU" sz="1400" u="sng" dirty="0"/>
              <a:t>Цель:</a:t>
            </a:r>
            <a:r>
              <a:rPr lang="ru-RU" sz="1400" dirty="0"/>
              <a:t> научить составлять целое из трех частей.</a:t>
            </a:r>
          </a:p>
          <a:p>
            <a:pPr marL="0" indent="0">
              <a:buNone/>
            </a:pPr>
            <a:r>
              <a:rPr lang="ru-RU" sz="1400" u="sng" dirty="0"/>
              <a:t>Оборудование:</a:t>
            </a:r>
            <a:r>
              <a:rPr lang="ru-RU" sz="1400" dirty="0"/>
              <a:t> разрезная картинка «Чашка» (два горизонтальных разреза).</a:t>
            </a:r>
          </a:p>
          <a:p>
            <a:pPr marL="0" indent="0">
              <a:buNone/>
            </a:pPr>
            <a:r>
              <a:rPr lang="ru-RU" sz="1400" u="sng" dirty="0"/>
              <a:t>Ход.</a:t>
            </a:r>
            <a:r>
              <a:rPr lang="ru-RU" sz="1400" dirty="0"/>
              <a:t> Ребенок складывает картинку и называет, что получилось.</a:t>
            </a:r>
          </a:p>
          <a:p>
            <a:pPr>
              <a:buFont typeface="Wingdings" panose="05000000000000000000" pitchFamily="2" charset="2"/>
              <a:buChar char="v"/>
            </a:pPr>
            <a:r>
              <a:rPr lang="ru-RU" sz="1400" b="1" dirty="0"/>
              <a:t> </a:t>
            </a:r>
            <a:r>
              <a:rPr lang="ru-RU" sz="1400" i="1" dirty="0"/>
              <a:t> </a:t>
            </a:r>
            <a:r>
              <a:rPr lang="ru-RU" sz="1400" b="1" i="1" dirty="0"/>
              <a:t>«Столовая»</a:t>
            </a:r>
            <a:endParaRPr lang="ru-RU" sz="1400" dirty="0"/>
          </a:p>
          <a:p>
            <a:pPr marL="0" indent="0">
              <a:buNone/>
            </a:pPr>
            <a:r>
              <a:rPr lang="ru-RU" sz="1400" dirty="0"/>
              <a:t>На ребёнка одевается фартук, косынка и т.д.</a:t>
            </a:r>
          </a:p>
          <a:p>
            <a:pPr marL="0" indent="0">
              <a:buNone/>
            </a:pPr>
            <a:r>
              <a:rPr lang="ru-RU" sz="1400" dirty="0"/>
              <a:t>На столе расставлена игрушечная посуда, ребёнок сервирует стол к приходу гостей. (Приходит или кукла, игрушки или дети).</a:t>
            </a:r>
          </a:p>
          <a:p>
            <a:pPr marL="0" indent="0">
              <a:buNone/>
            </a:pPr>
            <a:r>
              <a:rPr lang="ru-RU" sz="1400" dirty="0"/>
              <a:t>Педагог задаёт вопросы: «Какую посуду нужно поставить для завтрака, ужина?»; «Какая посуда нужна, чтобы сварить суп, кашу …» и т.д.</a:t>
            </a:r>
          </a:p>
          <a:p>
            <a:pPr marL="0" indent="0">
              <a:buNone/>
            </a:pPr>
            <a:r>
              <a:rPr lang="ru-RU" sz="1400" dirty="0"/>
              <a:t>Дети помогают перечислять посуду, а ребёнок «официант» ставит на стол названные предметы.</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971743" y="764704"/>
            <a:ext cx="8136904" cy="5904656"/>
          </a:xfrm>
        </p:spPr>
        <p:txBody>
          <a:bodyPr>
            <a:normAutofit/>
          </a:bodyPr>
          <a:lstStyle/>
          <a:p>
            <a:pPr>
              <a:buFont typeface="Wingdings" panose="05000000000000000000" pitchFamily="2" charset="2"/>
              <a:buChar char="v"/>
            </a:pPr>
            <a:r>
              <a:rPr lang="ru-RU" sz="1400" i="1" dirty="0"/>
              <a:t> </a:t>
            </a:r>
            <a:r>
              <a:rPr lang="ru-RU" sz="1400" b="1" i="1" dirty="0"/>
              <a:t>«Писатель»</a:t>
            </a:r>
            <a:endParaRPr lang="ru-RU" sz="1400" dirty="0"/>
          </a:p>
          <a:p>
            <a:pPr marL="0" indent="0">
              <a:buNone/>
            </a:pPr>
            <a:r>
              <a:rPr lang="ru-RU" sz="1400" dirty="0"/>
              <a:t>План рассказа:</a:t>
            </a:r>
          </a:p>
          <a:p>
            <a:pPr marL="0" lvl="0" indent="0">
              <a:buNone/>
            </a:pPr>
            <a:r>
              <a:rPr lang="ru-RU" sz="1400" dirty="0"/>
              <a:t>Что это? (назначение: столовая посуда, кухонная посуда, чайная посуда, столовые приборы).</a:t>
            </a:r>
          </a:p>
          <a:p>
            <a:pPr marL="0" lvl="0" indent="0">
              <a:buNone/>
            </a:pPr>
            <a:r>
              <a:rPr lang="ru-RU" sz="1400" dirty="0"/>
              <a:t>Из каких частей состоит?</a:t>
            </a:r>
          </a:p>
          <a:p>
            <a:pPr marL="0" lvl="0" indent="0">
              <a:buNone/>
            </a:pPr>
            <a:r>
              <a:rPr lang="ru-RU" sz="1400" dirty="0"/>
              <a:t>Какого цвета?</a:t>
            </a:r>
          </a:p>
          <a:p>
            <a:pPr marL="0" lvl="0" indent="0">
              <a:buNone/>
            </a:pPr>
            <a:r>
              <a:rPr lang="ru-RU" sz="1400" dirty="0"/>
              <a:t>Какой формы?</a:t>
            </a:r>
          </a:p>
          <a:p>
            <a:pPr marL="0" lvl="0" indent="0">
              <a:buNone/>
            </a:pPr>
            <a:r>
              <a:rPr lang="ru-RU" sz="1400" dirty="0"/>
              <a:t>Какого размера?</a:t>
            </a:r>
          </a:p>
          <a:p>
            <a:pPr marL="0" lvl="0" indent="0">
              <a:buNone/>
            </a:pPr>
            <a:r>
              <a:rPr lang="ru-RU" sz="1400" dirty="0"/>
              <a:t>Из какого материала изготовлено?</a:t>
            </a:r>
          </a:p>
          <a:p>
            <a:pPr marL="0" lvl="0" indent="0">
              <a:buNone/>
            </a:pPr>
            <a:r>
              <a:rPr lang="ru-RU" sz="1400" dirty="0"/>
              <a:t>В какое время суток используют?</a:t>
            </a:r>
          </a:p>
          <a:p>
            <a:pPr>
              <a:buFont typeface="Wingdings" panose="05000000000000000000" pitchFamily="2" charset="2"/>
              <a:buChar char="v"/>
            </a:pPr>
            <a:r>
              <a:rPr lang="ru-RU" sz="1400" b="1" i="1" dirty="0" smtClean="0"/>
              <a:t>«</a:t>
            </a:r>
            <a:r>
              <a:rPr lang="ru-RU" sz="1400" b="1" i="1" dirty="0"/>
              <a:t>Магазин»</a:t>
            </a:r>
            <a:endParaRPr lang="ru-RU" sz="1400" dirty="0"/>
          </a:p>
          <a:p>
            <a:pPr marL="0" indent="0">
              <a:buNone/>
            </a:pPr>
            <a:r>
              <a:rPr lang="ru-RU" sz="1400" dirty="0"/>
              <a:t>Ребёнок «покупает» посуду (можно использовать игрушечный набор) у «продавца» педагога. Для этого «покупатель» описывает необходимый ему предмет по плану, приведённому выше.</a:t>
            </a:r>
          </a:p>
          <a:p>
            <a:pPr>
              <a:buFont typeface="Wingdings" panose="05000000000000000000" pitchFamily="2" charset="2"/>
              <a:buChar char="v"/>
            </a:pPr>
            <a:r>
              <a:rPr lang="ru-RU" sz="1400" i="1" dirty="0"/>
              <a:t> </a:t>
            </a:r>
            <a:r>
              <a:rPr lang="ru-RU" sz="1400" b="1" i="1" dirty="0"/>
              <a:t>«Из чего сделана посуда»</a:t>
            </a:r>
            <a:endParaRPr lang="ru-RU" sz="1400" dirty="0"/>
          </a:p>
          <a:p>
            <a:pPr marL="0" indent="0">
              <a:buNone/>
            </a:pPr>
            <a:r>
              <a:rPr lang="ru-RU" sz="1400" dirty="0"/>
              <a:t>Проводится с перекидыванием мяча. Педагог называет предмет, дети – прилагательное, характеризующее материал, из которого он сделан.</a:t>
            </a:r>
          </a:p>
          <a:p>
            <a:pPr marL="0" indent="0">
              <a:buNone/>
            </a:pPr>
            <a:r>
              <a:rPr lang="ru-RU" sz="1400" dirty="0"/>
              <a:t>Например: Вилка из металла – металлическая.</a:t>
            </a:r>
          </a:p>
          <a:p>
            <a:pPr marL="0" indent="0">
              <a:buNone/>
            </a:pPr>
            <a:r>
              <a:rPr lang="ru-RU" sz="1400" dirty="0"/>
              <a:t>Стакан из стекла – стеклянный.</a:t>
            </a:r>
          </a:p>
          <a:p>
            <a:pPr marL="0" indent="0">
              <a:buNone/>
            </a:pPr>
            <a:r>
              <a:rPr lang="ru-RU" sz="1400" dirty="0"/>
              <a:t>Ваза из хрусталя – хрустальная.</a:t>
            </a:r>
          </a:p>
          <a:p>
            <a:pPr marL="0" indent="0">
              <a:buNone/>
            </a:pPr>
            <a:r>
              <a:rPr lang="ru-RU" sz="1400" dirty="0"/>
              <a:t>Ложка из дерева – деревянная.</a:t>
            </a:r>
          </a:p>
          <a:p>
            <a:pPr marL="0" indent="0">
              <a:buNone/>
            </a:pPr>
            <a:r>
              <a:rPr lang="ru-RU" sz="1400" dirty="0"/>
              <a:t>Тарелка из пластмассы – пластмассовая.</a:t>
            </a:r>
          </a:p>
          <a:p>
            <a:pPr marL="0" indent="0">
              <a:buNone/>
            </a:pPr>
            <a:r>
              <a:rPr lang="ru-RU" sz="1400" dirty="0"/>
              <a:t>Чашка из фарфора – фарфоровая.</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692696"/>
            <a:ext cx="8208912" cy="6048672"/>
          </a:xfrm>
        </p:spPr>
        <p:txBody>
          <a:bodyPr>
            <a:normAutofit/>
          </a:bodyPr>
          <a:lstStyle/>
          <a:p>
            <a:pPr>
              <a:buFont typeface="Wingdings" panose="05000000000000000000" pitchFamily="2" charset="2"/>
              <a:buChar char="v"/>
            </a:pPr>
            <a:r>
              <a:rPr lang="ru-RU" sz="1300" b="1" i="1" dirty="0" smtClean="0"/>
              <a:t> </a:t>
            </a:r>
            <a:r>
              <a:rPr lang="ru-RU" sz="1300" b="1" i="1" dirty="0"/>
              <a:t>«Разложи продукты по своим местам»</a:t>
            </a:r>
            <a:endParaRPr lang="ru-RU" sz="1300" dirty="0"/>
          </a:p>
          <a:p>
            <a:pPr marL="0" indent="0">
              <a:buNone/>
            </a:pPr>
            <a:r>
              <a:rPr lang="ru-RU" sz="1300" u="sng" dirty="0"/>
              <a:t>Цель: </a:t>
            </a:r>
            <a:r>
              <a:rPr lang="ru-RU" sz="1300" dirty="0"/>
              <a:t>развитие навыков словообразования.</a:t>
            </a:r>
          </a:p>
          <a:p>
            <a:pPr marL="0" indent="0">
              <a:buNone/>
            </a:pPr>
            <a:r>
              <a:rPr lang="ru-RU" sz="1300" dirty="0"/>
              <a:t>Педагог сообщает детям, что на кухне кто-то устроил ужасный беспорядок. Дети должны помочь разложить продукты по своим местам.</a:t>
            </a:r>
          </a:p>
          <a:p>
            <a:pPr marL="0" indent="0">
              <a:buNone/>
            </a:pPr>
            <a:r>
              <a:rPr lang="ru-RU" sz="1300" dirty="0"/>
              <a:t>Педагог спрашивает детей, куда нужно положить хлеб, сахар, сухари, соль, масло, перец, селёдку, суп, молоко. Дети отвечают: «Хлеб хранят в хлебнице»; «Сахар хранят в сахарнице» и т.д.</a:t>
            </a:r>
          </a:p>
          <a:p>
            <a:pPr marL="0" indent="0">
              <a:buNone/>
            </a:pPr>
            <a:r>
              <a:rPr lang="ru-RU" sz="1300" dirty="0"/>
              <a:t>Затем педагог обращается к детям: «Ребята, сегодня у нас на кухне хозяйничал Незнайка. Хлеб он положил в сухарницу, селедку в хлебницу, соль в перечницу, перец в сахарницу, сахар в солонку, масло положил в соусник, соус налил в масленку, суп в молочник, а молоко в супницу». Дети должны назвать ошибки и помочь Незнайке разложить продукты по своим местам.</a:t>
            </a:r>
          </a:p>
          <a:p>
            <a:pPr>
              <a:buFont typeface="Wingdings" panose="05000000000000000000" pitchFamily="2" charset="2"/>
              <a:buChar char="v"/>
            </a:pPr>
            <a:r>
              <a:rPr lang="ru-RU" sz="1300" b="1" i="1" dirty="0" smtClean="0"/>
              <a:t> </a:t>
            </a:r>
            <a:r>
              <a:rPr lang="ru-RU" sz="1300" b="1" i="1" dirty="0"/>
              <a:t>«Что нарисовано?»</a:t>
            </a:r>
            <a:endParaRPr lang="ru-RU" sz="1300" dirty="0"/>
          </a:p>
          <a:p>
            <a:pPr marL="0" indent="0">
              <a:buNone/>
            </a:pPr>
            <a:r>
              <a:rPr lang="ru-RU" sz="1300" dirty="0"/>
              <a:t>Детям предлагают изображения нескольких наложенных друг на друга предметов. Ребёнок должен назвать каждый предмет и его обобщенное значение.</a:t>
            </a:r>
          </a:p>
          <a:p>
            <a:pPr marL="0" indent="0">
              <a:buNone/>
            </a:pPr>
            <a:r>
              <a:rPr lang="ru-RU" sz="1300" dirty="0"/>
              <a:t>Например: «Это тарелка – столовая посуда»; «Это чашка – чайная посуда».</a:t>
            </a:r>
          </a:p>
          <a:p>
            <a:pPr>
              <a:buFont typeface="Wingdings" panose="05000000000000000000" pitchFamily="2" charset="2"/>
              <a:buChar char="v"/>
            </a:pPr>
            <a:r>
              <a:rPr lang="ru-RU" sz="1300" b="1" i="1" dirty="0" smtClean="0"/>
              <a:t> </a:t>
            </a:r>
            <a:r>
              <a:rPr lang="ru-RU" sz="1300" b="1" i="1" dirty="0"/>
              <a:t>«Водичка»</a:t>
            </a:r>
            <a:endParaRPr lang="ru-RU" sz="1300" dirty="0"/>
          </a:p>
          <a:p>
            <a:pPr marL="0" indent="0">
              <a:buNone/>
            </a:pPr>
            <a:r>
              <a:rPr lang="ru-RU" sz="1300" dirty="0"/>
              <a:t>На столе разложены предметы: тарелки, графин, стаканы, кастрюля, чайник, ложка, половник и т.д. рядом стоим емкость, наполненная водой, и миска с песком или землей. Педагог детям демонстрирует действия (наливает и выливает воду) и комментирует их: «Я наливаю воду из чайника в чашку»; «Я выливаю воду из чашки в кастрюлю».</a:t>
            </a:r>
          </a:p>
          <a:p>
            <a:pPr marL="0" indent="0">
              <a:buNone/>
            </a:pPr>
            <a:r>
              <a:rPr lang="ru-RU" sz="1300" dirty="0"/>
              <a:t>Затем дети самостоятельно выполняют различные действия с посудой и водой, составляют собственные предложения, используя глаголы наливать и выливать.</a:t>
            </a:r>
          </a:p>
          <a:p>
            <a:pPr marL="0" indent="0">
              <a:buNone/>
            </a:pPr>
            <a:r>
              <a:rPr lang="ru-RU" sz="1300" dirty="0"/>
              <a:t>Аналогично детей знакомят с глаголом поливать, при этом подчеркиваются различные оттенки, передаваемые частью слова: выливать из чего-то (из стакана, банки), наливать куда-то (в стакан, кастрюлю), полить что-то (землю, грядку). Педагог учит детей слышать близкие слова и различать их значения в зависимости от приставок.</a:t>
            </a:r>
          </a:p>
          <a:p>
            <a:pPr marL="0" indent="0">
              <a:buNone/>
            </a:pPr>
            <a:endParaRPr lang="ru-RU" sz="1300" dirty="0"/>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10000"/>
          </a:bodyPr>
          <a:lstStyle/>
          <a:p>
            <a:pPr marL="0" indent="0">
              <a:buNone/>
            </a:pPr>
            <a:r>
              <a:rPr lang="ru-RU" sz="1400" b="1" dirty="0"/>
              <a:t>ДОМ</a:t>
            </a:r>
            <a:endParaRPr lang="ru-RU" sz="1400" dirty="0"/>
          </a:p>
          <a:p>
            <a:pPr>
              <a:buFont typeface="Wingdings" panose="05000000000000000000" pitchFamily="2" charset="2"/>
              <a:buChar char="v"/>
            </a:pPr>
            <a:r>
              <a:rPr lang="ru-RU" sz="1400" b="1" i="1" dirty="0" smtClean="0"/>
              <a:t> </a:t>
            </a:r>
            <a:r>
              <a:rPr lang="ru-RU" sz="1400" b="1" i="1" dirty="0"/>
              <a:t>«Мой дом»</a:t>
            </a:r>
            <a:r>
              <a:rPr lang="ru-RU" sz="1400" b="1" dirty="0"/>
              <a:t> </a:t>
            </a:r>
            <a:endParaRPr lang="ru-RU" sz="1400" dirty="0"/>
          </a:p>
          <a:p>
            <a:pPr marL="0" indent="0">
              <a:buNone/>
            </a:pPr>
            <a:r>
              <a:rPr lang="ru-RU" sz="1400" u="sng" dirty="0"/>
              <a:t>Цель:</a:t>
            </a:r>
            <a:r>
              <a:rPr lang="ru-RU" sz="1400" dirty="0"/>
              <a:t> познакомить с частями дома.</a:t>
            </a:r>
          </a:p>
          <a:p>
            <a:pPr marL="0" indent="0">
              <a:buNone/>
            </a:pPr>
            <a:r>
              <a:rPr lang="ru-RU" sz="1400" u="sng" dirty="0"/>
              <a:t>Ход.</a:t>
            </a:r>
            <a:r>
              <a:rPr lang="ru-RU" sz="1400" dirty="0"/>
              <a:t> Взрослый и ребенок рассматривают свой дом на прогулке, знакомятся с его частями: окно, стена, крыша, дверь, труба (если есть), определяют высокий дом или низкий. Затем взрослый просит ребенка отгадать, о чем он говорит: «Через эту часть дома люди заходят в дом и выходят. Что это? (дверь) Это нужно дому для того, чтобы защищать своих жильцов от дождя и снега (крыша)» и т. д.</a:t>
            </a:r>
          </a:p>
          <a:p>
            <a:pPr>
              <a:buFont typeface="Wingdings" panose="05000000000000000000" pitchFamily="2" charset="2"/>
              <a:buChar char="v"/>
            </a:pPr>
            <a:r>
              <a:rPr lang="ru-RU" sz="1400" b="1" i="1" dirty="0"/>
              <a:t> </a:t>
            </a:r>
            <a:r>
              <a:rPr lang="ru-RU" sz="1400" b="1" i="1" dirty="0" smtClean="0"/>
              <a:t> </a:t>
            </a:r>
            <a:r>
              <a:rPr lang="ru-RU" sz="1400" b="1" i="1" dirty="0"/>
              <a:t>«Назови ласково»</a:t>
            </a:r>
            <a:r>
              <a:rPr lang="ru-RU" sz="1400" dirty="0"/>
              <a:t> с перекидыванием мяча или с картинками</a:t>
            </a:r>
          </a:p>
          <a:p>
            <a:pPr marL="0" indent="0">
              <a:buNone/>
            </a:pPr>
            <a:r>
              <a:rPr lang="ru-RU" sz="1400" dirty="0"/>
              <a:t>дом - домик</a:t>
            </a:r>
          </a:p>
          <a:p>
            <a:pPr marL="0" indent="0">
              <a:buNone/>
            </a:pPr>
            <a:r>
              <a:rPr lang="ru-RU" sz="1400" dirty="0"/>
              <a:t>окно - окошечко</a:t>
            </a:r>
          </a:p>
          <a:p>
            <a:pPr marL="0" indent="0">
              <a:buNone/>
            </a:pPr>
            <a:r>
              <a:rPr lang="ru-RU" sz="1400" dirty="0"/>
              <a:t>дверь - дверка</a:t>
            </a:r>
          </a:p>
          <a:p>
            <a:pPr>
              <a:buFont typeface="Wingdings" panose="05000000000000000000" pitchFamily="2" charset="2"/>
              <a:buChar char="v"/>
            </a:pPr>
            <a:r>
              <a:rPr lang="ru-RU" sz="1400" b="1" i="1" dirty="0"/>
              <a:t> </a:t>
            </a:r>
            <a:r>
              <a:rPr lang="ru-RU" sz="1400" b="1" i="1" dirty="0" smtClean="0"/>
              <a:t> </a:t>
            </a:r>
            <a:r>
              <a:rPr lang="ru-RU" sz="1400" b="1" i="1" dirty="0"/>
              <a:t>«Кошкин дом»</a:t>
            </a:r>
            <a:r>
              <a:rPr lang="ru-RU" sz="1400" b="1" dirty="0"/>
              <a:t> </a:t>
            </a:r>
            <a:endParaRPr lang="ru-RU" sz="1400" dirty="0"/>
          </a:p>
          <a:p>
            <a:pPr marL="0" indent="0">
              <a:buNone/>
            </a:pPr>
            <a:r>
              <a:rPr lang="ru-RU" sz="1400" u="sng" dirty="0"/>
              <a:t>Цель:</a:t>
            </a:r>
            <a:r>
              <a:rPr lang="ru-RU" sz="1400" dirty="0"/>
              <a:t> активизировать словарь по теме, развить понимание предлогов в, на, из, под.</a:t>
            </a:r>
          </a:p>
          <a:p>
            <a:pPr marL="0" indent="0">
              <a:buNone/>
            </a:pPr>
            <a:r>
              <a:rPr lang="ru-RU" sz="1400" u="sng" dirty="0"/>
              <a:t>Оборудование:</a:t>
            </a:r>
            <a:r>
              <a:rPr lang="ru-RU" sz="1400" dirty="0"/>
              <a:t> игрушечный дом, игрушка «Кошка» или картонные дом и кошка.</a:t>
            </a:r>
          </a:p>
          <a:p>
            <a:pPr marL="0" indent="0">
              <a:buNone/>
            </a:pPr>
            <a:r>
              <a:rPr lang="ru-RU" sz="1400" u="sng" dirty="0"/>
              <a:t>Ход</a:t>
            </a:r>
            <a:r>
              <a:rPr lang="ru-RU" sz="1400" dirty="0"/>
              <a:t>. Взрослый рассказывает ребенку, что в этом доме живет кошка. Он показывает, как кошка вошла в дом, вышла из дома, залезла на крышу, села под окном. Потом просит ребенка проделать те же действия. Если малыш затрудняется, ему помогают. Затем говорящему ребенку предлагают прокомментировать свои действия.</a:t>
            </a:r>
          </a:p>
          <a:p>
            <a:pPr>
              <a:buFont typeface="Wingdings" panose="05000000000000000000" pitchFamily="2" charset="2"/>
              <a:buChar char="v"/>
            </a:pPr>
            <a:r>
              <a:rPr lang="ru-RU" sz="1400" b="1" i="1" dirty="0"/>
              <a:t> </a:t>
            </a:r>
            <a:r>
              <a:rPr lang="ru-RU" sz="1400" b="1" i="1" dirty="0" smtClean="0"/>
              <a:t> </a:t>
            </a:r>
            <a:r>
              <a:rPr lang="ru-RU" sz="1400" b="1" i="1" dirty="0"/>
              <a:t>«Разноцветная улица»</a:t>
            </a:r>
            <a:r>
              <a:rPr lang="ru-RU" sz="1400" b="1" dirty="0"/>
              <a:t> </a:t>
            </a:r>
            <a:endParaRPr lang="ru-RU" sz="1400" dirty="0"/>
          </a:p>
          <a:p>
            <a:pPr marL="0" indent="0">
              <a:buNone/>
            </a:pPr>
            <a:r>
              <a:rPr lang="ru-RU" sz="1400" u="sng" dirty="0"/>
              <a:t>Цель:</a:t>
            </a:r>
            <a:r>
              <a:rPr lang="ru-RU" sz="1400" dirty="0"/>
              <a:t> закрепить и расширить словарь по теме, научить располагать дома ровно в ряд.</a:t>
            </a:r>
          </a:p>
          <a:p>
            <a:pPr marL="0" indent="0">
              <a:buNone/>
            </a:pPr>
            <a:r>
              <a:rPr lang="ru-RU" sz="1400" u="sng" dirty="0"/>
              <a:t>Оборудование:</a:t>
            </a:r>
            <a:r>
              <a:rPr lang="ru-RU" sz="1400" dirty="0"/>
              <a:t> картонные дома разных цветов и размеров.</a:t>
            </a:r>
          </a:p>
          <a:p>
            <a:pPr marL="0" indent="0">
              <a:buNone/>
            </a:pPr>
            <a:r>
              <a:rPr lang="ru-RU" sz="1400" u="sng" dirty="0"/>
              <a:t>Ход.</a:t>
            </a:r>
            <a:r>
              <a:rPr lang="ru-RU" sz="1400" dirty="0"/>
              <a:t> Взрослый предлагает ребенку построить улицу располагая дома на столе в один ряд (слева направо). После того, как ребенок положил дом, ему задают вопросы: «Что ты положил? Какого цвета этот дом? Что есть у дома?»</a:t>
            </a:r>
          </a:p>
          <a:p>
            <a:pPr>
              <a:buFont typeface="Wingdings" panose="05000000000000000000" pitchFamily="2" charset="2"/>
              <a:buChar char="v"/>
            </a:pPr>
            <a:r>
              <a:rPr lang="ru-RU" sz="1400" b="1" dirty="0"/>
              <a:t> </a:t>
            </a:r>
            <a:r>
              <a:rPr lang="ru-RU" sz="1400" b="1" i="1" dirty="0" smtClean="0"/>
              <a:t> </a:t>
            </a:r>
            <a:r>
              <a:rPr lang="ru-RU" sz="1400" b="1" i="1" dirty="0"/>
              <a:t>«Строитель»</a:t>
            </a:r>
            <a:r>
              <a:rPr lang="ru-RU" sz="1400" b="1" dirty="0"/>
              <a:t> </a:t>
            </a:r>
            <a:endParaRPr lang="ru-RU" sz="1400" dirty="0"/>
          </a:p>
          <a:p>
            <a:pPr marL="0" indent="0">
              <a:buNone/>
            </a:pPr>
            <a:r>
              <a:rPr lang="ru-RU" sz="1400" u="sng" dirty="0"/>
              <a:t>Цель:</a:t>
            </a:r>
            <a:r>
              <a:rPr lang="ru-RU" sz="1400" dirty="0"/>
              <a:t> активизировать словарь по теме.</a:t>
            </a:r>
          </a:p>
          <a:p>
            <a:pPr marL="0" indent="0">
              <a:buNone/>
            </a:pPr>
            <a:r>
              <a:rPr lang="ru-RU" sz="1400" u="sng" dirty="0"/>
              <a:t>Оборудование:</a:t>
            </a:r>
            <a:r>
              <a:rPr lang="ru-RU" sz="1400" dirty="0"/>
              <a:t> строительный материал (различные кубики).</a:t>
            </a:r>
          </a:p>
          <a:p>
            <a:pPr marL="0" indent="0">
              <a:buNone/>
            </a:pPr>
            <a:r>
              <a:rPr lang="ru-RU" sz="1400" u="sng" dirty="0"/>
              <a:t>Ход.</a:t>
            </a:r>
            <a:r>
              <a:rPr lang="ru-RU" sz="1400" dirty="0"/>
              <a:t> По образцу взрослого построить городок из домиков. Домик состоит из двух частей (куб и треугольная крыша). Взрослый сопровождает все действия речью: «Сейчас мы с тобой построим дом. Поставим красный кубик, а сверху положим синюю крышу». Активизируют речь ребенка, задавая ему вопросы: «Что поставим сначала? Какого цвета кубик?» Взрослый обращает внимание ребенка на то, что много домов - это улица.</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200" b="1" dirty="0"/>
              <a:t>МЕБЕЛЬ</a:t>
            </a:r>
            <a:r>
              <a:rPr lang="ru-RU" sz="1200" b="1" u="sng" dirty="0"/>
              <a:t> </a:t>
            </a:r>
            <a:endParaRPr lang="ru-RU" sz="1200" dirty="0"/>
          </a:p>
          <a:p>
            <a:pPr>
              <a:buFont typeface="Wingdings" panose="05000000000000000000" pitchFamily="2" charset="2"/>
              <a:buChar char="v"/>
            </a:pPr>
            <a:r>
              <a:rPr lang="ru-RU" sz="1200" b="1" i="1" dirty="0" smtClean="0"/>
              <a:t> </a:t>
            </a:r>
            <a:r>
              <a:rPr lang="ru-RU" sz="1300" b="1" i="1" dirty="0"/>
              <a:t>«В гостях у куклы Оли»</a:t>
            </a:r>
            <a:endParaRPr lang="ru-RU" sz="1300" dirty="0"/>
          </a:p>
          <a:p>
            <a:pPr marL="0" indent="0">
              <a:buNone/>
            </a:pPr>
            <a:r>
              <a:rPr lang="ru-RU" sz="1300" u="sng" dirty="0"/>
              <a:t>Цель:</a:t>
            </a:r>
            <a:r>
              <a:rPr lang="ru-RU" sz="1300" dirty="0"/>
              <a:t> уточнить название предметов мебели, ее назначение.</a:t>
            </a:r>
          </a:p>
          <a:p>
            <a:pPr marL="0" indent="0">
              <a:buNone/>
            </a:pPr>
            <a:r>
              <a:rPr lang="ru-RU" sz="1300" u="sng" dirty="0"/>
              <a:t>Оборудование:</a:t>
            </a:r>
            <a:r>
              <a:rPr lang="ru-RU" sz="1300" dirty="0"/>
              <a:t> кукольная мебель, кукла.</a:t>
            </a:r>
          </a:p>
          <a:p>
            <a:pPr marL="0" indent="0">
              <a:buNone/>
            </a:pPr>
            <a:r>
              <a:rPr lang="ru-RU" sz="1300" u="sng" dirty="0"/>
              <a:t>Ход: </a:t>
            </a:r>
            <a:r>
              <a:rPr lang="ru-RU" sz="1300" dirty="0"/>
              <a:t>Взрослый приглашает ребенка пойти в гости к кукле Оле. У куклы есть дома разная мебель. Взрослый вместе с ребенком рассматривают мебель, определяют, из чего она сделана, уточняют ее значение. Взрослый активизирует речь ребенка вопросами: "Покажи, где стул? Для чего он нужен?"</a:t>
            </a:r>
          </a:p>
          <a:p>
            <a:pPr>
              <a:buFont typeface="Wingdings" panose="05000000000000000000" pitchFamily="2" charset="2"/>
              <a:buChar char="v"/>
            </a:pPr>
            <a:r>
              <a:rPr lang="ru-RU" sz="1300" b="1" i="1" dirty="0" smtClean="0"/>
              <a:t>"Спрячь </a:t>
            </a:r>
            <a:r>
              <a:rPr lang="ru-RU" sz="1300" b="1" i="1" dirty="0"/>
              <a:t>мячик"</a:t>
            </a:r>
            <a:endParaRPr lang="ru-RU" sz="1300" dirty="0"/>
          </a:p>
          <a:p>
            <a:pPr marL="0" indent="0">
              <a:buNone/>
            </a:pPr>
            <a:r>
              <a:rPr lang="ru-RU" sz="1300" u="sng" dirty="0"/>
              <a:t>Цель:</a:t>
            </a:r>
            <a:r>
              <a:rPr lang="ru-RU" sz="1300" dirty="0"/>
              <a:t> формирование навыка понимания предложных конструкций.</a:t>
            </a:r>
          </a:p>
          <a:p>
            <a:pPr marL="0" indent="0">
              <a:buNone/>
            </a:pPr>
            <a:r>
              <a:rPr lang="ru-RU" sz="1300" u="sng" dirty="0"/>
              <a:t>Оборудование:</a:t>
            </a:r>
            <a:r>
              <a:rPr lang="ru-RU" sz="1300" dirty="0"/>
              <a:t>  мяч</a:t>
            </a:r>
          </a:p>
          <a:p>
            <a:pPr marL="0" indent="0">
              <a:buNone/>
            </a:pPr>
            <a:r>
              <a:rPr lang="ru-RU" sz="1300" u="sng" dirty="0"/>
              <a:t>Ход:</a:t>
            </a:r>
            <a:r>
              <a:rPr lang="ru-RU" sz="1300" dirty="0"/>
              <a:t> Ребенку предлагают выполнить действия с мячом по указанию взрослого: "Положи мяч на стул, под стул, за стул, около стула" и т. д. После этого ребенок может сам производить действия с мячом, комментируя их.</a:t>
            </a:r>
          </a:p>
          <a:p>
            <a:pPr>
              <a:buFont typeface="Wingdings" panose="05000000000000000000" pitchFamily="2" charset="2"/>
              <a:buChar char="v"/>
            </a:pPr>
            <a:r>
              <a:rPr lang="ru-RU" sz="1300" b="1" dirty="0"/>
              <a:t> </a:t>
            </a:r>
            <a:r>
              <a:rPr lang="ru-RU" sz="1300" b="1" i="1" dirty="0" smtClean="0"/>
              <a:t> </a:t>
            </a:r>
            <a:r>
              <a:rPr lang="ru-RU" sz="1300" b="1" i="1" dirty="0"/>
              <a:t>«Мебель для Мишутки»</a:t>
            </a:r>
            <a:r>
              <a:rPr lang="ru-RU" sz="1300" b="1" dirty="0"/>
              <a:t> </a:t>
            </a:r>
            <a:endParaRPr lang="ru-RU" sz="1300" dirty="0"/>
          </a:p>
          <a:p>
            <a:pPr marL="0" indent="0">
              <a:buNone/>
            </a:pPr>
            <a:r>
              <a:rPr lang="ru-RU" sz="1300" u="sng" dirty="0"/>
              <a:t>Цель:</a:t>
            </a:r>
            <a:r>
              <a:rPr lang="ru-RU" sz="1300" dirty="0"/>
              <a:t> учить образовывать существительные с уменьшительно-ласкательными суффиксами.</a:t>
            </a:r>
          </a:p>
          <a:p>
            <a:pPr marL="0" indent="0">
              <a:buNone/>
            </a:pPr>
            <a:r>
              <a:rPr lang="ru-RU" sz="1300" u="sng" dirty="0"/>
              <a:t>Оборудование:</a:t>
            </a:r>
            <a:r>
              <a:rPr lang="ru-RU" sz="1300" dirty="0"/>
              <a:t> мяч.</a:t>
            </a:r>
          </a:p>
          <a:p>
            <a:pPr marL="0" indent="0">
              <a:buNone/>
            </a:pPr>
            <a:r>
              <a:rPr lang="ru-RU" sz="1300" u="sng" dirty="0"/>
              <a:t>Ход</a:t>
            </a:r>
            <a:r>
              <a:rPr lang="ru-RU" sz="1300" dirty="0"/>
              <a:t>. Предварительно перечитывают ребенку сказку «Три медведя». Затем взрослый предлагает ребенку поиграть. Он будет называть мебель для Михаилы Ивановича, а малыш для Мишутки (с перекидыванием мяча): кровать - кроватка стул - стульчик стол - столик шкаф - шкафчик диван — диванчик кресло – креслице.</a:t>
            </a:r>
          </a:p>
          <a:p>
            <a:pPr>
              <a:buFont typeface="Wingdings" panose="05000000000000000000" pitchFamily="2" charset="2"/>
              <a:buChar char="v"/>
            </a:pPr>
            <a:r>
              <a:rPr lang="ru-RU" sz="1300" b="1" dirty="0"/>
              <a:t> </a:t>
            </a:r>
            <a:r>
              <a:rPr lang="ru-RU" sz="1300" b="1" i="1" dirty="0" smtClean="0"/>
              <a:t>«Один </a:t>
            </a:r>
            <a:r>
              <a:rPr lang="ru-RU" sz="1300" b="1" i="1" dirty="0"/>
              <a:t>- много»</a:t>
            </a:r>
            <a:r>
              <a:rPr lang="ru-RU" sz="1300" dirty="0"/>
              <a:t> (с предметами мебели)</a:t>
            </a:r>
          </a:p>
          <a:p>
            <a:pPr marL="0" indent="0">
              <a:buNone/>
            </a:pPr>
            <a:r>
              <a:rPr lang="ru-RU" sz="1300" dirty="0"/>
              <a:t>стол - столы стул - стулья шкаф - шкафы и т. д.</a:t>
            </a:r>
          </a:p>
          <a:p>
            <a:pPr>
              <a:buFont typeface="Wingdings" panose="05000000000000000000" pitchFamily="2" charset="2"/>
              <a:buChar char="v"/>
            </a:pPr>
            <a:r>
              <a:rPr lang="ru-RU" sz="1300" b="1" dirty="0"/>
              <a:t> </a:t>
            </a:r>
            <a:r>
              <a:rPr lang="ru-RU" sz="1300" b="1" i="1" dirty="0" smtClean="0"/>
              <a:t>"Мастер</a:t>
            </a:r>
            <a:r>
              <a:rPr lang="ru-RU" sz="1300" b="1" i="1" dirty="0"/>
              <a:t>"</a:t>
            </a:r>
            <a:r>
              <a:rPr lang="ru-RU" sz="1300" b="1" dirty="0"/>
              <a:t> </a:t>
            </a:r>
            <a:endParaRPr lang="ru-RU" sz="1300" dirty="0"/>
          </a:p>
          <a:p>
            <a:pPr marL="0" indent="0">
              <a:buNone/>
            </a:pPr>
            <a:r>
              <a:rPr lang="ru-RU" sz="1300" u="sng" dirty="0"/>
              <a:t>Цель:</a:t>
            </a:r>
            <a:r>
              <a:rPr lang="ru-RU" sz="1300" dirty="0"/>
              <a:t> активизировать словарь по теме.</a:t>
            </a:r>
          </a:p>
          <a:p>
            <a:pPr marL="0" indent="0">
              <a:buNone/>
            </a:pPr>
            <a:r>
              <a:rPr lang="ru-RU" sz="1300" u="sng" dirty="0"/>
              <a:t>Оборудование</a:t>
            </a:r>
            <a:r>
              <a:rPr lang="ru-RU" sz="1300" dirty="0"/>
              <a:t>: строительный материал (кубики).</a:t>
            </a:r>
          </a:p>
          <a:p>
            <a:pPr marL="0" indent="0">
              <a:buNone/>
            </a:pPr>
            <a:r>
              <a:rPr lang="ru-RU" sz="1300" u="sng" dirty="0"/>
              <a:t>Ход.</a:t>
            </a:r>
            <a:r>
              <a:rPr lang="ru-RU" sz="1300" dirty="0"/>
              <a:t> По образцу взрослого ребенок строит мебель для любимой куклы или другой игрушки. Все действия взрослый комментирует, активизируя речь ребенка вопросами: «Сейчас мы сделаем стул для куклы Оли (строит стул из кирпичика и кубика). Какого цвета кубики я взяла? Зачем кукле нужен стул? Построй еще один стул для гостей куклы Оли».</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a:buFont typeface="Wingdings" panose="05000000000000000000" pitchFamily="2" charset="2"/>
              <a:buChar char="v"/>
            </a:pPr>
            <a:r>
              <a:rPr lang="ru-RU" sz="1400" b="1" i="1" dirty="0" smtClean="0"/>
              <a:t>«День </a:t>
            </a:r>
            <a:r>
              <a:rPr lang="ru-RU" sz="1400" b="1" i="1" dirty="0"/>
              <a:t>рождения Маши»</a:t>
            </a:r>
            <a:r>
              <a:rPr lang="ru-RU" sz="1400" i="1" dirty="0"/>
              <a:t> </a:t>
            </a:r>
            <a:endParaRPr lang="ru-RU" sz="1400" dirty="0"/>
          </a:p>
          <a:p>
            <a:pPr marL="0" indent="0">
              <a:buNone/>
            </a:pPr>
            <a:r>
              <a:rPr lang="ru-RU" sz="1400" dirty="0"/>
              <a:t>Педагог объявляет детям, что сегодня у куклы Маши день рождения. Она решила пригласить гостей. Дети по предметным картинкам и наводящим вопросам педагог составляют рассказ «День рождения Маши».</a:t>
            </a:r>
          </a:p>
          <a:p>
            <a:pPr marL="0" indent="0">
              <a:buNone/>
            </a:pPr>
            <a:r>
              <a:rPr lang="ru-RU" sz="1400" dirty="0"/>
              <a:t>План рассказа:</a:t>
            </a:r>
          </a:p>
          <a:p>
            <a:pPr marL="0" lvl="0" indent="0">
              <a:buNone/>
            </a:pPr>
            <a:r>
              <a:rPr lang="ru-RU" sz="1400" dirty="0"/>
              <a:t>Где Маша готовила еду? (На кухне).</a:t>
            </a:r>
          </a:p>
          <a:p>
            <a:pPr marL="0" lvl="0" indent="0">
              <a:buNone/>
            </a:pPr>
            <a:r>
              <a:rPr lang="ru-RU" sz="1400" dirty="0"/>
              <a:t>Какая там стоит мебель? (Кухонная).</a:t>
            </a:r>
          </a:p>
          <a:p>
            <a:pPr marL="0" lvl="0" indent="0">
              <a:buNone/>
            </a:pPr>
            <a:r>
              <a:rPr lang="ru-RU" sz="1400" dirty="0"/>
              <a:t>Откуда Маша достала продукты? (Из холодильника).</a:t>
            </a:r>
          </a:p>
          <a:p>
            <a:pPr marL="0" lvl="0" indent="0">
              <a:buNone/>
            </a:pPr>
            <a:r>
              <a:rPr lang="ru-RU" sz="1400" dirty="0"/>
              <a:t>Где Маша резала салаты? (На столе).</a:t>
            </a:r>
          </a:p>
          <a:p>
            <a:pPr marL="0" lvl="0" indent="0">
              <a:buNone/>
            </a:pPr>
            <a:r>
              <a:rPr lang="ru-RU" sz="1400" dirty="0"/>
              <a:t>Где жарила мясо? (На плите).</a:t>
            </a:r>
          </a:p>
          <a:p>
            <a:pPr marL="0" lvl="0" indent="0">
              <a:buNone/>
            </a:pPr>
            <a:r>
              <a:rPr lang="ru-RU" sz="1400" dirty="0"/>
              <a:t>Из какого шкафа Маша достала праздничное платье? (Из платяного).</a:t>
            </a:r>
          </a:p>
          <a:p>
            <a:pPr marL="0" lvl="0" indent="0">
              <a:buNone/>
            </a:pPr>
            <a:r>
              <a:rPr lang="ru-RU" sz="1400" dirty="0"/>
              <a:t>В какую комнату Маша пригласила гостей? (В гостиную комнату).</a:t>
            </a:r>
          </a:p>
          <a:p>
            <a:pPr marL="0" lvl="0" indent="0">
              <a:buNone/>
            </a:pPr>
            <a:r>
              <a:rPr lang="ru-RU" sz="1400" dirty="0"/>
              <a:t>Куда Маша поставила угощение для гостей? (На обеденный стол).</a:t>
            </a:r>
          </a:p>
          <a:p>
            <a:pPr marL="0" lvl="0" indent="0">
              <a:buNone/>
            </a:pPr>
            <a:r>
              <a:rPr lang="ru-RU" sz="1400" dirty="0"/>
              <a:t>Откуда Маша достала тарелки? (Из серванта).</a:t>
            </a:r>
          </a:p>
          <a:p>
            <a:pPr marL="0" lvl="0" indent="0">
              <a:buNone/>
            </a:pPr>
            <a:r>
              <a:rPr lang="ru-RU" sz="1400" dirty="0"/>
              <a:t>Перед чет Маша расчесывала волосы, когда гости ушли? (Перед трюмо).</a:t>
            </a:r>
          </a:p>
          <a:p>
            <a:pPr marL="0" lvl="0" indent="0">
              <a:buNone/>
            </a:pPr>
            <a:r>
              <a:rPr lang="ru-RU" sz="1400" dirty="0"/>
              <a:t>В какой комнате легла Маша спать, когда кости ушли? (В спальной комнате).</a:t>
            </a:r>
          </a:p>
          <a:p>
            <a:pPr marL="0" lvl="0" indent="0">
              <a:buNone/>
            </a:pPr>
            <a:r>
              <a:rPr lang="ru-RU" sz="1400" dirty="0"/>
              <a:t>Какая там стояла мебель? (Спальная мебель).</a:t>
            </a:r>
          </a:p>
          <a:p>
            <a:pPr marL="0" lvl="0" indent="0">
              <a:buNone/>
            </a:pPr>
            <a:r>
              <a:rPr lang="ru-RU" sz="1400" dirty="0"/>
              <a:t>Куда Маша сложила праздничное платье? (В платяной шкаф).</a:t>
            </a:r>
          </a:p>
          <a:p>
            <a:pPr marL="0" lvl="0" indent="0">
              <a:buNone/>
            </a:pPr>
            <a:r>
              <a:rPr lang="ru-RU" sz="1400" dirty="0"/>
              <a:t>Куда Маша легла спать? (В кровать).</a:t>
            </a:r>
          </a:p>
          <a:p>
            <a:pPr>
              <a:buFont typeface="Wingdings" panose="05000000000000000000" pitchFamily="2" charset="2"/>
              <a:buChar char="v"/>
            </a:pPr>
            <a:r>
              <a:rPr lang="ru-RU" sz="1400" b="1" i="1" dirty="0" smtClean="0"/>
              <a:t>«Котёнок</a:t>
            </a:r>
            <a:r>
              <a:rPr lang="ru-RU" sz="1400" b="1" i="1" dirty="0"/>
              <a:t>»</a:t>
            </a:r>
            <a:endParaRPr lang="ru-RU" sz="1400" dirty="0"/>
          </a:p>
          <a:p>
            <a:pPr marL="0" indent="0">
              <a:buNone/>
            </a:pPr>
            <a:r>
              <a:rPr lang="ru-RU" sz="1400" dirty="0"/>
              <a:t>Педагог показывает детям игрушечного котенка и говорит: «К нам в гости пришел котенок. Он будет прятаться, а вы его ищите». Педагог прячет игрушку. Дети отыскивают и говорят: «Котенок на стуле»; «Котенок в шкафу» и т.д. Затем педагог тихо, чтобы остальные не слышали, дает задание одному ребёнку. После того, как он выполнит задание, педагог спрашивает детей, что делает их товарищ. Дети строят свой ответ в виде распространенного предложения.</a:t>
            </a:r>
          </a:p>
          <a:p>
            <a:pPr marL="0" indent="0">
              <a:buNone/>
            </a:pPr>
            <a:r>
              <a:rPr lang="ru-RU" sz="1400" dirty="0"/>
              <a:t>Например:</a:t>
            </a:r>
            <a:r>
              <a:rPr lang="ru-RU" sz="1400" b="1" dirty="0"/>
              <a:t> </a:t>
            </a:r>
            <a:r>
              <a:rPr lang="ru-RU" sz="1400" dirty="0"/>
              <a:t>«Что сделал Саша?» – «Саша посадил котенка под стул».</a:t>
            </a:r>
          </a:p>
          <a:p>
            <a:pPr marL="0" indent="0">
              <a:buNone/>
            </a:pPr>
            <a:r>
              <a:rPr lang="ru-RU" sz="1400" dirty="0"/>
              <a:t>«Что сделала Маша?» – «Маша вытащила котенка из-под стула».</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836712"/>
            <a:ext cx="8208912" cy="5904656"/>
          </a:xfrm>
        </p:spPr>
        <p:txBody>
          <a:bodyPr>
            <a:normAutofit/>
          </a:bodyPr>
          <a:lstStyle/>
          <a:p>
            <a:pPr>
              <a:buFont typeface="Wingdings" panose="05000000000000000000" pitchFamily="2" charset="2"/>
              <a:buChar char="v"/>
            </a:pPr>
            <a:r>
              <a:rPr lang="ru-RU" sz="1300" b="1" i="1" dirty="0" smtClean="0"/>
              <a:t> </a:t>
            </a:r>
            <a:r>
              <a:rPr lang="ru-RU" sz="1300" b="1" i="1" dirty="0"/>
              <a:t>«Магазин»</a:t>
            </a:r>
            <a:endParaRPr lang="ru-RU" sz="1300" dirty="0"/>
          </a:p>
          <a:p>
            <a:pPr marL="0" indent="0">
              <a:buNone/>
            </a:pPr>
            <a:r>
              <a:rPr lang="ru-RU" sz="1300" dirty="0"/>
              <a:t>На столе расставлена кукольная мебель. Дети по очереди выходят к доске и «покупают» для куклы Маши мебель.</a:t>
            </a:r>
          </a:p>
          <a:p>
            <a:pPr marL="0" indent="0">
              <a:buNone/>
            </a:pPr>
            <a:r>
              <a:rPr lang="ru-RU" sz="1300" dirty="0"/>
              <a:t>Комментарии к действиям:</a:t>
            </a:r>
          </a:p>
          <a:p>
            <a:pPr marL="0" indent="0">
              <a:buNone/>
            </a:pPr>
            <a:r>
              <a:rPr lang="ru-RU" sz="1300" dirty="0"/>
              <a:t>«Я куплю в спальню Маше кровать»;</a:t>
            </a:r>
          </a:p>
          <a:p>
            <a:pPr marL="0" indent="0">
              <a:buNone/>
            </a:pPr>
            <a:r>
              <a:rPr lang="ru-RU" sz="1300" dirty="0"/>
              <a:t>«Я куплю в спальню Маше платяной шкаф»;</a:t>
            </a:r>
          </a:p>
          <a:p>
            <a:pPr marL="0" indent="0">
              <a:buNone/>
            </a:pPr>
            <a:r>
              <a:rPr lang="ru-RU" sz="1300" dirty="0"/>
              <a:t>«Я куплю в столовую Маше стол и четыре стула».</a:t>
            </a:r>
          </a:p>
          <a:p>
            <a:pPr marL="0" indent="0">
              <a:buNone/>
            </a:pPr>
            <a:r>
              <a:rPr lang="ru-RU" sz="1300" dirty="0"/>
              <a:t>Затем дети сортируют купленную мебель в зависимости от её назначения. Педагог помогает детям и поясняет, что теперь у Маши есть кухонная мебель, столовая мебель, мебель для детской комнаты, мебель для гостиной</a:t>
            </a:r>
            <a:r>
              <a:rPr lang="ru-RU" sz="1300" dirty="0" smtClean="0"/>
              <a:t>.</a:t>
            </a:r>
          </a:p>
          <a:p>
            <a:pPr marL="0" indent="0">
              <a:buNone/>
            </a:pPr>
            <a:r>
              <a:rPr lang="ru-RU" sz="1300" dirty="0"/>
              <a:t> Дети по плану, рассказывают продавцу про мебель, которую хотели купить.</a:t>
            </a:r>
          </a:p>
          <a:p>
            <a:pPr marL="0" indent="0">
              <a:buNone/>
            </a:pPr>
            <a:r>
              <a:rPr lang="ru-RU" sz="1300" dirty="0" smtClean="0"/>
              <a:t>        План </a:t>
            </a:r>
            <a:r>
              <a:rPr lang="ru-RU" sz="1300" dirty="0"/>
              <a:t>рассказа:</a:t>
            </a:r>
          </a:p>
          <a:p>
            <a:pPr marL="0" lvl="0" indent="0">
              <a:buNone/>
            </a:pPr>
            <a:r>
              <a:rPr lang="ru-RU" sz="1300" dirty="0"/>
              <a:t>Что это? (назначение: мебель для кухни, гостиной, спальни, детской комнаты).</a:t>
            </a:r>
          </a:p>
          <a:p>
            <a:pPr marL="0" lvl="0" indent="0">
              <a:buNone/>
            </a:pPr>
            <a:r>
              <a:rPr lang="ru-RU" sz="1300" dirty="0"/>
              <a:t>Из каких частей состоит?</a:t>
            </a:r>
          </a:p>
          <a:p>
            <a:pPr marL="0" lvl="0" indent="0">
              <a:buNone/>
            </a:pPr>
            <a:r>
              <a:rPr lang="ru-RU" sz="1300" dirty="0"/>
              <a:t>Из какого материала сделано?</a:t>
            </a:r>
          </a:p>
          <a:p>
            <a:pPr marL="0" lvl="0" indent="0">
              <a:buNone/>
            </a:pPr>
            <a:r>
              <a:rPr lang="ru-RU" sz="1300" dirty="0"/>
              <a:t>Какого цвета?</a:t>
            </a:r>
          </a:p>
          <a:p>
            <a:pPr marL="0" lvl="0" indent="0">
              <a:buNone/>
            </a:pPr>
            <a:r>
              <a:rPr lang="ru-RU" sz="1300" dirty="0"/>
              <a:t>Какой формы</a:t>
            </a:r>
          </a:p>
          <a:p>
            <a:pPr marL="0" lvl="0" indent="0">
              <a:buNone/>
            </a:pPr>
            <a:r>
              <a:rPr lang="ru-RU" sz="1300" dirty="0"/>
              <a:t>Как используется в хозяйстве?</a:t>
            </a:r>
          </a:p>
          <a:p>
            <a:pPr marL="0" indent="0">
              <a:buNone/>
            </a:pPr>
            <a:endParaRPr lang="ru-RU" sz="1300" dirty="0"/>
          </a:p>
        </p:txBody>
      </p:sp>
    </p:spTree>
    <p:extLst>
      <p:ext uri="{BB962C8B-B14F-4D97-AF65-F5344CB8AC3E}">
        <p14:creationId xmlns:p14="http://schemas.microsoft.com/office/powerpoint/2010/main" val="1225107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dirty="0"/>
              <a:t> </a:t>
            </a:r>
            <a:r>
              <a:rPr lang="ru-RU" sz="1400" b="1" dirty="0"/>
              <a:t>ЧЕЛОВЕК</a:t>
            </a:r>
            <a:r>
              <a:rPr lang="ru-RU" sz="1400" dirty="0"/>
              <a:t> </a:t>
            </a:r>
          </a:p>
          <a:p>
            <a:pPr>
              <a:buFont typeface="Wingdings" panose="05000000000000000000" pitchFamily="2" charset="2"/>
              <a:buChar char="v"/>
            </a:pPr>
            <a:r>
              <a:rPr lang="ru-RU" sz="1400" b="1" i="1" dirty="0" smtClean="0"/>
              <a:t>"Доктор</a:t>
            </a:r>
            <a:r>
              <a:rPr lang="ru-RU" sz="1400" b="1" i="1" dirty="0"/>
              <a:t>"</a:t>
            </a:r>
            <a:endParaRPr lang="ru-RU" sz="1400" dirty="0"/>
          </a:p>
          <a:p>
            <a:pPr marL="0" indent="0">
              <a:buNone/>
            </a:pPr>
            <a:r>
              <a:rPr lang="ru-RU" sz="1400" u="sng" dirty="0"/>
              <a:t>Цель:</a:t>
            </a:r>
            <a:r>
              <a:rPr lang="ru-RU" sz="1400" dirty="0"/>
              <a:t> уточнить и активизировать словарь по теме</a:t>
            </a:r>
          </a:p>
          <a:p>
            <a:pPr marL="0" indent="0">
              <a:buNone/>
            </a:pPr>
            <a:r>
              <a:rPr lang="ru-RU" sz="1400" u="sng" dirty="0"/>
              <a:t>Оборудование:</a:t>
            </a:r>
            <a:r>
              <a:rPr lang="ru-RU" sz="1400" dirty="0"/>
              <a:t> игрушечные атрибуты медика.</a:t>
            </a:r>
          </a:p>
          <a:p>
            <a:pPr marL="0" indent="0">
              <a:buNone/>
            </a:pPr>
            <a:r>
              <a:rPr lang="ru-RU" sz="1400" u="sng" dirty="0"/>
              <a:t>Ход.</a:t>
            </a:r>
            <a:r>
              <a:rPr lang="ru-RU" sz="1400" dirty="0"/>
              <a:t> Взрослый предлагает ребенку поиграть в больного и доктора "сначала доктором будет ребенок. взрослый жалуется, что у него болит голова (рука, нога, ухо и т. д.). «Доктор» должен осмотреть больного, и "полечить" его. Затем взрослый и ребенок меняются ролями.</a:t>
            </a:r>
          </a:p>
          <a:p>
            <a:pPr>
              <a:buFont typeface="Wingdings" panose="05000000000000000000" pitchFamily="2" charset="2"/>
              <a:buChar char="v"/>
            </a:pPr>
            <a:r>
              <a:rPr lang="ru-RU" sz="1400" b="1" dirty="0"/>
              <a:t> </a:t>
            </a:r>
            <a:r>
              <a:rPr lang="ru-RU" sz="1400" b="1" i="1" dirty="0" smtClean="0"/>
              <a:t> </a:t>
            </a:r>
            <a:r>
              <a:rPr lang="ru-RU" sz="1400" b="1" i="1" dirty="0"/>
              <a:t>«Один - много»</a:t>
            </a:r>
            <a:endParaRPr lang="ru-RU" sz="1400" dirty="0"/>
          </a:p>
          <a:p>
            <a:pPr marL="0" indent="0">
              <a:buNone/>
            </a:pPr>
            <a:r>
              <a:rPr lang="ru-RU" sz="1400" dirty="0"/>
              <a:t>ухо - уши рука - руки нога - ноги и т. д.</a:t>
            </a:r>
          </a:p>
          <a:p>
            <a:pPr>
              <a:buFont typeface="Wingdings" panose="05000000000000000000" pitchFamily="2" charset="2"/>
              <a:buChar char="v"/>
            </a:pPr>
            <a:r>
              <a:rPr lang="ru-RU" sz="1400" b="1" dirty="0"/>
              <a:t> </a:t>
            </a:r>
            <a:r>
              <a:rPr lang="ru-RU" sz="1400" b="1" i="1" dirty="0" smtClean="0"/>
              <a:t> </a:t>
            </a:r>
            <a:r>
              <a:rPr lang="ru-RU" sz="1400" b="1" i="1" dirty="0"/>
              <a:t>«Назови ласково»</a:t>
            </a:r>
            <a:r>
              <a:rPr lang="ru-RU" sz="1400" b="1" dirty="0"/>
              <a:t> </a:t>
            </a:r>
            <a:endParaRPr lang="ru-RU" sz="1400" dirty="0"/>
          </a:p>
          <a:p>
            <a:pPr marL="0" indent="0">
              <a:buNone/>
            </a:pPr>
            <a:r>
              <a:rPr lang="ru-RU" sz="1400" dirty="0"/>
              <a:t>нос - носик глаз - глазик рука - ручка голова - головка и т. д.</a:t>
            </a:r>
          </a:p>
          <a:p>
            <a:pPr>
              <a:buFont typeface="Wingdings" panose="05000000000000000000" pitchFamily="2" charset="2"/>
              <a:buChar char="v"/>
            </a:pPr>
            <a:r>
              <a:rPr lang="ru-RU" sz="1400" b="1" dirty="0"/>
              <a:t> </a:t>
            </a:r>
            <a:r>
              <a:rPr lang="ru-RU" sz="1400" b="1" i="1" dirty="0" smtClean="0"/>
              <a:t>"Два </a:t>
            </a:r>
            <a:r>
              <a:rPr lang="ru-RU" sz="1400" b="1" i="1" dirty="0"/>
              <a:t>и две"</a:t>
            </a:r>
            <a:r>
              <a:rPr lang="ru-RU" sz="1400" b="1" dirty="0"/>
              <a:t> </a:t>
            </a:r>
            <a:endParaRPr lang="ru-RU" sz="1400" dirty="0"/>
          </a:p>
          <a:p>
            <a:pPr marL="0" indent="0">
              <a:buNone/>
            </a:pPr>
            <a:r>
              <a:rPr lang="ru-RU" sz="1400" u="sng" dirty="0"/>
              <a:t>Цель: </a:t>
            </a:r>
            <a:r>
              <a:rPr lang="ru-RU" sz="1400" dirty="0"/>
              <a:t>познакомить ребенка с числительными два и две, научить употреблять их в речи.</a:t>
            </a:r>
          </a:p>
          <a:p>
            <a:pPr marL="0" indent="0">
              <a:buNone/>
            </a:pPr>
            <a:r>
              <a:rPr lang="ru-RU" sz="1400" u="sng" dirty="0"/>
              <a:t>Оборудование:</a:t>
            </a:r>
            <a:r>
              <a:rPr lang="ru-RU" sz="1400" dirty="0"/>
              <a:t> зеркало.</a:t>
            </a:r>
          </a:p>
          <a:p>
            <a:pPr marL="0" indent="0">
              <a:buNone/>
            </a:pPr>
            <a:r>
              <a:rPr lang="ru-RU" sz="1400" u="sng" dirty="0"/>
              <a:t>Ход:</a:t>
            </a:r>
            <a:r>
              <a:rPr lang="ru-RU" sz="1400" dirty="0"/>
              <a:t> Взрослый объясняет ребенку перед зеркалом, что у него два глаза. Затем он предлагает малышу подумать, чего у него еще два. Ребенок показывает и называет части тела. Взрослый исправляет все допущенные малышом при подборе слов ошибки.</a:t>
            </a:r>
          </a:p>
          <a:p>
            <a:pPr>
              <a:buFont typeface="Wingdings" panose="05000000000000000000" pitchFamily="2" charset="2"/>
              <a:buChar char="v"/>
            </a:pPr>
            <a:r>
              <a:rPr lang="ru-RU" sz="1400" b="1" dirty="0"/>
              <a:t> </a:t>
            </a:r>
            <a:r>
              <a:rPr lang="ru-RU" sz="1400" b="1" i="1" dirty="0" smtClean="0"/>
              <a:t> </a:t>
            </a:r>
            <a:r>
              <a:rPr lang="ru-RU" sz="1400" b="1" i="1" dirty="0"/>
              <a:t>«Вспомни, что делает»</a:t>
            </a:r>
            <a:r>
              <a:rPr lang="ru-RU" sz="1400" b="1" dirty="0"/>
              <a:t> </a:t>
            </a:r>
            <a:endParaRPr lang="ru-RU" sz="1400" dirty="0"/>
          </a:p>
          <a:p>
            <a:pPr marL="0" indent="0">
              <a:buNone/>
            </a:pPr>
            <a:r>
              <a:rPr lang="ru-RU" sz="1400" u="sng" dirty="0"/>
              <a:t>Цель:</a:t>
            </a:r>
            <a:r>
              <a:rPr lang="ru-RU" sz="1400" dirty="0"/>
              <a:t> уточнение, расширение и активизация глагольного словаря по теме.</a:t>
            </a:r>
          </a:p>
          <a:p>
            <a:pPr marL="0" indent="0">
              <a:buNone/>
            </a:pPr>
            <a:r>
              <a:rPr lang="ru-RU" sz="1400" u="sng" dirty="0"/>
              <a:t>Оборудование:</a:t>
            </a:r>
            <a:r>
              <a:rPr lang="ru-RU" sz="1400" dirty="0"/>
              <a:t> картинки с изображением мальчика, девочки, мамы, папы.</a:t>
            </a:r>
          </a:p>
          <a:p>
            <a:pPr marL="0" indent="0">
              <a:buNone/>
            </a:pPr>
            <a:r>
              <a:rPr lang="ru-RU" sz="1400" u="sng" dirty="0"/>
              <a:t>Ход.</a:t>
            </a:r>
            <a:r>
              <a:rPr lang="ru-RU" sz="1400" dirty="0"/>
              <a:t> Взрослый покалывает малышу картинку с изображением мальчика и предлагает подумать и сказать, что может делать мальчик (ходить, бегать, прыгать, есть, играть, рисовать и т.д.). Аналогично происходит подбор действий по другим картинкам.</a:t>
            </a:r>
          </a:p>
          <a:p>
            <a:pPr marL="0" indent="0">
              <a:buNone/>
            </a:pPr>
            <a:endParaRPr lang="ru-RU" sz="1300" dirty="0"/>
          </a:p>
        </p:txBody>
      </p:sp>
    </p:spTree>
    <p:extLst>
      <p:ext uri="{BB962C8B-B14F-4D97-AF65-F5344CB8AC3E}">
        <p14:creationId xmlns:p14="http://schemas.microsoft.com/office/powerpoint/2010/main" val="268059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a:buFont typeface="Wingdings" panose="05000000000000000000" pitchFamily="2" charset="2"/>
              <a:buChar char="v"/>
            </a:pPr>
            <a:r>
              <a:rPr lang="ru-RU" sz="1400" b="1" i="1" dirty="0"/>
              <a:t> </a:t>
            </a:r>
            <a:r>
              <a:rPr lang="ru-RU" sz="1400" b="1" i="1" dirty="0" smtClean="0"/>
              <a:t> </a:t>
            </a:r>
            <a:r>
              <a:rPr lang="ru-RU" sz="1400" b="1" i="1" dirty="0"/>
              <a:t>«Олины помощники»</a:t>
            </a:r>
            <a:r>
              <a:rPr lang="ru-RU" sz="1400" b="1" dirty="0"/>
              <a:t> </a:t>
            </a:r>
            <a:endParaRPr lang="ru-RU" sz="1400" dirty="0"/>
          </a:p>
          <a:p>
            <a:pPr marL="0" indent="0">
              <a:buNone/>
            </a:pPr>
            <a:r>
              <a:rPr lang="ru-RU" sz="1400" u="sng" dirty="0"/>
              <a:t>Цель:</a:t>
            </a:r>
            <a:r>
              <a:rPr lang="ru-RU" sz="1400" dirty="0"/>
              <a:t> учить образовывать формы множественного числа глаголов, уменьшительно-ласкательные формы существительных.</a:t>
            </a:r>
          </a:p>
          <a:p>
            <a:pPr marL="0" indent="0">
              <a:buNone/>
            </a:pPr>
            <a:r>
              <a:rPr lang="ru-RU" sz="1400" u="sng" dirty="0"/>
              <a:t>Оборудование:</a:t>
            </a:r>
            <a:r>
              <a:rPr lang="ru-RU" sz="1400" dirty="0"/>
              <a:t> кукла Оля.</a:t>
            </a:r>
          </a:p>
          <a:p>
            <a:pPr marL="0" indent="0">
              <a:buNone/>
            </a:pPr>
            <a:r>
              <a:rPr lang="ru-RU" sz="1400" u="sng" dirty="0"/>
              <a:t>Ход.</a:t>
            </a:r>
            <a:r>
              <a:rPr lang="ru-RU" sz="1400" dirty="0"/>
              <a:t> Взрослый рассказывает ребенку, что к нему в гости пришла кукла Оля со своими помощниками. Отгадайте, как они называются и что они помогают Оле делать. Затем взрослый показывает, как кукла моргает. Спрашивает: «Что это у Оли? Это глаза, Олины помощники. Что они делают? (смотрят, моргают, открываются, закрываются, жмурятся). А как их назвать ласково?» (глазки). Аналогично рассматриваются ноги, уши, руки, зубы. После этого взрослый читает стихотворение </a:t>
            </a:r>
            <a:r>
              <a:rPr lang="ru-RU" sz="1400" dirty="0" err="1"/>
              <a:t>Киргановой</a:t>
            </a:r>
            <a:r>
              <a:rPr lang="ru-RU" sz="1400" dirty="0"/>
              <a:t> Е. Г. «Олины помощники», побуждая ребенка добавить слово в конце каждого четверостишия:</a:t>
            </a:r>
          </a:p>
          <a:p>
            <a:pPr marL="0" indent="0">
              <a:buNone/>
            </a:pPr>
            <a:r>
              <a:rPr lang="ru-RU" sz="1400" dirty="0"/>
              <a:t>Оля весело бежит</a:t>
            </a:r>
          </a:p>
          <a:p>
            <a:pPr marL="0" indent="0">
              <a:buNone/>
            </a:pPr>
            <a:r>
              <a:rPr lang="ru-RU" sz="1400" dirty="0"/>
              <a:t>К речке по дорожке,</a:t>
            </a:r>
          </a:p>
          <a:p>
            <a:pPr marL="0" indent="0">
              <a:buNone/>
            </a:pPr>
            <a:r>
              <a:rPr lang="ru-RU" sz="1400" dirty="0"/>
              <a:t>А для этого нужны</a:t>
            </a:r>
          </a:p>
          <a:p>
            <a:pPr marL="0" indent="0">
              <a:buNone/>
            </a:pPr>
            <a:r>
              <a:rPr lang="ru-RU" sz="1400" dirty="0"/>
              <a:t>Нашей Оле... (ножки).</a:t>
            </a:r>
          </a:p>
          <a:p>
            <a:pPr marL="0" indent="0">
              <a:buNone/>
            </a:pPr>
            <a:r>
              <a:rPr lang="ru-RU" sz="1400" dirty="0"/>
              <a:t>Оля ягодки берет</a:t>
            </a:r>
          </a:p>
          <a:p>
            <a:pPr marL="0" indent="0">
              <a:buNone/>
            </a:pPr>
            <a:r>
              <a:rPr lang="ru-RU" sz="1400" dirty="0"/>
              <a:t>По две, по три штучки.</a:t>
            </a:r>
          </a:p>
          <a:p>
            <a:pPr marL="0" indent="0">
              <a:buNone/>
            </a:pPr>
            <a:r>
              <a:rPr lang="ru-RU" sz="1400" dirty="0"/>
              <a:t>А для этого нужны</a:t>
            </a:r>
          </a:p>
          <a:p>
            <a:pPr marL="0" indent="0">
              <a:buNone/>
            </a:pPr>
            <a:r>
              <a:rPr lang="ru-RU" sz="1400" dirty="0"/>
              <a:t>Нашей Оле ...(ручки).</a:t>
            </a:r>
          </a:p>
          <a:p>
            <a:pPr marL="0" indent="0">
              <a:buNone/>
            </a:pPr>
            <a:r>
              <a:rPr lang="ru-RU" sz="1400" dirty="0"/>
              <a:t>Оля ядрышки грызет,</a:t>
            </a:r>
          </a:p>
          <a:p>
            <a:pPr marL="0" indent="0">
              <a:buNone/>
            </a:pPr>
            <a:r>
              <a:rPr lang="ru-RU" sz="1400" dirty="0"/>
              <a:t>Падают скорлупки,</a:t>
            </a:r>
          </a:p>
          <a:p>
            <a:pPr marL="0" indent="0">
              <a:buNone/>
            </a:pPr>
            <a:r>
              <a:rPr lang="ru-RU" sz="1400" dirty="0"/>
              <a:t>А для этого нужны</a:t>
            </a:r>
          </a:p>
          <a:p>
            <a:pPr marL="0" indent="0">
              <a:buNone/>
            </a:pPr>
            <a:r>
              <a:rPr lang="ru-RU" sz="1400" dirty="0"/>
              <a:t>Нашей Оле ...(зубки).</a:t>
            </a:r>
          </a:p>
          <a:p>
            <a:pPr marL="0" indent="0">
              <a:buNone/>
            </a:pPr>
            <a:r>
              <a:rPr lang="ru-RU" sz="1400" dirty="0"/>
              <a:t>Оля смотрит на кота,</a:t>
            </a:r>
          </a:p>
          <a:p>
            <a:pPr marL="0" indent="0">
              <a:buNone/>
            </a:pPr>
            <a:r>
              <a:rPr lang="ru-RU" sz="1400" dirty="0"/>
              <a:t>На картинки - сказки.</a:t>
            </a:r>
          </a:p>
          <a:p>
            <a:pPr marL="0" indent="0">
              <a:buNone/>
            </a:pPr>
            <a:r>
              <a:rPr lang="ru-RU" sz="1400" dirty="0"/>
              <a:t>А для этого нужны</a:t>
            </a:r>
          </a:p>
          <a:p>
            <a:pPr marL="0" indent="0">
              <a:buNone/>
            </a:pPr>
            <a:r>
              <a:rPr lang="ru-RU" sz="1400" dirty="0"/>
              <a:t>Нашей Оле...(глазки).</a:t>
            </a:r>
          </a:p>
          <a:p>
            <a:pPr marL="0" indent="0">
              <a:buNone/>
            </a:pPr>
            <a:r>
              <a:rPr lang="ru-RU" sz="1400" dirty="0"/>
              <a:t>После чтении стихотворении взрослый спрашивает ребенка: -Кто твои помощники?</a:t>
            </a:r>
          </a:p>
          <a:p>
            <a:pPr marL="0" indent="0">
              <a:buNone/>
            </a:pPr>
            <a:r>
              <a:rPr lang="ru-RU" sz="1400" dirty="0"/>
              <a:t>Что они умеют делать?»</a:t>
            </a:r>
          </a:p>
          <a:p>
            <a:pPr marL="0" indent="0">
              <a:buNone/>
            </a:pPr>
            <a:endParaRPr lang="ru-RU" sz="1300" dirty="0"/>
          </a:p>
        </p:txBody>
      </p:sp>
    </p:spTree>
    <p:extLst>
      <p:ext uri="{BB962C8B-B14F-4D97-AF65-F5344CB8AC3E}">
        <p14:creationId xmlns:p14="http://schemas.microsoft.com/office/powerpoint/2010/main" val="26805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graphicFrame>
        <p:nvGraphicFramePr>
          <p:cNvPr id="3" name="Схема 2"/>
          <p:cNvGraphicFramePr/>
          <p:nvPr>
            <p:extLst>
              <p:ext uri="{D42A27DB-BD31-4B8C-83A1-F6EECF244321}">
                <p14:modId xmlns:p14="http://schemas.microsoft.com/office/powerpoint/2010/main" val="3044943785"/>
              </p:ext>
            </p:extLst>
          </p:nvPr>
        </p:nvGraphicFramePr>
        <p:xfrm>
          <a:off x="971600" y="116632"/>
          <a:ext cx="771520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Объект 5"/>
          <p:cNvSpPr>
            <a:spLocks noGrp="1"/>
          </p:cNvSpPr>
          <p:nvPr>
            <p:ph idx="1"/>
          </p:nvPr>
        </p:nvSpPr>
        <p:spPr>
          <a:xfrm>
            <a:off x="971600" y="908720"/>
            <a:ext cx="7992888" cy="5616624"/>
          </a:xfrm>
        </p:spPr>
        <p:txBody>
          <a:bodyPr>
            <a:normAutofit lnSpcReduction="10000"/>
          </a:bodyPr>
          <a:lstStyle/>
          <a:p>
            <a:pPr>
              <a:buFont typeface="Wingdings" panose="05000000000000000000" pitchFamily="2" charset="2"/>
              <a:buChar char="v"/>
            </a:pPr>
            <a:r>
              <a:rPr lang="ru-RU" sz="1300" dirty="0" smtClean="0"/>
              <a:t>Игра «</a:t>
            </a:r>
            <a:r>
              <a:rPr lang="ru-RU" sz="1300" b="1" i="1" dirty="0" smtClean="0"/>
              <a:t>Угадай, на чем играю</a:t>
            </a:r>
            <a:r>
              <a:rPr lang="ru-RU" sz="1300" dirty="0" smtClean="0"/>
              <a:t>?»</a:t>
            </a:r>
          </a:p>
          <a:p>
            <a:pPr marL="0" indent="0">
              <a:buNone/>
            </a:pPr>
            <a:r>
              <a:rPr lang="ru-RU" sz="1300" dirty="0" smtClean="0"/>
              <a:t>Взрослый знакомит детей с музыкальными игрушками: гармошкой, барабаном, пианино, дудочкой, свистком.</a:t>
            </a:r>
          </a:p>
          <a:p>
            <a:pPr marL="0" indent="0">
              <a:buNone/>
            </a:pPr>
            <a:r>
              <a:rPr lang="ru-RU" sz="1300" dirty="0" smtClean="0"/>
              <a:t>Демонстрирует их звучание. Затем  убирает игрушки за ширму. Сыграв на одной из них, просит детей угадать, что звучало.</a:t>
            </a:r>
          </a:p>
          <a:p>
            <a:pPr>
              <a:buFont typeface="Wingdings" panose="05000000000000000000" pitchFamily="2" charset="2"/>
              <a:buChar char="v"/>
            </a:pPr>
            <a:r>
              <a:rPr lang="ru-RU" sz="1300" dirty="0" smtClean="0"/>
              <a:t>Игра «</a:t>
            </a:r>
            <a:r>
              <a:rPr lang="ru-RU" sz="1300" b="1" i="1" dirty="0" smtClean="0"/>
              <a:t>Кто так умеет</a:t>
            </a:r>
            <a:r>
              <a:rPr lang="ru-RU" sz="1300" dirty="0" smtClean="0"/>
              <a:t>?»</a:t>
            </a:r>
          </a:p>
          <a:p>
            <a:pPr marL="0" indent="0">
              <a:buNone/>
            </a:pPr>
            <a:r>
              <a:rPr lang="ru-RU" sz="1300" dirty="0" smtClean="0"/>
              <a:t>На столе лежат игрушки: барабан, часы, молоток, поезд.</a:t>
            </a:r>
          </a:p>
          <a:p>
            <a:pPr marL="0" indent="0">
              <a:buNone/>
            </a:pPr>
            <a:r>
              <a:rPr lang="ru-RU" sz="1300" dirty="0" smtClean="0"/>
              <a:t>Взрослый объясняет, что каждый из них умеет издавать определённый звук: барабан- </a:t>
            </a:r>
            <a:r>
              <a:rPr lang="ru-RU" sz="1300" dirty="0" err="1" smtClean="0"/>
              <a:t>бам-бам-бам</a:t>
            </a:r>
            <a:r>
              <a:rPr lang="ru-RU" sz="1300" dirty="0" smtClean="0"/>
              <a:t>, часы- тик-тик-тик,</a:t>
            </a:r>
          </a:p>
          <a:p>
            <a:pPr marL="0" indent="0">
              <a:buNone/>
            </a:pPr>
            <a:r>
              <a:rPr lang="ru-RU" sz="1300" dirty="0" smtClean="0"/>
              <a:t>Молоток- тук-тук-тук, поезд- </a:t>
            </a:r>
            <a:r>
              <a:rPr lang="ru-RU" sz="1300" dirty="0" err="1" smtClean="0"/>
              <a:t>чух-чух-чух</a:t>
            </a:r>
            <a:r>
              <a:rPr lang="ru-RU" sz="1300" dirty="0" smtClean="0"/>
              <a:t>.</a:t>
            </a:r>
          </a:p>
          <a:p>
            <a:pPr marL="0" indent="0">
              <a:buNone/>
            </a:pPr>
            <a:r>
              <a:rPr lang="ru-RU" sz="1300" dirty="0" smtClean="0"/>
              <a:t>Потом просит ребёнка показать, на что похож звук «</a:t>
            </a:r>
            <a:r>
              <a:rPr lang="ru-RU" sz="1300" dirty="0" err="1" smtClean="0"/>
              <a:t>бам-бам-бам</a:t>
            </a:r>
            <a:r>
              <a:rPr lang="ru-RU" sz="1300" dirty="0" smtClean="0"/>
              <a:t>»?</a:t>
            </a:r>
          </a:p>
          <a:p>
            <a:pPr>
              <a:buFont typeface="Wingdings" panose="05000000000000000000" pitchFamily="2" charset="2"/>
              <a:buChar char="v"/>
            </a:pPr>
            <a:r>
              <a:rPr lang="ru-RU" sz="1300" dirty="0" smtClean="0"/>
              <a:t>Игра «</a:t>
            </a:r>
            <a:r>
              <a:rPr lang="ru-RU" sz="1300" b="1" i="1" dirty="0" smtClean="0"/>
              <a:t>Отгадай, кто говорит</a:t>
            </a:r>
            <a:r>
              <a:rPr lang="ru-RU" sz="1300" dirty="0" smtClean="0"/>
              <a:t>»</a:t>
            </a:r>
          </a:p>
          <a:p>
            <a:pPr marL="0" indent="0">
              <a:buNone/>
            </a:pPr>
            <a:r>
              <a:rPr lang="ru-RU" sz="1300" dirty="0" smtClean="0"/>
              <a:t>В гости пришли животные: кошка с котёнком, собака со щенком, мышь с мышонком, утка с  утёнком. Продемонстрируйте, кто как говорит (мама- более грубым голосом, ребёнок –тоненьким). А потом играем в прятки: все сидят тихо, и вдруг кто-то заговорил. Сначала пусть ребёнок выступит в роли  животных, а потом он будет отгадывать.</a:t>
            </a:r>
          </a:p>
          <a:p>
            <a:pPr>
              <a:buFont typeface="Wingdings" panose="05000000000000000000" pitchFamily="2" charset="2"/>
              <a:buChar char="v"/>
            </a:pPr>
            <a:r>
              <a:rPr lang="ru-RU" sz="1300" dirty="0" smtClean="0"/>
              <a:t>Игра «</a:t>
            </a:r>
            <a:r>
              <a:rPr lang="ru-RU" sz="1300" b="1" i="1" dirty="0" smtClean="0"/>
              <a:t>Что звучит</a:t>
            </a:r>
            <a:r>
              <a:rPr lang="ru-RU" sz="1300" dirty="0" smtClean="0"/>
              <a:t>?»</a:t>
            </a:r>
          </a:p>
          <a:p>
            <a:pPr marL="0" indent="0">
              <a:buNone/>
            </a:pPr>
            <a:r>
              <a:rPr lang="ru-RU" sz="1300" dirty="0" smtClean="0"/>
              <a:t>В этой игре есть три этапа по сложности различения звуков:</a:t>
            </a:r>
          </a:p>
          <a:p>
            <a:pPr marL="0" indent="0">
              <a:buNone/>
            </a:pPr>
            <a:r>
              <a:rPr lang="ru-RU" sz="1300" dirty="0"/>
              <a:t> </a:t>
            </a:r>
            <a:r>
              <a:rPr lang="ru-RU" sz="1300" dirty="0" smtClean="0"/>
              <a:t>        1. Барабан, колокольчик или погремушка?</a:t>
            </a:r>
          </a:p>
          <a:p>
            <a:pPr marL="0" indent="0">
              <a:buNone/>
            </a:pPr>
            <a:r>
              <a:rPr lang="ru-RU" sz="1300" dirty="0"/>
              <a:t> </a:t>
            </a:r>
            <a:r>
              <a:rPr lang="ru-RU" sz="1300" dirty="0" smtClean="0"/>
              <a:t>        2. Связка ключей, деревянные ложки или шелест бумаги?</a:t>
            </a:r>
          </a:p>
          <a:p>
            <a:pPr marL="0" indent="0">
              <a:buNone/>
            </a:pPr>
            <a:r>
              <a:rPr lang="ru-RU" sz="1300" dirty="0"/>
              <a:t> </a:t>
            </a:r>
            <a:r>
              <a:rPr lang="ru-RU" sz="1300" dirty="0" smtClean="0"/>
              <a:t>        3. Запакованные в коробочки макароны, рис или манка?</a:t>
            </a:r>
          </a:p>
          <a:p>
            <a:pPr>
              <a:buFont typeface="Wingdings" panose="05000000000000000000" pitchFamily="2" charset="2"/>
              <a:buChar char="v"/>
            </a:pPr>
            <a:r>
              <a:rPr lang="ru-RU" sz="1300" dirty="0" smtClean="0"/>
              <a:t>Игра «Солнце-дождик»</a:t>
            </a:r>
          </a:p>
          <a:p>
            <a:pPr marL="0" indent="0">
              <a:buNone/>
            </a:pPr>
            <a:r>
              <a:rPr lang="ru-RU" sz="1300" dirty="0" smtClean="0"/>
              <a:t>Взрослый говорит ребёнку, что они сейчас пойдут на прогулку. Погода хорошая и светит солнышко (при этом взрослый</a:t>
            </a:r>
          </a:p>
          <a:p>
            <a:pPr marL="0" indent="0">
              <a:buNone/>
            </a:pPr>
            <a:r>
              <a:rPr lang="ru-RU" sz="1300" dirty="0"/>
              <a:t>т</a:t>
            </a:r>
            <a:r>
              <a:rPr lang="ru-RU" sz="1300" dirty="0" smtClean="0"/>
              <a:t>ихонько звенит бубном). Затем взрослый говорит, что пошел дождь (при этом он сильно ударяет в бубен и просит ребёнка подбежать к нему-спрятаться от дождя). Взрослый объясняет малышу, что тот должен внимательно слушать бубен и в соответствии с его  звуками «гулять» или «спрятаться».</a:t>
            </a:r>
          </a:p>
          <a:p>
            <a:pPr marL="0" indent="0">
              <a:buNone/>
            </a:pPr>
            <a:endParaRPr lang="ru-RU" sz="1200" dirty="0"/>
          </a:p>
        </p:txBody>
      </p:sp>
    </p:spTree>
    <p:extLst>
      <p:ext uri="{BB962C8B-B14F-4D97-AF65-F5344CB8AC3E}">
        <p14:creationId xmlns:p14="http://schemas.microsoft.com/office/powerpoint/2010/main" val="2596465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marL="0" indent="0">
              <a:buNone/>
            </a:pPr>
            <a:r>
              <a:rPr lang="ru-RU" sz="1400" b="1" dirty="0"/>
              <a:t>ДОМАШНИЕ ЖИВОТНЫЕ</a:t>
            </a:r>
            <a:r>
              <a:rPr lang="ru-RU" sz="1400" dirty="0"/>
              <a:t> </a:t>
            </a:r>
          </a:p>
          <a:p>
            <a:pPr>
              <a:buFont typeface="Wingdings" panose="05000000000000000000" pitchFamily="2" charset="2"/>
              <a:buChar char="v"/>
            </a:pPr>
            <a:r>
              <a:rPr lang="ru-RU" sz="1400" b="1" i="1" dirty="0" smtClean="0"/>
              <a:t>«Давай </a:t>
            </a:r>
            <a:r>
              <a:rPr lang="ru-RU" sz="1400" b="1" i="1" dirty="0"/>
              <a:t>познакомимся»</a:t>
            </a:r>
            <a:r>
              <a:rPr lang="ru-RU" sz="1400" b="1" dirty="0"/>
              <a:t> </a:t>
            </a:r>
            <a:endParaRPr lang="ru-RU" sz="1400" dirty="0"/>
          </a:p>
          <a:p>
            <a:pPr marL="0" indent="0">
              <a:buNone/>
            </a:pPr>
            <a:r>
              <a:rPr lang="ru-RU" sz="1400" u="sng" dirty="0"/>
              <a:t>Цель:</a:t>
            </a:r>
            <a:r>
              <a:rPr lang="ru-RU" sz="1400" dirty="0"/>
              <a:t> уточнить и расширить словарь ребенка по теме.</a:t>
            </a:r>
          </a:p>
          <a:p>
            <a:pPr marL="0" indent="0">
              <a:buNone/>
            </a:pPr>
            <a:r>
              <a:rPr lang="ru-RU" sz="1400" u="sng" dirty="0"/>
              <a:t>Оборудование:</a:t>
            </a:r>
            <a:r>
              <a:rPr lang="ru-RU" sz="1400" dirty="0"/>
              <a:t> игрушка, изображающая домашнего животного в мешке (кошка, собака, корова, лошадь).</a:t>
            </a:r>
          </a:p>
          <a:p>
            <a:pPr marL="0" indent="0">
              <a:buNone/>
            </a:pPr>
            <a:r>
              <a:rPr lang="ru-RU" sz="1400" u="sng" dirty="0"/>
              <a:t>Ход</a:t>
            </a:r>
            <a:r>
              <a:rPr lang="ru-RU" sz="1400" dirty="0"/>
              <a:t>. Взрослый с таинственным видом показывает ребенку мешок и говорит, что там находится тот, кто хочет с ним познакомиться. Затем достает игрушку, например собаку, и беседует с малышом о ней. Взрослый активизирует речь ребенка вопросами: «Кто это? Какие части тела у нее есть? Покажи хвост, уши, спинку, голову. Какого цвета шерсть у собаки? Чем питается? Как называется детеныш собаки? Как она кричит? Что умеет делать? Где живет?» Если ребенок затрудняется при ответе на вопросы, взрослый ему помогает. Взрослый должен объяснить ребенку, что собака - это домашнее животное, гак как она живет рядом с человеком и человек заботится о ней. Аналогично проводится беседа о кошке, корове и лошади.</a:t>
            </a:r>
          </a:p>
          <a:p>
            <a:pPr>
              <a:buFont typeface="Wingdings" panose="05000000000000000000" pitchFamily="2" charset="2"/>
              <a:buChar char="v"/>
            </a:pPr>
            <a:r>
              <a:rPr lang="ru-RU" sz="1400" b="1" i="1" dirty="0"/>
              <a:t> </a:t>
            </a:r>
            <a:r>
              <a:rPr lang="ru-RU" sz="1400" b="1" i="1" dirty="0" smtClean="0"/>
              <a:t>"Кто </a:t>
            </a:r>
            <a:r>
              <a:rPr lang="ru-RU" sz="1400" b="1" i="1" dirty="0"/>
              <a:t>как кричит?"</a:t>
            </a:r>
            <a:r>
              <a:rPr lang="ru-RU" sz="1400" b="1" dirty="0"/>
              <a:t> </a:t>
            </a:r>
            <a:endParaRPr lang="ru-RU" sz="1400" dirty="0"/>
          </a:p>
          <a:p>
            <a:pPr marL="0" indent="0">
              <a:buNone/>
            </a:pPr>
            <a:r>
              <a:rPr lang="ru-RU" sz="1400" u="sng" dirty="0"/>
              <a:t>Цель:</a:t>
            </a:r>
            <a:r>
              <a:rPr lang="ru-RU" sz="1400" dirty="0"/>
              <a:t> научить ребенка узнавать животного по звукоподражанию, закрепить и активизировать словарь по теме.</a:t>
            </a:r>
          </a:p>
          <a:p>
            <a:pPr marL="0" indent="0">
              <a:buNone/>
            </a:pPr>
            <a:r>
              <a:rPr lang="ru-RU" sz="1400" u="sng" dirty="0"/>
              <a:t>Оборудование:</a:t>
            </a:r>
            <a:r>
              <a:rPr lang="ru-RU" sz="1400" dirty="0"/>
              <a:t> мяч.</a:t>
            </a:r>
          </a:p>
          <a:p>
            <a:pPr marL="0" indent="0">
              <a:buNone/>
            </a:pPr>
            <a:r>
              <a:rPr lang="ru-RU" sz="1400" u="sng" dirty="0"/>
              <a:t>Ход:</a:t>
            </a:r>
            <a:r>
              <a:rPr lang="ru-RU" sz="1400" dirty="0"/>
              <a:t> Взрослый воспроизводит звуки, характерные для какого-либо домашнего животного, и бросает мяч ребенку. Тот называет это животное и возвращает мяч: «Мяу-мяу» (кошка). «Гав </a:t>
            </a:r>
            <a:r>
              <a:rPr lang="ru-RU" sz="1400" dirty="0" err="1"/>
              <a:t>гав</a:t>
            </a:r>
            <a:r>
              <a:rPr lang="ru-RU" sz="1400" dirty="0"/>
              <a:t>» (собака), "</a:t>
            </a:r>
            <a:r>
              <a:rPr lang="ru-RU" sz="1400" dirty="0" err="1"/>
              <a:t>Му</a:t>
            </a:r>
            <a:r>
              <a:rPr lang="ru-RU" sz="1400" dirty="0"/>
              <a:t> </a:t>
            </a:r>
            <a:r>
              <a:rPr lang="ru-RU" sz="1400" dirty="0" err="1"/>
              <a:t>му</a:t>
            </a:r>
            <a:r>
              <a:rPr lang="ru-RU" sz="1400" dirty="0"/>
              <a:t>" (корова). «Иго </a:t>
            </a:r>
            <a:r>
              <a:rPr lang="ru-RU" sz="1400" dirty="0" err="1"/>
              <a:t>го</a:t>
            </a:r>
            <a:r>
              <a:rPr lang="ru-RU" sz="1400" dirty="0"/>
              <a:t>» (лошадь).</a:t>
            </a:r>
          </a:p>
          <a:p>
            <a:pPr>
              <a:buFont typeface="Wingdings" panose="05000000000000000000" pitchFamily="2" charset="2"/>
              <a:buChar char="v"/>
            </a:pPr>
            <a:r>
              <a:rPr lang="ru-RU" sz="1400" i="1" dirty="0"/>
              <a:t> </a:t>
            </a:r>
            <a:r>
              <a:rPr lang="ru-RU" sz="1400" b="1" i="1" dirty="0" smtClean="0"/>
              <a:t> </a:t>
            </a:r>
            <a:r>
              <a:rPr lang="ru-RU" sz="1400" b="1" i="1" dirty="0"/>
              <a:t>«Помоги маме найти своих детенышей»</a:t>
            </a:r>
            <a:r>
              <a:rPr lang="ru-RU" sz="1400" b="1" dirty="0"/>
              <a:t> </a:t>
            </a:r>
            <a:endParaRPr lang="ru-RU" sz="1400" dirty="0"/>
          </a:p>
          <a:p>
            <a:pPr marL="0" indent="0">
              <a:buNone/>
            </a:pPr>
            <a:r>
              <a:rPr lang="ru-RU" sz="1400" u="sng" dirty="0"/>
              <a:t>Цель:</a:t>
            </a:r>
            <a:r>
              <a:rPr lang="ru-RU" sz="1400" dirty="0"/>
              <a:t> закрепить словарь существительных по теме, формировать навык образования существительных с уменьшительно-ласкательными суффиксами.</a:t>
            </a:r>
          </a:p>
          <a:p>
            <a:pPr marL="0" indent="0">
              <a:buNone/>
            </a:pPr>
            <a:r>
              <a:rPr lang="ru-RU" sz="1400" u="sng" dirty="0"/>
              <a:t>Оборудование:</a:t>
            </a:r>
            <a:r>
              <a:rPr lang="ru-RU" sz="1400" dirty="0"/>
              <a:t> картинки с изображением домашних животных и их детенышей.</a:t>
            </a:r>
          </a:p>
          <a:p>
            <a:pPr marL="0" indent="0">
              <a:buNone/>
            </a:pPr>
            <a:r>
              <a:rPr lang="ru-RU" sz="1400" u="sng" dirty="0"/>
              <a:t>Ход.</a:t>
            </a:r>
            <a:r>
              <a:rPr lang="ru-RU" sz="1400" dirty="0"/>
              <a:t> Взрослый раскладывает на столе картинки с изображением детенышей, себе же оставляет изображения взрослых животных. Взрослый показывает ребенку картинку например, собаки и говорит: «Собачка плачет, она потеряла своих детей. Кто ее дети? Покажи и назови». Ребенок ищет подходящую картинку и называет детенышей собаки. Если ребенок затрудняется, взрослый помогает ему. Игра продолжается до тех пор, пока все мамы не найдут своих </a:t>
            </a:r>
            <a:r>
              <a:rPr lang="ru-RU" sz="1400" dirty="0" smtClean="0"/>
              <a:t>детенышей.</a:t>
            </a:r>
            <a:endParaRPr lang="ru-RU" sz="1400" dirty="0"/>
          </a:p>
          <a:p>
            <a:pPr marL="0" indent="0">
              <a:buNone/>
            </a:pPr>
            <a:r>
              <a:rPr lang="ru-RU" sz="1400" b="1" i="1" dirty="0"/>
              <a:t> </a:t>
            </a:r>
            <a:endParaRPr lang="ru-RU" sz="1400" dirty="0"/>
          </a:p>
          <a:p>
            <a:pPr marL="0" indent="0">
              <a:buNone/>
            </a:pPr>
            <a:endParaRPr lang="ru-RU" sz="1300" dirty="0"/>
          </a:p>
        </p:txBody>
      </p:sp>
    </p:spTree>
    <p:extLst>
      <p:ext uri="{BB962C8B-B14F-4D97-AF65-F5344CB8AC3E}">
        <p14:creationId xmlns:p14="http://schemas.microsoft.com/office/powerpoint/2010/main" val="3947424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a:buFont typeface="Wingdings" panose="05000000000000000000" pitchFamily="2" charset="2"/>
              <a:buChar char="v"/>
            </a:pPr>
            <a:r>
              <a:rPr lang="ru-RU" sz="1400" b="1" i="1" dirty="0" smtClean="0"/>
              <a:t> </a:t>
            </a:r>
            <a:r>
              <a:rPr lang="ru-RU" sz="1400" b="1" i="1" dirty="0"/>
              <a:t>«Назови ласково»</a:t>
            </a:r>
            <a:r>
              <a:rPr lang="ru-RU" sz="1400" b="1" dirty="0"/>
              <a:t> </a:t>
            </a:r>
            <a:endParaRPr lang="ru-RU" sz="1400" dirty="0"/>
          </a:p>
          <a:p>
            <a:pPr marL="0" indent="0">
              <a:buNone/>
            </a:pPr>
            <a:r>
              <a:rPr lang="ru-RU" sz="1400" u="sng" dirty="0"/>
              <a:t>Цель:</a:t>
            </a:r>
            <a:r>
              <a:rPr lang="ru-RU" sz="1400" dirty="0"/>
              <a:t> образовывать существительные с уменьшительно-ласкательными суффиксами.</a:t>
            </a:r>
          </a:p>
          <a:p>
            <a:pPr marL="0" indent="0">
              <a:buNone/>
            </a:pPr>
            <a:r>
              <a:rPr lang="ru-RU" sz="1400" u="sng" dirty="0"/>
              <a:t>Оборудование:</a:t>
            </a:r>
            <a:r>
              <a:rPr lang="ru-RU" sz="1400" dirty="0"/>
              <a:t> картинка, изображающая какое-либо домашнее животное и его детеныша.</a:t>
            </a:r>
          </a:p>
          <a:p>
            <a:pPr marL="0" indent="0">
              <a:buNone/>
            </a:pPr>
            <a:r>
              <a:rPr lang="ru-RU" sz="1400" u="sng" dirty="0"/>
              <a:t>Ход.</a:t>
            </a:r>
            <a:r>
              <a:rPr lang="ru-RU" sz="1400" dirty="0"/>
              <a:t> Взрослый просит ребенка назвать животное (например, корова), его детеныша (теленок), показать на картинке части тела коровы, активизируя его речь вопросами: «Что ты показал? (хвост). А как назвать ласково хвост у маленького теленка? (хвостик)». Аналогично рассматриваются: голова - головушка, нога - ножка, рога рожки, копыто - копытце, ухо -ушко, глаз глазик.</a:t>
            </a:r>
          </a:p>
          <a:p>
            <a:pPr>
              <a:buFont typeface="Wingdings" panose="05000000000000000000" pitchFamily="2" charset="2"/>
              <a:buChar char="v"/>
            </a:pPr>
            <a:r>
              <a:rPr lang="ru-RU" sz="1400" b="1" i="1" dirty="0" smtClean="0"/>
              <a:t> </a:t>
            </a:r>
            <a:r>
              <a:rPr lang="ru-RU" sz="1400" b="1" i="1" dirty="0"/>
              <a:t>«Один—много»</a:t>
            </a:r>
            <a:r>
              <a:rPr lang="ru-RU" sz="1400" b="1" dirty="0"/>
              <a:t> </a:t>
            </a:r>
            <a:r>
              <a:rPr lang="ru-RU" sz="1400" dirty="0"/>
              <a:t>с домашними животными и их детенышами</a:t>
            </a:r>
          </a:p>
          <a:p>
            <a:pPr marL="0" indent="0">
              <a:buNone/>
            </a:pPr>
            <a:r>
              <a:rPr lang="ru-RU" sz="1400" dirty="0"/>
              <a:t>кошка - кошки             собака - собаки</a:t>
            </a:r>
          </a:p>
          <a:p>
            <a:pPr marL="0" indent="0">
              <a:buNone/>
            </a:pPr>
            <a:r>
              <a:rPr lang="ru-RU" sz="1400" dirty="0"/>
              <a:t>корова - коровы         лошадь - лошади</a:t>
            </a:r>
          </a:p>
          <a:p>
            <a:pPr marL="0" indent="0">
              <a:buNone/>
            </a:pPr>
            <a:r>
              <a:rPr lang="ru-RU" sz="1400" dirty="0"/>
              <a:t>котенок - котята        щенок - щенки</a:t>
            </a:r>
          </a:p>
          <a:p>
            <a:pPr marL="0" indent="0">
              <a:buNone/>
            </a:pPr>
            <a:r>
              <a:rPr lang="ru-RU" sz="1400" dirty="0"/>
              <a:t>теленок - телята      жеребенок - жеребята</a:t>
            </a:r>
          </a:p>
          <a:p>
            <a:pPr>
              <a:buFont typeface="Wingdings" panose="05000000000000000000" pitchFamily="2" charset="2"/>
              <a:buChar char="v"/>
            </a:pPr>
            <a:r>
              <a:rPr lang="ru-RU" sz="1400" b="1" i="1" dirty="0" smtClean="0"/>
              <a:t> </a:t>
            </a:r>
            <a:r>
              <a:rPr lang="ru-RU" sz="1400" b="1" i="1" dirty="0"/>
              <a:t>"Кто где спрятался?"</a:t>
            </a:r>
            <a:r>
              <a:rPr lang="ru-RU" sz="1400" b="1" dirty="0"/>
              <a:t> </a:t>
            </a:r>
            <a:endParaRPr lang="ru-RU" sz="1400" dirty="0"/>
          </a:p>
          <a:p>
            <a:pPr marL="0" indent="0">
              <a:buNone/>
            </a:pPr>
            <a:r>
              <a:rPr lang="ru-RU" sz="1400" u="sng" dirty="0"/>
              <a:t>Цель:</a:t>
            </a:r>
            <a:r>
              <a:rPr lang="ru-RU" sz="1400" dirty="0"/>
              <a:t> сформировать понимание некоторых предлогов, активизировать речь</a:t>
            </a:r>
          </a:p>
          <a:p>
            <a:pPr marL="0" indent="0">
              <a:buNone/>
            </a:pPr>
            <a:r>
              <a:rPr lang="ru-RU" sz="1400" u="sng" dirty="0"/>
              <a:t>Оборудование:</a:t>
            </a:r>
            <a:r>
              <a:rPr lang="ru-RU" sz="1400" dirty="0"/>
              <a:t> игрушечная кошечка или собачка.</a:t>
            </a:r>
          </a:p>
          <a:p>
            <a:pPr marL="0" indent="0">
              <a:buNone/>
            </a:pPr>
            <a:r>
              <a:rPr lang="ru-RU" sz="1400" u="sng" dirty="0"/>
              <a:t>Ход</a:t>
            </a:r>
            <a:r>
              <a:rPr lang="ru-RU" sz="1400" dirty="0"/>
              <a:t>. Взрослый прячет кошку или собачку на стул, под кровать, за дверь, около шкафа и т. д. и просит ребенка найти ее. После того как ребенок находит игрушку, взрослый спрашивает: «Куда спряталась собачка?» (Под стол) «Правильно. Собачка под столом». Взрослый выделяет предлог голосом. Затем взрослый предлагает ребенку спрятать игрушку, а сам ищет ее, активизирует речь ребенка вопросом: «Куда ты спрятал собачку?» </a:t>
            </a:r>
            <a:r>
              <a:rPr lang="ru-RU" sz="1400" dirty="0" err="1"/>
              <a:t>Безречевому</a:t>
            </a:r>
            <a:r>
              <a:rPr lang="ru-RU" sz="1400" dirty="0"/>
              <a:t> ребенку предлагают спрятать игрушку в какое то место. После того как он выполнит инструкцию, взрослый рассказ от, где игрушка, выделяя предлог голосом.</a:t>
            </a:r>
          </a:p>
          <a:p>
            <a:pPr>
              <a:buFont typeface="Wingdings" panose="05000000000000000000" pitchFamily="2" charset="2"/>
              <a:buChar char="v"/>
            </a:pPr>
            <a:r>
              <a:rPr lang="ru-RU" sz="1400" b="1" i="1" dirty="0" smtClean="0"/>
              <a:t> </a:t>
            </a:r>
            <a:r>
              <a:rPr lang="ru-RU" sz="1400" b="1" i="1" dirty="0"/>
              <a:t>«Разрезные картинки»</a:t>
            </a:r>
            <a:r>
              <a:rPr lang="ru-RU" sz="1400" b="1" dirty="0"/>
              <a:t> </a:t>
            </a:r>
            <a:endParaRPr lang="ru-RU" sz="1400" dirty="0"/>
          </a:p>
          <a:p>
            <a:pPr marL="0" indent="0">
              <a:buNone/>
            </a:pPr>
            <a:r>
              <a:rPr lang="ru-RU" sz="1400" u="sng" dirty="0"/>
              <a:t>Цель:</a:t>
            </a:r>
            <a:r>
              <a:rPr lang="ru-RU" sz="1400" dirty="0"/>
              <a:t> научить составлять целое из трех и четырех частей, активизировать речь в ходе работы п после ее выполнения.</a:t>
            </a:r>
          </a:p>
          <a:p>
            <a:pPr marL="0" indent="0">
              <a:buNone/>
            </a:pPr>
            <a:r>
              <a:rPr lang="ru-RU" sz="1400" u="sng" dirty="0"/>
              <a:t>Оборудование: </a:t>
            </a:r>
            <a:r>
              <a:rPr lang="ru-RU" sz="1400" dirty="0"/>
              <a:t>разрезные картинки «Конура» (дна вертикальны: роил), «Конюшни» (вертикальный и горизонтальный разрезы).</a:t>
            </a:r>
          </a:p>
          <a:p>
            <a:pPr marL="0" indent="0">
              <a:buNone/>
            </a:pPr>
            <a:r>
              <a:rPr lang="ru-RU" sz="1400" u="sng" dirty="0"/>
              <a:t>Ход.</a:t>
            </a:r>
            <a:r>
              <a:rPr lang="ru-RU" sz="1400" dirty="0"/>
              <a:t> Ребенку предлагают сложить конуру (конюшню). В ходе работы и после ее выполнения активизируют речь ребенка вопросами: «Что ты нашел сначала? Что потом? Кто живет в конуре (конюшне)?»</a:t>
            </a:r>
          </a:p>
          <a:p>
            <a:pPr marL="0" indent="0">
              <a:buNone/>
            </a:pPr>
            <a:endParaRPr lang="ru-RU" sz="1300" dirty="0"/>
          </a:p>
        </p:txBody>
      </p:sp>
    </p:spTree>
    <p:extLst>
      <p:ext uri="{BB962C8B-B14F-4D97-AF65-F5344CB8AC3E}">
        <p14:creationId xmlns:p14="http://schemas.microsoft.com/office/powerpoint/2010/main" val="268059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i="1" dirty="0"/>
              <a:t> </a:t>
            </a:r>
            <a:r>
              <a:rPr lang="ru-RU" sz="1400" b="1" i="1" dirty="0"/>
              <a:t>«День рождения кошки»</a:t>
            </a:r>
            <a:endParaRPr lang="ru-RU" sz="1400" dirty="0"/>
          </a:p>
          <a:p>
            <a:pPr marL="0" indent="0">
              <a:buNone/>
            </a:pPr>
            <a:r>
              <a:rPr lang="ru-RU" sz="1400" dirty="0"/>
              <a:t>Педагог раздает детям маски или картинки с изображением домашних животных и говорить, что кошка пригласила их на день рождения. (Вводится дополнительный персонаж – игрушечная кошка). Кошка «спрашивает» у животных, какое им приготовить угощение.</a:t>
            </a:r>
          </a:p>
          <a:p>
            <a:pPr marL="0" indent="0">
              <a:buNone/>
            </a:pPr>
            <a:r>
              <a:rPr lang="ru-RU" sz="1400" dirty="0"/>
              <a:t>Образец ответа детей: «Я собака, я люблю кости»; «Я корова, я люблю траву» и т.д.</a:t>
            </a:r>
          </a:p>
          <a:p>
            <a:pPr>
              <a:buFont typeface="Wingdings" panose="05000000000000000000" pitchFamily="2" charset="2"/>
              <a:buChar char="v"/>
            </a:pPr>
            <a:r>
              <a:rPr lang="ru-RU" sz="1400" b="1" i="1" dirty="0" smtClean="0"/>
              <a:t>«День </a:t>
            </a:r>
            <a:r>
              <a:rPr lang="ru-RU" sz="1400" b="1" i="1" dirty="0"/>
              <a:t>рождения свиньи»</a:t>
            </a:r>
            <a:endParaRPr lang="ru-RU" sz="1400" dirty="0"/>
          </a:p>
          <a:p>
            <a:pPr marL="0" indent="0">
              <a:buNone/>
            </a:pPr>
            <a:r>
              <a:rPr lang="ru-RU" sz="1400" dirty="0"/>
              <a:t>Цель: закрепление в активном словаре детей существительных по теме, практическое использование существительных в родительном падеже.</a:t>
            </a:r>
          </a:p>
          <a:p>
            <a:pPr marL="0" indent="0">
              <a:buNone/>
            </a:pPr>
            <a:r>
              <a:rPr lang="ru-RU" sz="1400" dirty="0"/>
              <a:t>Логопед рассказывает детям о том, как свинья отпраздновала день рождения. Она тоже решила пригласить в гости животных. И всем приготовила угощение. Корове – косточку. Собаке – овес. Кошке – траву и листья. Лошади – молоко. Попробовали гости угощение, поморщились. Посидели, посидели и ушли. Недовольные ушли гости.</a:t>
            </a:r>
          </a:p>
          <a:p>
            <a:pPr marL="0" indent="0">
              <a:buNone/>
            </a:pPr>
            <a:r>
              <a:rPr lang="ru-RU" sz="1400" dirty="0"/>
              <a:t>Затем логопед спрашивает, что не понравилось гостям? Что любит корова? Собака? Кошка? Свинья? Лошадь?</a:t>
            </a:r>
          </a:p>
          <a:p>
            <a:pPr marL="0" indent="0">
              <a:buNone/>
            </a:pPr>
            <a:r>
              <a:rPr lang="ru-RU" sz="1400" dirty="0"/>
              <a:t>Образец ответа: «Корова любит траву».</a:t>
            </a:r>
          </a:p>
          <a:p>
            <a:pPr>
              <a:buFont typeface="Wingdings" panose="05000000000000000000" pitchFamily="2" charset="2"/>
              <a:buChar char="v"/>
            </a:pPr>
            <a:r>
              <a:rPr lang="ru-RU" sz="1400" b="1" i="1" dirty="0" smtClean="0"/>
              <a:t> </a:t>
            </a:r>
            <a:r>
              <a:rPr lang="ru-RU" sz="1400" b="1" i="1" dirty="0"/>
              <a:t>«Спор животных»</a:t>
            </a:r>
            <a:endParaRPr lang="ru-RU" sz="1400" dirty="0"/>
          </a:p>
          <a:p>
            <a:pPr marL="0" indent="0">
              <a:buNone/>
            </a:pPr>
            <a:r>
              <a:rPr lang="ru-RU" sz="1400" dirty="0"/>
              <a:t>Цель: закрепление в активном словаре детей существительных по теме.</a:t>
            </a:r>
          </a:p>
          <a:p>
            <a:pPr marL="0" indent="0">
              <a:buNone/>
            </a:pPr>
            <a:r>
              <a:rPr lang="ru-RU" sz="1400" dirty="0"/>
              <a:t>Педагог раздает детям картинки с изображениями домашних животных и говорит: «В одной стране жили волшебные животные, которые умели говорить. И вот однажды они заспорили, кто из них самый главный, кто больше всех нужен человеку. Корова сказала: «Я самая главная – я даю молоко, масло, сметану». Затем кто-то из детей по аналогии озвучит животное, изображенное на его картинке: «Нет, я, лошадь, самая главная – вожу тяжелые вещи, я тоже даю молоко» и т.д.</a:t>
            </a:r>
          </a:p>
          <a:p>
            <a:pPr marL="0" indent="0">
              <a:buNone/>
            </a:pPr>
            <a:r>
              <a:rPr lang="ru-RU" sz="1400" dirty="0"/>
              <a:t>Затем педагог предлагает детям рассудить спор животных. Он объясняет, что все животные нужны человеку, они ему помогают, каждое из них по-своему приносит пользу.</a:t>
            </a:r>
          </a:p>
          <a:p>
            <a:pPr marL="0" indent="0">
              <a:buNone/>
            </a:pPr>
            <a:endParaRPr lang="ru-RU" sz="1300" dirty="0"/>
          </a:p>
        </p:txBody>
      </p:sp>
    </p:spTree>
    <p:extLst>
      <p:ext uri="{BB962C8B-B14F-4D97-AF65-F5344CB8AC3E}">
        <p14:creationId xmlns:p14="http://schemas.microsoft.com/office/powerpoint/2010/main" val="268059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ЗИМА. ЗИМНИЕ </a:t>
            </a:r>
            <a:r>
              <a:rPr lang="ru-RU" sz="1400" b="1" dirty="0" smtClean="0"/>
              <a:t>ЗАБАВЫ</a:t>
            </a:r>
            <a:endParaRPr lang="ru-RU" sz="1400" dirty="0"/>
          </a:p>
          <a:p>
            <a:pPr marL="0" indent="0">
              <a:buNone/>
            </a:pPr>
            <a:endParaRPr lang="ru-RU" sz="1400" dirty="0"/>
          </a:p>
          <a:p>
            <a:pPr>
              <a:buFont typeface="Wingdings" panose="05000000000000000000" pitchFamily="2" charset="2"/>
              <a:buChar char="v"/>
            </a:pPr>
            <a:r>
              <a:rPr lang="ru-RU" sz="1400" b="1" i="1" dirty="0" smtClean="0"/>
              <a:t> </a:t>
            </a:r>
            <a:r>
              <a:rPr lang="ru-RU" sz="1400" b="1" i="1" dirty="0"/>
              <a:t>«Что бывает зимой?</a:t>
            </a:r>
            <a:r>
              <a:rPr lang="ru-RU" sz="1400" b="1" dirty="0"/>
              <a:t>»</a:t>
            </a:r>
            <a:endParaRPr lang="ru-RU" sz="1400" dirty="0"/>
          </a:p>
          <a:p>
            <a:pPr marL="0" indent="0">
              <a:buNone/>
            </a:pPr>
            <a:r>
              <a:rPr lang="ru-RU" sz="1400" dirty="0"/>
              <a:t>Проводиться аналогично игре «Что бывает осенью?» из раздела «Осень» .</a:t>
            </a:r>
          </a:p>
          <a:p>
            <a:pPr marL="0" indent="0">
              <a:buNone/>
            </a:pPr>
            <a:r>
              <a:rPr lang="ru-RU" sz="1400" dirty="0"/>
              <a:t>Пример. Идет снег. На деревьях нет листьев. Речка замерзла. Холодно. Люди надевают теплую одежду. Дети катаются на коньках и лыжах</a:t>
            </a:r>
            <a:r>
              <a:rPr lang="ru-RU" sz="1400" dirty="0" smtClean="0"/>
              <a:t>.</a:t>
            </a:r>
          </a:p>
          <a:p>
            <a:pPr marL="0" indent="0">
              <a:buNone/>
            </a:pPr>
            <a:endParaRPr lang="ru-RU" sz="1400" dirty="0"/>
          </a:p>
          <a:p>
            <a:pPr>
              <a:buFont typeface="Wingdings" panose="05000000000000000000" pitchFamily="2" charset="2"/>
              <a:buChar char="v"/>
            </a:pPr>
            <a:r>
              <a:rPr lang="ru-RU" sz="1400" b="1" i="1" dirty="0" smtClean="0"/>
              <a:t> </a:t>
            </a:r>
            <a:r>
              <a:rPr lang="ru-RU" sz="1400" b="1" i="1" dirty="0"/>
              <a:t>«Выпал беленький снежок»</a:t>
            </a:r>
            <a:r>
              <a:rPr lang="ru-RU" sz="1400" b="1" dirty="0"/>
              <a:t> </a:t>
            </a:r>
            <a:endParaRPr lang="ru-RU" sz="1400" dirty="0"/>
          </a:p>
          <a:p>
            <a:pPr marL="0" indent="0">
              <a:buNone/>
            </a:pPr>
            <a:r>
              <a:rPr lang="ru-RU" sz="1400" u="sng" dirty="0"/>
              <a:t>Цель:</a:t>
            </a:r>
            <a:r>
              <a:rPr lang="ru-RU" sz="1400" dirty="0"/>
              <a:t> уточнить и расширить словарь по теме, учить согласовывать слова с движением.</a:t>
            </a:r>
          </a:p>
          <a:p>
            <a:pPr marL="0" indent="0">
              <a:buNone/>
            </a:pPr>
            <a:r>
              <a:rPr lang="ru-RU" sz="1400" u="sng" dirty="0"/>
              <a:t>Оборудование:</a:t>
            </a:r>
            <a:r>
              <a:rPr lang="ru-RU" sz="1400" dirty="0"/>
              <a:t> настоящий снег и сосульки.</a:t>
            </a:r>
          </a:p>
          <a:p>
            <a:pPr marL="0" indent="0">
              <a:buNone/>
            </a:pPr>
            <a:r>
              <a:rPr lang="ru-RU" sz="1400" u="sng" dirty="0"/>
              <a:t>Ход.</a:t>
            </a:r>
            <a:r>
              <a:rPr lang="ru-RU" sz="1400" dirty="0"/>
              <a:t> Взрослый приносит домой снег и сосульки разной величины. Вместе с ребенком их рассматривает. Взрослый активизирует речь ребенка вопросами: «Какого цвета снег? (белый) А какая сосулька? (прозрачная) Какие они на ощупь? (холодные, снег мягкий, сосулька твердая)». Наблюдают, как снег и сосулька тают и превращаются в воду. Затем наблюдение продолжается на улице или из окна. Ребенок отвечает па вопросы взрослого: «Что лежит на земле? Какой снег? Что висит под крышей? Какая сосулька?» После этого взрослый предлагает ребенку согреться, так как на улице холодно. Они пропоют стихотворение, выполняя с ребенком все движения, соответствующие тексту:</a:t>
            </a:r>
          </a:p>
          <a:p>
            <a:pPr marL="0" indent="0">
              <a:buNone/>
            </a:pPr>
            <a:r>
              <a:rPr lang="ru-RU" sz="1400" dirty="0"/>
              <a:t>Выпал беленький снежок -</a:t>
            </a:r>
          </a:p>
          <a:p>
            <a:pPr marL="0" indent="0">
              <a:buNone/>
            </a:pPr>
            <a:r>
              <a:rPr lang="ru-RU" sz="1400" dirty="0"/>
              <a:t>Собрались мы все в кружок,</a:t>
            </a:r>
          </a:p>
          <a:p>
            <a:pPr marL="0" indent="0">
              <a:buNone/>
            </a:pPr>
            <a:r>
              <a:rPr lang="ru-RU" sz="1400" dirty="0"/>
              <a:t>Мы потопаем, мы потопаем,</a:t>
            </a:r>
          </a:p>
          <a:p>
            <a:pPr marL="0" indent="0">
              <a:buNone/>
            </a:pPr>
            <a:r>
              <a:rPr lang="ru-RU" sz="1400" dirty="0"/>
              <a:t>Будем весело плясать,</a:t>
            </a:r>
          </a:p>
          <a:p>
            <a:pPr marL="0" indent="0">
              <a:buNone/>
            </a:pPr>
            <a:r>
              <a:rPr lang="ru-RU" sz="1400" dirty="0"/>
              <a:t>Будем руки согревать.</a:t>
            </a:r>
          </a:p>
          <a:p>
            <a:pPr marL="0" indent="0">
              <a:buNone/>
            </a:pPr>
            <a:r>
              <a:rPr lang="ru-RU" sz="1400" dirty="0"/>
              <a:t>Мы похлопаем, мы похлопаем</a:t>
            </a:r>
          </a:p>
          <a:p>
            <a:pPr marL="0" indent="0">
              <a:buNone/>
            </a:pPr>
            <a:r>
              <a:rPr lang="ru-RU" sz="1400" dirty="0"/>
              <a:t>Чтоб нам было веселее,</a:t>
            </a:r>
          </a:p>
          <a:p>
            <a:pPr marL="0" indent="0">
              <a:buNone/>
            </a:pPr>
            <a:r>
              <a:rPr lang="ru-RU" sz="1400" dirty="0"/>
              <a:t>Будем прыгать мы скорее.</a:t>
            </a:r>
          </a:p>
          <a:p>
            <a:pPr marL="0" indent="0">
              <a:buNone/>
            </a:pPr>
            <a:r>
              <a:rPr lang="ru-RU" sz="1400" dirty="0"/>
              <a:t>Мы попрыгаем, мы попрыгаем</a:t>
            </a:r>
          </a:p>
          <a:p>
            <a:pPr marL="0" indent="0">
              <a:buNone/>
            </a:pPr>
            <a:endParaRPr lang="ru-RU" sz="1300" dirty="0"/>
          </a:p>
        </p:txBody>
      </p:sp>
    </p:spTree>
    <p:extLst>
      <p:ext uri="{BB962C8B-B14F-4D97-AF65-F5344CB8AC3E}">
        <p14:creationId xmlns:p14="http://schemas.microsoft.com/office/powerpoint/2010/main" val="3921670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b="1" i="1" dirty="0" smtClean="0"/>
              <a:t> </a:t>
            </a:r>
            <a:r>
              <a:rPr lang="ru-RU" sz="1400" b="1" i="1" dirty="0"/>
              <a:t>«Что лишнее?»</a:t>
            </a:r>
            <a:r>
              <a:rPr lang="ru-RU" sz="1400" b="1" dirty="0"/>
              <a:t> </a:t>
            </a:r>
            <a:endParaRPr lang="ru-RU" sz="1400" dirty="0"/>
          </a:p>
          <a:p>
            <a:pPr marL="0" indent="0">
              <a:buNone/>
            </a:pPr>
            <a:r>
              <a:rPr lang="ru-RU" sz="1400" u="sng" dirty="0"/>
              <a:t>Цель:</a:t>
            </a:r>
            <a:r>
              <a:rPr lang="ru-RU" sz="1400" dirty="0"/>
              <a:t> расширить и активизировать словарь по теме.</a:t>
            </a:r>
          </a:p>
          <a:p>
            <a:pPr marL="0" indent="0">
              <a:buNone/>
            </a:pPr>
            <a:r>
              <a:rPr lang="ru-RU" sz="1400" u="sng" dirty="0"/>
              <a:t>Оборудование:</a:t>
            </a:r>
            <a:r>
              <a:rPr lang="ru-RU" sz="1400" dirty="0"/>
              <a:t> картинки с изображением предметов для игр в разное время года или настоящие предметы (санки, мяч, лопата, коньки, велосипед, лыжи, бумажный кораблик, скакалка и т. д.), сюжетная картинка по теме «Зимние забавы».</a:t>
            </a:r>
          </a:p>
          <a:p>
            <a:pPr marL="0" indent="0">
              <a:buNone/>
            </a:pPr>
            <a:r>
              <a:rPr lang="ru-RU" sz="1400" u="sng" dirty="0"/>
              <a:t>Ход.</a:t>
            </a:r>
            <a:r>
              <a:rPr lang="ru-RU" sz="1400" dirty="0"/>
              <a:t> Взрослый предлагает ребенку выбрать и назвать только те предметы, которые необходимы для зимних игр. Лишние предметы убирают. Если затрудняется, взрослый помогает ему. По ходу игры ребенку вопросы: «Что это? Для чего нужно? Как с этим играть?» Затем для рассматривания предлагается одна или несколько пых картинок, на которых изображены дети, катающиеся на лыжах, коньках, строящие снежную бабу, расчищающие дорожку лыжи активизирует речь ребенка вопросами: «Какого цвета снег на картинке? Что это у мальчика? Для чего нужно? Как одет мальчик? Почему он тепло одет?» п т. д</a:t>
            </a:r>
            <a:r>
              <a:rPr lang="ru-RU" sz="1400" dirty="0" smtClean="0"/>
              <a:t>.</a:t>
            </a:r>
          </a:p>
          <a:p>
            <a:pPr marL="0" indent="0">
              <a:buNone/>
            </a:pPr>
            <a:endParaRPr lang="ru-RU" sz="1400" dirty="0"/>
          </a:p>
          <a:p>
            <a:pPr>
              <a:buFont typeface="Wingdings" panose="05000000000000000000" pitchFamily="2" charset="2"/>
              <a:buChar char="v"/>
            </a:pPr>
            <a:r>
              <a:rPr lang="ru-RU" sz="1400" b="1" i="1" dirty="0" smtClean="0"/>
              <a:t> </a:t>
            </a:r>
            <a:r>
              <a:rPr lang="ru-RU" sz="1400" b="1" i="1" dirty="0"/>
              <a:t>«Назови ласково»</a:t>
            </a:r>
            <a:r>
              <a:rPr lang="ru-RU" sz="1400" dirty="0"/>
              <a:t> (с существительными данной темы)</a:t>
            </a:r>
          </a:p>
          <a:p>
            <a:pPr marL="0" indent="0">
              <a:buNone/>
            </a:pPr>
            <a:r>
              <a:rPr lang="ru-RU" sz="1400" dirty="0"/>
              <a:t>снег - снежок                                    лед — ледок</a:t>
            </a:r>
          </a:p>
          <a:p>
            <a:pPr marL="0" indent="0">
              <a:buNone/>
            </a:pPr>
            <a:r>
              <a:rPr lang="ru-RU" sz="1400" dirty="0"/>
              <a:t>сосулька - сосулечка                  санки - саночки</a:t>
            </a:r>
          </a:p>
          <a:p>
            <a:pPr marL="0" indent="0">
              <a:buNone/>
            </a:pPr>
            <a:r>
              <a:rPr lang="ru-RU" sz="1400" dirty="0"/>
              <a:t>горка - горочка                            лопата - лопатка         </a:t>
            </a:r>
            <a:endParaRPr lang="ru-RU" sz="1400" dirty="0" smtClean="0"/>
          </a:p>
          <a:p>
            <a:pPr marL="0" indent="0">
              <a:buNone/>
            </a:pPr>
            <a:endParaRPr lang="ru-RU" sz="1400" dirty="0"/>
          </a:p>
          <a:p>
            <a:pPr>
              <a:buFont typeface="Wingdings" panose="05000000000000000000" pitchFamily="2" charset="2"/>
              <a:buChar char="v"/>
            </a:pPr>
            <a:r>
              <a:rPr lang="ru-RU" sz="1400" b="1" i="1" dirty="0" smtClean="0"/>
              <a:t> </a:t>
            </a:r>
            <a:r>
              <a:rPr lang="ru-RU" sz="1400" b="1" i="1" dirty="0"/>
              <a:t>"Сделай снеговика"</a:t>
            </a:r>
            <a:r>
              <a:rPr lang="ru-RU" sz="1400" b="1" dirty="0"/>
              <a:t> </a:t>
            </a:r>
            <a:endParaRPr lang="ru-RU" sz="1400" dirty="0"/>
          </a:p>
          <a:p>
            <a:pPr marL="0" indent="0">
              <a:buNone/>
            </a:pPr>
            <a:r>
              <a:rPr lang="ru-RU" sz="1400" u="sng" dirty="0"/>
              <a:t>Цель:</a:t>
            </a:r>
            <a:r>
              <a:rPr lang="ru-RU" sz="1400" dirty="0"/>
              <a:t> формировать целостное восприятие предмета, учить правильно располагать готовые формы, активизировать речь во время и после выполнения задания.</a:t>
            </a:r>
          </a:p>
          <a:p>
            <a:pPr marL="0" indent="0">
              <a:buNone/>
            </a:pPr>
            <a:r>
              <a:rPr lang="ru-RU" sz="1400" u="sng" dirty="0"/>
              <a:t>Оборудование:</a:t>
            </a:r>
            <a:r>
              <a:rPr lang="ru-RU" sz="1400" dirty="0"/>
              <a:t> три белых кружка разной величины.</a:t>
            </a:r>
          </a:p>
          <a:p>
            <a:pPr marL="0" indent="0">
              <a:buNone/>
            </a:pPr>
            <a:r>
              <a:rPr lang="ru-RU" sz="1400" u="sng" dirty="0"/>
              <a:t>Ход.</a:t>
            </a:r>
            <a:r>
              <a:rPr lang="ru-RU" sz="1400" dirty="0"/>
              <a:t> По образцу взрослого ребенок выкладывает снеговика из трех кругов. Взрослый обращает внимание на последовательность расположения фигур, спрашивая: «Как называется эта фигура? Какого она цвета? Какой круг ты положишь внизу? (большой) Какой потом? (средний) Какой круг будет вверху? (маленький) Назови его ласково (кружок, кружочек)».</a:t>
            </a:r>
          </a:p>
          <a:p>
            <a:pPr marL="0" indent="0">
              <a:buNone/>
            </a:pPr>
            <a:endParaRPr lang="ru-RU" sz="1300" dirty="0"/>
          </a:p>
        </p:txBody>
      </p:sp>
    </p:spTree>
    <p:extLst>
      <p:ext uri="{BB962C8B-B14F-4D97-AF65-F5344CB8AC3E}">
        <p14:creationId xmlns:p14="http://schemas.microsoft.com/office/powerpoint/2010/main" val="3921670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85000" lnSpcReduction="20000"/>
          </a:bodyPr>
          <a:lstStyle/>
          <a:p>
            <a:pPr marL="0" indent="0">
              <a:buNone/>
            </a:pPr>
            <a:r>
              <a:rPr lang="ru-RU" sz="1600" b="1" dirty="0"/>
              <a:t>ДЕРЕВЬЯ. ПРАЗДНИК ЕЛКИ</a:t>
            </a:r>
            <a:endParaRPr lang="ru-RU" sz="1600" dirty="0"/>
          </a:p>
          <a:p>
            <a:pPr>
              <a:buFont typeface="Wingdings" panose="05000000000000000000" pitchFamily="2" charset="2"/>
              <a:buChar char="v"/>
            </a:pPr>
            <a:r>
              <a:rPr lang="ru-RU" sz="1400" b="1" i="1" dirty="0" smtClean="0"/>
              <a:t> </a:t>
            </a:r>
            <a:r>
              <a:rPr lang="ru-RU" sz="1400" b="1" i="1" dirty="0"/>
              <a:t>«В лесу родилась елочка»</a:t>
            </a:r>
            <a:r>
              <a:rPr lang="ru-RU" sz="1400" b="1" dirty="0"/>
              <a:t> </a:t>
            </a:r>
            <a:endParaRPr lang="ru-RU" sz="1400" dirty="0"/>
          </a:p>
          <a:p>
            <a:pPr marL="0" indent="0">
              <a:buNone/>
            </a:pPr>
            <a:r>
              <a:rPr lang="ru-RU" sz="1400" u="sng" dirty="0"/>
              <a:t>Цель:</a:t>
            </a:r>
            <a:r>
              <a:rPr lang="ru-RU" sz="1400" dirty="0"/>
              <a:t> уточнить и расширить словарь по теме,</a:t>
            </a:r>
          </a:p>
          <a:p>
            <a:pPr marL="0" indent="0">
              <a:buNone/>
            </a:pPr>
            <a:r>
              <a:rPr lang="ru-RU" sz="1400" u="sng" dirty="0"/>
              <a:t>Оборудование:</a:t>
            </a:r>
            <a:r>
              <a:rPr lang="ru-RU" sz="1400" dirty="0"/>
              <a:t> настоящая или искусственная елка.</a:t>
            </a:r>
          </a:p>
          <a:p>
            <a:pPr marL="0" indent="0">
              <a:buNone/>
            </a:pPr>
            <a:r>
              <a:rPr lang="ru-RU" sz="1400" u="sng" dirty="0"/>
              <a:t>Ход.</a:t>
            </a:r>
            <a:r>
              <a:rPr lang="ru-RU" sz="1400" dirty="0"/>
              <a:t> Взрослый предлагает ребенку рассмотреть елку. Он объясняет, что елка - это дерево, у него есть ствол, ветки, иголки. Речь ребенка активизирует вопросами: «Какого цвета ствол? Какого цвета иголки? Потрогай иголки, Какие они? (острые») Покажи нижние истки, верхние. Где растет елка?» Затем взрослый и ребенок разучивают первый куплет песенки «В лесу родилась елочка».</a:t>
            </a:r>
          </a:p>
          <a:p>
            <a:pPr>
              <a:buFont typeface="Wingdings" panose="05000000000000000000" pitchFamily="2" charset="2"/>
              <a:buChar char="v"/>
            </a:pPr>
            <a:r>
              <a:rPr lang="ru-RU" sz="1400" b="1" dirty="0" smtClean="0"/>
              <a:t> </a:t>
            </a:r>
            <a:r>
              <a:rPr lang="ru-RU" sz="1400" b="1" dirty="0"/>
              <a:t>«Один - много»</a:t>
            </a:r>
            <a:r>
              <a:rPr lang="ru-RU" sz="1400" dirty="0"/>
              <a:t> (с существительными по теме) .</a:t>
            </a:r>
          </a:p>
          <a:p>
            <a:pPr marL="0" indent="0">
              <a:buNone/>
            </a:pPr>
            <a:r>
              <a:rPr lang="ru-RU" sz="1400" dirty="0"/>
              <a:t>елка - елки                                 ветка - ветки</a:t>
            </a:r>
          </a:p>
          <a:p>
            <a:pPr marL="0" indent="0">
              <a:buNone/>
            </a:pPr>
            <a:r>
              <a:rPr lang="ru-RU" sz="1400" dirty="0"/>
              <a:t>иголка – иголки                     шишка - шишки</a:t>
            </a:r>
          </a:p>
          <a:p>
            <a:pPr>
              <a:buFont typeface="Wingdings" panose="05000000000000000000" pitchFamily="2" charset="2"/>
              <a:buChar char="v"/>
            </a:pPr>
            <a:r>
              <a:rPr lang="ru-RU" sz="1400" b="1" i="1" dirty="0" smtClean="0"/>
              <a:t> </a:t>
            </a:r>
            <a:r>
              <a:rPr lang="ru-RU" sz="1400" b="1" i="1" dirty="0"/>
              <a:t>«Украсим елку к празднику»</a:t>
            </a:r>
            <a:endParaRPr lang="ru-RU" sz="1400" dirty="0"/>
          </a:p>
          <a:p>
            <a:pPr marL="0" indent="0">
              <a:buNone/>
            </a:pPr>
            <a:r>
              <a:rPr lang="ru-RU" sz="1400" u="sng" dirty="0"/>
              <a:t>Цель:</a:t>
            </a:r>
            <a:r>
              <a:rPr lang="ru-RU" sz="1400" dirty="0"/>
              <a:t> расширить и активизировать словарь по теме.</a:t>
            </a:r>
          </a:p>
          <a:p>
            <a:pPr marL="0" indent="0">
              <a:buNone/>
            </a:pPr>
            <a:r>
              <a:rPr lang="ru-RU" sz="1400" u="sng" dirty="0"/>
              <a:t>Оборудование:</a:t>
            </a:r>
            <a:r>
              <a:rPr lang="ru-RU" sz="1400" dirty="0"/>
              <a:t> настоящая или искусственная елка, пять-семь елочных игрушек.</a:t>
            </a:r>
          </a:p>
          <a:p>
            <a:pPr marL="0" indent="0">
              <a:buNone/>
            </a:pPr>
            <a:r>
              <a:rPr lang="ru-RU" sz="1400" u="sng" dirty="0"/>
              <a:t>Ход.</a:t>
            </a:r>
            <a:r>
              <a:rPr lang="ru-RU" sz="1400" dirty="0"/>
              <a:t> Сначала рассматривается елка без игрушек. Ребенка просит рассказать все, что он знает о ней. Затем уточняют, какой скоро будет праздник и как надо подготовить елку к нему. После этого рассматриваются игрушки. Взрослый активизирует речь ребенка вопросами о цвете игрушек, объясняет, какие бывают игрушки - стеклянные, бумажные, пластмассовые. Предлагает ребенку повесить игрушку, уточняя на какие ветки (нижние, верхние, длинные, короткие).</a:t>
            </a:r>
          </a:p>
          <a:p>
            <a:pPr marL="0" indent="0">
              <a:buNone/>
            </a:pPr>
            <a:r>
              <a:rPr lang="ru-RU" sz="1400" dirty="0"/>
              <a:t> </a:t>
            </a:r>
          </a:p>
          <a:p>
            <a:pPr>
              <a:buFont typeface="Wingdings" panose="05000000000000000000" pitchFamily="2" charset="2"/>
              <a:buChar char="v"/>
            </a:pPr>
            <a:r>
              <a:rPr lang="ru-RU" sz="1400" b="1" i="1" dirty="0" smtClean="0"/>
              <a:t>«Назови </a:t>
            </a:r>
            <a:r>
              <a:rPr lang="ru-RU" sz="1400" b="1" i="1" dirty="0"/>
              <a:t>ласково»</a:t>
            </a:r>
            <a:r>
              <a:rPr lang="ru-RU" sz="1400" dirty="0"/>
              <a:t> (с существительными по теме)</a:t>
            </a:r>
          </a:p>
          <a:p>
            <a:pPr marL="0" indent="0">
              <a:buNone/>
            </a:pPr>
            <a:r>
              <a:rPr lang="ru-RU" sz="1400" dirty="0"/>
              <a:t>елка - елочка        иголка - иголочка</a:t>
            </a:r>
          </a:p>
          <a:p>
            <a:pPr marL="0" indent="0">
              <a:buNone/>
            </a:pPr>
            <a:r>
              <a:rPr lang="ru-RU" sz="1400" dirty="0"/>
              <a:t>ветка - веточка     шишка - шишечка</a:t>
            </a:r>
          </a:p>
          <a:p>
            <a:pPr marL="0" indent="0">
              <a:buNone/>
            </a:pPr>
            <a:r>
              <a:rPr lang="ru-RU" sz="1400" dirty="0"/>
              <a:t>шар - шарик</a:t>
            </a:r>
          </a:p>
          <a:p>
            <a:pPr>
              <a:buFont typeface="Wingdings" panose="05000000000000000000" pitchFamily="2" charset="2"/>
              <a:buChar char="v"/>
            </a:pPr>
            <a:r>
              <a:rPr lang="ru-RU" sz="1400" b="1" i="1" dirty="0" smtClean="0"/>
              <a:t> </a:t>
            </a:r>
            <a:r>
              <a:rPr lang="ru-RU" sz="1400" b="1" i="1" dirty="0"/>
              <a:t>«Что на елке, а что (кто) пол елкой?»</a:t>
            </a:r>
            <a:endParaRPr lang="ru-RU" sz="1400" dirty="0"/>
          </a:p>
          <a:p>
            <a:pPr marL="0" indent="0">
              <a:buNone/>
            </a:pPr>
            <a:r>
              <a:rPr lang="ru-RU" sz="1400" u="sng" dirty="0"/>
              <a:t>Цель:</a:t>
            </a:r>
            <a:r>
              <a:rPr lang="ru-RU" sz="1400" dirty="0"/>
              <a:t> закрепить понимание предлогов на и под, активизировать словарь по теме.</a:t>
            </a:r>
          </a:p>
          <a:p>
            <a:pPr marL="0" indent="0">
              <a:buNone/>
            </a:pPr>
            <a:r>
              <a:rPr lang="ru-RU" sz="1400" u="sng" dirty="0"/>
              <a:t>Оборудование: </a:t>
            </a:r>
            <a:r>
              <a:rPr lang="ru-RU" sz="1400" dirty="0"/>
              <a:t>наряженная елка, игрушечные Дед Мороз и Снегурочка, подарок под елкой.</a:t>
            </a:r>
          </a:p>
          <a:p>
            <a:pPr marL="0" indent="0">
              <a:buNone/>
            </a:pPr>
            <a:r>
              <a:rPr lang="ru-RU" sz="1400" u="sng" dirty="0"/>
              <a:t>Ход.</a:t>
            </a:r>
            <a:r>
              <a:rPr lang="ru-RU" sz="1400" dirty="0"/>
              <a:t> Взрослый просит ребенка показать и сказать, что он видит на елке, а что или кого под елкой. Предлоги необходимо выделять голосом.</a:t>
            </a:r>
          </a:p>
          <a:p>
            <a:pPr>
              <a:buFont typeface="Wingdings" panose="05000000000000000000" pitchFamily="2" charset="2"/>
              <a:buChar char="v"/>
            </a:pPr>
            <a:r>
              <a:rPr lang="ru-RU" sz="1400" b="1" i="1" dirty="0" smtClean="0"/>
              <a:t> </a:t>
            </a:r>
            <a:r>
              <a:rPr lang="ru-RU" sz="1400" b="1" i="1" dirty="0"/>
              <a:t>«Сложи елочку»</a:t>
            </a:r>
            <a:r>
              <a:rPr lang="ru-RU" sz="1400" b="1" dirty="0"/>
              <a:t> </a:t>
            </a:r>
            <a:endParaRPr lang="ru-RU" sz="1400" dirty="0"/>
          </a:p>
          <a:p>
            <a:pPr marL="0" indent="0">
              <a:buNone/>
            </a:pPr>
            <a:r>
              <a:rPr lang="ru-RU" sz="1400" u="sng" dirty="0"/>
              <a:t>Цель:</a:t>
            </a:r>
            <a:r>
              <a:rPr lang="ru-RU" sz="1400" dirty="0"/>
              <a:t> научить правильно выкладывать елку из треугольников, ориентируясь на их величину, закрепить словарь по теме.</a:t>
            </a:r>
          </a:p>
          <a:p>
            <a:pPr marL="0" indent="0">
              <a:buNone/>
            </a:pPr>
            <a:r>
              <a:rPr lang="ru-RU" sz="1400" u="sng" dirty="0"/>
              <a:t>Оборудование:</a:t>
            </a:r>
            <a:r>
              <a:rPr lang="ru-RU" sz="1400" dirty="0"/>
              <a:t> три треугольника зеленого цвета разного размера.</a:t>
            </a:r>
          </a:p>
          <a:p>
            <a:pPr marL="0" indent="0">
              <a:buNone/>
            </a:pPr>
            <a:r>
              <a:rPr lang="ru-RU" sz="1400" u="sng" dirty="0"/>
              <a:t>Ход.</a:t>
            </a:r>
            <a:r>
              <a:rPr lang="ru-RU" sz="1400" dirty="0"/>
              <a:t> Ребенок по образцу взрослого выкладывает елку из треугольников. Во время выполнения задания отвечает на вопросы: «Какой треугольник ты положишь сначала? (большой) А потом? (поменьше) Какой треугольник будет у тебя вверху? (самый маленький)». При затруднениях взрослый помогает ребенку. В конце игры ребенок рассказывает о елке (где растет, какого цвета иголки и ствол, чем украшают елку на Новый год).</a:t>
            </a:r>
          </a:p>
          <a:p>
            <a:pPr marL="0" indent="0">
              <a:buNone/>
            </a:pPr>
            <a:endParaRPr lang="ru-RU" sz="1300" dirty="0"/>
          </a:p>
        </p:txBody>
      </p:sp>
    </p:spTree>
    <p:extLst>
      <p:ext uri="{BB962C8B-B14F-4D97-AF65-F5344CB8AC3E}">
        <p14:creationId xmlns:p14="http://schemas.microsoft.com/office/powerpoint/2010/main" val="3921670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10000"/>
          </a:bodyPr>
          <a:lstStyle/>
          <a:p>
            <a:pPr marL="0" indent="0">
              <a:buNone/>
            </a:pPr>
            <a:r>
              <a:rPr lang="ru-RU" sz="1400" b="1" dirty="0"/>
              <a:t>ДОМАШНИЕ ПТИЦЫ</a:t>
            </a:r>
            <a:r>
              <a:rPr lang="ru-RU" sz="1400" dirty="0"/>
              <a:t> </a:t>
            </a:r>
          </a:p>
          <a:p>
            <a:pPr>
              <a:buFont typeface="Wingdings" panose="05000000000000000000" pitchFamily="2" charset="2"/>
              <a:buChar char="v"/>
            </a:pPr>
            <a:r>
              <a:rPr lang="ru-RU" sz="1400" b="1" i="1" dirty="0" smtClean="0"/>
              <a:t> </a:t>
            </a:r>
            <a:r>
              <a:rPr lang="ru-RU" sz="1400" b="1" i="1" dirty="0"/>
              <a:t>«Птичий двор»</a:t>
            </a:r>
            <a:endParaRPr lang="ru-RU" sz="1400" dirty="0"/>
          </a:p>
          <a:p>
            <a:pPr marL="0" indent="0">
              <a:buNone/>
            </a:pPr>
            <a:r>
              <a:rPr lang="ru-RU" sz="1400" u="sng" dirty="0"/>
              <a:t>Цель:</a:t>
            </a:r>
            <a:r>
              <a:rPr lang="ru-RU" sz="1400" dirty="0"/>
              <a:t> уточнить и расширить словарь по теме.</a:t>
            </a:r>
          </a:p>
          <a:p>
            <a:pPr marL="0" indent="0">
              <a:buNone/>
            </a:pPr>
            <a:r>
              <a:rPr lang="ru-RU" sz="1400" u="sng" dirty="0"/>
              <a:t>Оборудование:</a:t>
            </a:r>
            <a:r>
              <a:rPr lang="ru-RU" sz="1400" dirty="0"/>
              <a:t> игрушечные петух, курица и цыплята, строительный материал - кирпичики.</a:t>
            </a:r>
          </a:p>
          <a:p>
            <a:pPr marL="0" indent="0">
              <a:buNone/>
            </a:pPr>
            <a:r>
              <a:rPr lang="ru-RU" sz="1400" u="sng" dirty="0"/>
              <a:t>Ход.</a:t>
            </a:r>
            <a:r>
              <a:rPr lang="ru-RU" sz="1400" dirty="0"/>
              <a:t> Взрослый строит забор из кирпичиков, ребенок помогает ему Потом выполняет действия с петухом: «Взлетел на забор. Закричал: «Ку-ка-ре-ку» и т. д. Ребенка привлекают к игре: «Что есть у петуха? (клюв, гребешок, крылья, голова, хвост, ноги). Как кричит петух? Что умеет делать? (ходить, клевать, кукарекать, звать, пить)». Затем появляются курица и цыпленок. Их тоже рассматривают, беседуют об их внешнем виде, повадках, названиях частей тем;», побуждают ребенка к звукоподражаниям: «Ко-ко-ко, пи-пи-пи, цып-цып, ку-ка-ре-ку».</a:t>
            </a:r>
          </a:p>
          <a:p>
            <a:pPr>
              <a:buFont typeface="Wingdings" panose="05000000000000000000" pitchFamily="2" charset="2"/>
              <a:buChar char="v"/>
            </a:pPr>
            <a:r>
              <a:rPr lang="ru-RU" sz="1400" b="1" i="1" dirty="0" smtClean="0"/>
              <a:t> </a:t>
            </a:r>
            <a:r>
              <a:rPr lang="ru-RU" sz="1400" b="1" i="1" dirty="0"/>
              <a:t>«Кто как кричит?»</a:t>
            </a:r>
            <a:r>
              <a:rPr lang="ru-RU" sz="1400" b="1" dirty="0"/>
              <a:t> </a:t>
            </a:r>
            <a:endParaRPr lang="ru-RU" sz="1400" dirty="0"/>
          </a:p>
          <a:p>
            <a:pPr marL="0" indent="0">
              <a:buNone/>
            </a:pPr>
            <a:r>
              <a:rPr lang="ru-RU" sz="1400" dirty="0"/>
              <a:t>(См. тему «Домашние животные»)</a:t>
            </a:r>
          </a:p>
          <a:p>
            <a:pPr marL="0" indent="0">
              <a:buNone/>
            </a:pPr>
            <a:r>
              <a:rPr lang="ru-RU" sz="1400" dirty="0"/>
              <a:t>В игре используются звукоподражания петуху, курице и цыпленку.</a:t>
            </a:r>
          </a:p>
          <a:p>
            <a:pPr>
              <a:buFont typeface="Wingdings" panose="05000000000000000000" pitchFamily="2" charset="2"/>
              <a:buChar char="v"/>
            </a:pPr>
            <a:r>
              <a:rPr lang="ru-RU" sz="1400" b="1" i="1" dirty="0" smtClean="0"/>
              <a:t> </a:t>
            </a:r>
            <a:r>
              <a:rPr lang="ru-RU" sz="1400" b="1" i="1" dirty="0"/>
              <a:t>«Один - много»</a:t>
            </a:r>
            <a:r>
              <a:rPr lang="ru-RU" sz="1400" i="1" dirty="0"/>
              <a:t> </a:t>
            </a:r>
            <a:r>
              <a:rPr lang="ru-RU" sz="1400" dirty="0"/>
              <a:t>(с названиями домашних птиц)</a:t>
            </a:r>
          </a:p>
          <a:p>
            <a:pPr marL="0" indent="0">
              <a:buNone/>
            </a:pPr>
            <a:r>
              <a:rPr lang="ru-RU" sz="1400" dirty="0"/>
              <a:t>петух - петухи        курица - курицы</a:t>
            </a:r>
          </a:p>
          <a:p>
            <a:pPr marL="0" indent="0">
              <a:buNone/>
            </a:pPr>
            <a:r>
              <a:rPr lang="ru-RU" sz="1400" dirty="0"/>
              <a:t>цыпленок - цыплята</a:t>
            </a:r>
          </a:p>
          <a:p>
            <a:pPr marL="0" indent="0">
              <a:buNone/>
            </a:pPr>
            <a:r>
              <a:rPr lang="ru-RU" sz="1400" dirty="0"/>
              <a:t> </a:t>
            </a:r>
          </a:p>
          <a:p>
            <a:pPr>
              <a:buFont typeface="Wingdings" panose="05000000000000000000" pitchFamily="2" charset="2"/>
              <a:buChar char="v"/>
            </a:pPr>
            <a:r>
              <a:rPr lang="ru-RU" sz="1400" b="1" i="1" dirty="0" smtClean="0"/>
              <a:t> </a:t>
            </a:r>
            <a:r>
              <a:rPr lang="ru-RU" sz="1400" b="1" i="1" dirty="0"/>
              <a:t>«Угадай, кто это?»</a:t>
            </a:r>
            <a:r>
              <a:rPr lang="ru-RU" sz="1400" b="1" dirty="0"/>
              <a:t> </a:t>
            </a:r>
            <a:endParaRPr lang="ru-RU" sz="1400" dirty="0"/>
          </a:p>
          <a:p>
            <a:pPr marL="0" indent="0">
              <a:buNone/>
            </a:pPr>
            <a:r>
              <a:rPr lang="ru-RU" sz="1400" u="sng" dirty="0"/>
              <a:t>Цель:</a:t>
            </a:r>
            <a:r>
              <a:rPr lang="ru-RU" sz="1400" dirty="0"/>
              <a:t> активизировать словарь по теме.</a:t>
            </a:r>
          </a:p>
          <a:p>
            <a:pPr marL="0" indent="0">
              <a:buNone/>
            </a:pPr>
            <a:r>
              <a:rPr lang="ru-RU" sz="1400" u="sng" dirty="0"/>
              <a:t>Оборудование:</a:t>
            </a:r>
            <a:r>
              <a:rPr lang="ru-RU" sz="1400" dirty="0"/>
              <a:t> картинки с изображением домашних птиц.</a:t>
            </a:r>
          </a:p>
          <a:p>
            <a:pPr marL="0" indent="0">
              <a:buNone/>
            </a:pPr>
            <a:r>
              <a:rPr lang="ru-RU" sz="1400" u="sng" dirty="0"/>
              <a:t>Ход.</a:t>
            </a:r>
            <a:r>
              <a:rPr lang="ru-RU" sz="1400" dirty="0"/>
              <a:t> Взрослый просит ребенка отгадать загадки. Если ребенок отгадал правильно, взрослый показывает картинку-отгадку: Кудах-тах-тах - снеслась в кустах. (Курица.) Ку-ка-ре-ку! Стерегу! (Петух.) Пить-пить-пить - воды попить! (Цыпленок.)</a:t>
            </a:r>
          </a:p>
          <a:p>
            <a:pPr>
              <a:buFont typeface="Wingdings" panose="05000000000000000000" pitchFamily="2" charset="2"/>
              <a:buChar char="v"/>
            </a:pPr>
            <a:r>
              <a:rPr lang="ru-RU" sz="1400" b="1" i="1" dirty="0" smtClean="0"/>
              <a:t> </a:t>
            </a:r>
            <a:r>
              <a:rPr lang="ru-RU" sz="1400" b="1" i="1" dirty="0"/>
              <a:t>«Кто где спрягался?»</a:t>
            </a:r>
            <a:endParaRPr lang="ru-RU" sz="1400" dirty="0"/>
          </a:p>
          <a:p>
            <a:pPr marL="0" indent="0">
              <a:buNone/>
            </a:pPr>
            <a:r>
              <a:rPr lang="ru-RU" sz="1400" dirty="0"/>
              <a:t>(См. тему «Домашние животные»)</a:t>
            </a:r>
          </a:p>
          <a:p>
            <a:pPr marL="0" indent="0">
              <a:buNone/>
            </a:pPr>
            <a:r>
              <a:rPr lang="ru-RU" sz="1400" u="sng" dirty="0"/>
              <a:t>Оборудование</a:t>
            </a:r>
            <a:r>
              <a:rPr lang="ru-RU" sz="1400" dirty="0"/>
              <a:t>: Используется любая игрушечная домашняя птица.</a:t>
            </a:r>
          </a:p>
          <a:p>
            <a:pPr>
              <a:buFont typeface="Wingdings" panose="05000000000000000000" pitchFamily="2" charset="2"/>
              <a:buChar char="v"/>
            </a:pPr>
            <a:r>
              <a:rPr lang="ru-RU" sz="1400" b="1" i="1" dirty="0" smtClean="0"/>
              <a:t> </a:t>
            </a:r>
            <a:r>
              <a:rPr lang="ru-RU" sz="1400" b="1" i="1" dirty="0"/>
              <a:t>«Разрезная</a:t>
            </a:r>
            <a:r>
              <a:rPr lang="ru-RU" sz="1400" b="1" dirty="0"/>
              <a:t> </a:t>
            </a:r>
            <a:r>
              <a:rPr lang="ru-RU" sz="1400" b="1" i="1" dirty="0"/>
              <a:t>картинка»</a:t>
            </a:r>
            <a:r>
              <a:rPr lang="ru-RU" sz="1400" b="1" dirty="0"/>
              <a:t> </a:t>
            </a:r>
            <a:endParaRPr lang="ru-RU" sz="1400" dirty="0"/>
          </a:p>
          <a:p>
            <a:pPr marL="0" indent="0">
              <a:buNone/>
            </a:pPr>
            <a:r>
              <a:rPr lang="ru-RU" sz="1400" u="sng" dirty="0"/>
              <a:t>Цель:</a:t>
            </a:r>
            <a:r>
              <a:rPr lang="ru-RU" sz="1400" dirty="0"/>
              <a:t> формировать целостное восприятие предмета, активизировать словарь по теме.</a:t>
            </a:r>
          </a:p>
          <a:p>
            <a:pPr marL="0" indent="0">
              <a:buNone/>
            </a:pPr>
            <a:r>
              <a:rPr lang="ru-RU" sz="1400" u="sng" dirty="0"/>
              <a:t>Оборудование:</a:t>
            </a:r>
            <a:r>
              <a:rPr lang="ru-RU" sz="1400" dirty="0"/>
              <a:t> разрезная картинка «Яйцо» (два горизонтальных разреза).</a:t>
            </a:r>
          </a:p>
          <a:p>
            <a:pPr marL="0" indent="0">
              <a:buNone/>
            </a:pPr>
            <a:r>
              <a:rPr lang="ru-RU" sz="1400" u="sng" dirty="0"/>
              <a:t>Ход.</a:t>
            </a:r>
            <a:r>
              <a:rPr lang="ru-RU" sz="1400" dirty="0"/>
              <a:t> Игра проводиться после знакомства со сказкой «Курочка Ряба». Речь ребенка активизируют вопросами: «Что получилось? Какого цвета яйцо? Как можно назвать его ласково? Кто снес яичко?» и т. д.</a:t>
            </a:r>
          </a:p>
          <a:p>
            <a:pPr marL="0" indent="0">
              <a:buNone/>
            </a:pPr>
            <a:endParaRPr lang="ru-RU" sz="1300" dirty="0"/>
          </a:p>
        </p:txBody>
      </p:sp>
    </p:spTree>
    <p:extLst>
      <p:ext uri="{BB962C8B-B14F-4D97-AF65-F5344CB8AC3E}">
        <p14:creationId xmlns:p14="http://schemas.microsoft.com/office/powerpoint/2010/main" val="3921670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ДИКИЕ ЖИВОТНЫЕ</a:t>
            </a:r>
            <a:r>
              <a:rPr lang="ru-RU" sz="1400" dirty="0"/>
              <a:t> </a:t>
            </a:r>
            <a:endParaRPr lang="ru-RU" sz="1400" dirty="0" smtClean="0"/>
          </a:p>
          <a:p>
            <a:pPr marL="0" indent="0">
              <a:buNone/>
            </a:pPr>
            <a:endParaRPr lang="ru-RU" sz="1400" dirty="0"/>
          </a:p>
          <a:p>
            <a:pPr>
              <a:buFont typeface="Wingdings" panose="05000000000000000000" pitchFamily="2" charset="2"/>
              <a:buChar char="v"/>
            </a:pPr>
            <a:r>
              <a:rPr lang="ru-RU" sz="1400" b="1" i="1" dirty="0" smtClean="0"/>
              <a:t> </a:t>
            </a:r>
            <a:r>
              <a:rPr lang="ru-RU" sz="1400" b="1" i="1" dirty="0"/>
              <a:t>«Давай</a:t>
            </a:r>
            <a:r>
              <a:rPr lang="ru-RU" sz="1400" b="1" dirty="0"/>
              <a:t> </a:t>
            </a:r>
            <a:r>
              <a:rPr lang="ru-RU" sz="1400" b="1" i="1" dirty="0"/>
              <a:t>познакомимся»</a:t>
            </a:r>
            <a:r>
              <a:rPr lang="ru-RU" sz="1400" b="1" dirty="0"/>
              <a:t> </a:t>
            </a:r>
            <a:endParaRPr lang="ru-RU" sz="1400" dirty="0"/>
          </a:p>
          <a:p>
            <a:pPr marL="0" indent="0">
              <a:buNone/>
            </a:pPr>
            <a:r>
              <a:rPr lang="ru-RU" sz="1400" dirty="0"/>
              <a:t>(проводится аналогично игре из темы «Домашние животные») В конце игры взрослый должен объяснить ребенку, что заяц, лиса, волк и медведь - это дикие животные, они живут в лесу, никто о них не заботится.</a:t>
            </a:r>
          </a:p>
          <a:p>
            <a:pPr>
              <a:buFont typeface="Wingdings" panose="05000000000000000000" pitchFamily="2" charset="2"/>
              <a:buChar char="v"/>
            </a:pPr>
            <a:r>
              <a:rPr lang="ru-RU" sz="1400" b="1" i="1" dirty="0" smtClean="0"/>
              <a:t> </a:t>
            </a:r>
            <a:r>
              <a:rPr lang="ru-RU" sz="1400" b="1" i="1" dirty="0"/>
              <a:t>«Помоги маме найти своих детенышей»</a:t>
            </a:r>
            <a:r>
              <a:rPr lang="ru-RU" sz="1400" dirty="0"/>
              <a:t> (проводится аналогично игре из темы «Домашние животные»)</a:t>
            </a:r>
          </a:p>
          <a:p>
            <a:pPr>
              <a:buFont typeface="Wingdings" panose="05000000000000000000" pitchFamily="2" charset="2"/>
              <a:buChar char="v"/>
            </a:pPr>
            <a:r>
              <a:rPr lang="ru-RU" sz="1400" b="1" i="1" dirty="0" smtClean="0"/>
              <a:t> </a:t>
            </a:r>
            <a:r>
              <a:rPr lang="ru-RU" sz="1400" b="1" i="1" dirty="0"/>
              <a:t>«Угадай, кто это?»</a:t>
            </a:r>
            <a:r>
              <a:rPr lang="ru-RU" sz="1400" b="1" dirty="0"/>
              <a:t> </a:t>
            </a:r>
            <a:endParaRPr lang="ru-RU" sz="1400" dirty="0"/>
          </a:p>
          <a:p>
            <a:pPr marL="0" indent="0">
              <a:buNone/>
            </a:pPr>
            <a:r>
              <a:rPr lang="ru-RU" sz="1400" u="sng" dirty="0"/>
              <a:t>Цель:</a:t>
            </a:r>
            <a:r>
              <a:rPr lang="ru-RU" sz="1400" dirty="0"/>
              <a:t> активизировать словарь по теме.</a:t>
            </a:r>
          </a:p>
          <a:p>
            <a:pPr marL="0" indent="0">
              <a:buNone/>
            </a:pPr>
            <a:r>
              <a:rPr lang="ru-RU" sz="1400" u="sng" dirty="0"/>
              <a:t>Оборудование:</a:t>
            </a:r>
            <a:r>
              <a:rPr lang="ru-RU" sz="1400" dirty="0"/>
              <a:t> картинки с изображением диких животных.</a:t>
            </a:r>
          </a:p>
          <a:p>
            <a:pPr marL="0" indent="0">
              <a:buNone/>
            </a:pPr>
            <a:r>
              <a:rPr lang="ru-RU" sz="1400" u="sng" dirty="0"/>
              <a:t>Ход.</a:t>
            </a:r>
            <a:r>
              <a:rPr lang="ru-RU" sz="1400" dirty="0"/>
              <a:t> Взрослый предлагает ребенку отгадать загадки. Если ответ правильный, демонстрируется картинка - отгадка: Большой, бурый, лохматый, косолапый, неуклюжий. (Медведь.) Серый, злой, зубастый, сердитый, голодный. (Волк.) Хитрая, пушистая, рыжая, проворная. (Лиса). Маленький, длинноухий, пугливый. (Заяц).</a:t>
            </a:r>
          </a:p>
          <a:p>
            <a:pPr>
              <a:buFont typeface="Wingdings" panose="05000000000000000000" pitchFamily="2" charset="2"/>
              <a:buChar char="v"/>
            </a:pPr>
            <a:r>
              <a:rPr lang="ru-RU" sz="1400" b="1" i="1" dirty="0" smtClean="0"/>
              <a:t> </a:t>
            </a:r>
            <a:r>
              <a:rPr lang="ru-RU" sz="1400" b="1" i="1" dirty="0"/>
              <a:t>«Один - много»</a:t>
            </a:r>
            <a:r>
              <a:rPr lang="ru-RU" sz="1400" dirty="0"/>
              <a:t> (с названиями диких животных и их детенышей)</a:t>
            </a:r>
          </a:p>
          <a:p>
            <a:pPr marL="0" indent="0">
              <a:buNone/>
            </a:pPr>
            <a:r>
              <a:rPr lang="ru-RU" sz="1400" dirty="0"/>
              <a:t>заяц - зайцы                                     лиса - лисы</a:t>
            </a:r>
          </a:p>
          <a:p>
            <a:pPr marL="0" indent="0">
              <a:buNone/>
            </a:pPr>
            <a:r>
              <a:rPr lang="ru-RU" sz="1400" dirty="0"/>
              <a:t>волк - волки                                     медведь - медведи</a:t>
            </a:r>
          </a:p>
          <a:p>
            <a:pPr marL="0" indent="0">
              <a:buNone/>
            </a:pPr>
            <a:r>
              <a:rPr lang="ru-RU" sz="1400" dirty="0"/>
              <a:t>зайчонок - зайчата                          лисенок - лисята</a:t>
            </a:r>
          </a:p>
          <a:p>
            <a:pPr marL="0" indent="0">
              <a:buNone/>
            </a:pPr>
            <a:r>
              <a:rPr lang="ru-RU" sz="1400" dirty="0"/>
              <a:t>волчонок - волчата                         медвежонок - медвежата</a:t>
            </a:r>
          </a:p>
          <a:p>
            <a:pPr>
              <a:buFont typeface="Wingdings" panose="05000000000000000000" pitchFamily="2" charset="2"/>
              <a:buChar char="v"/>
            </a:pPr>
            <a:r>
              <a:rPr lang="ru-RU" sz="1400" b="1" dirty="0"/>
              <a:t> «</a:t>
            </a:r>
            <a:r>
              <a:rPr lang="ru-RU" sz="1400" b="1" i="1" dirty="0"/>
              <a:t>Лисьи прятки»</a:t>
            </a:r>
            <a:r>
              <a:rPr lang="ru-RU" sz="1400" b="1" dirty="0"/>
              <a:t> </a:t>
            </a:r>
            <a:endParaRPr lang="ru-RU" sz="1400" dirty="0"/>
          </a:p>
          <a:p>
            <a:pPr marL="0" indent="0">
              <a:buNone/>
            </a:pPr>
            <a:r>
              <a:rPr lang="ru-RU" sz="1400" u="sng" dirty="0"/>
              <a:t>Цель:</a:t>
            </a:r>
            <a:r>
              <a:rPr lang="ru-RU" sz="1400" dirty="0"/>
              <a:t> упражнять в употреблении предлога за.</a:t>
            </a:r>
          </a:p>
          <a:p>
            <a:pPr marL="0" indent="0">
              <a:buNone/>
            </a:pPr>
            <a:r>
              <a:rPr lang="ru-RU" sz="1400" u="sng" dirty="0"/>
              <a:t>Оборудование: </a:t>
            </a:r>
            <a:r>
              <a:rPr lang="ru-RU" sz="1400" dirty="0"/>
              <a:t>Игрушечные деревья, избушка, пенек, игрушечный лисенок.</a:t>
            </a:r>
          </a:p>
          <a:p>
            <a:pPr marL="0" indent="0">
              <a:buNone/>
            </a:pPr>
            <a:r>
              <a:rPr lang="ru-RU" sz="1400" u="sng" dirty="0"/>
              <a:t>Ход:</a:t>
            </a:r>
            <a:r>
              <a:rPr lang="ru-RU" sz="1400" dirty="0"/>
              <a:t> Взрослый предлагает спрятать лисенка за дерево, за домик, за пень. Затем задает вопрос: "Куда ты спрятал лисенка?" аналогично можно поиграть с другими игрушечными зверями.</a:t>
            </a:r>
          </a:p>
          <a:p>
            <a:pPr marL="0" indent="0">
              <a:buNone/>
            </a:pPr>
            <a:endParaRPr lang="ru-RU" sz="1300" dirty="0"/>
          </a:p>
        </p:txBody>
      </p:sp>
    </p:spTree>
    <p:extLst>
      <p:ext uri="{BB962C8B-B14F-4D97-AF65-F5344CB8AC3E}">
        <p14:creationId xmlns:p14="http://schemas.microsoft.com/office/powerpoint/2010/main" val="3389597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a:bodyPr>
          <a:lstStyle/>
          <a:p>
            <a:pPr>
              <a:buFont typeface="Wingdings" panose="05000000000000000000" pitchFamily="2" charset="2"/>
              <a:buChar char="v"/>
            </a:pPr>
            <a:r>
              <a:rPr lang="ru-RU" sz="1400" b="1" i="1" dirty="0" smtClean="0"/>
              <a:t> </a:t>
            </a:r>
            <a:r>
              <a:rPr lang="ru-RU" sz="1400" b="1" i="1" dirty="0"/>
              <a:t>"Кто чем питается?"</a:t>
            </a:r>
            <a:r>
              <a:rPr lang="ru-RU" sz="1400" b="1" dirty="0"/>
              <a:t> </a:t>
            </a:r>
            <a:endParaRPr lang="ru-RU" sz="1400" dirty="0"/>
          </a:p>
          <a:p>
            <a:pPr marL="0" indent="0">
              <a:buNone/>
            </a:pPr>
            <a:r>
              <a:rPr lang="ru-RU" sz="1400" u="sng" dirty="0"/>
              <a:t>Цель:</a:t>
            </a:r>
            <a:r>
              <a:rPr lang="ru-RU" sz="1400" dirty="0"/>
              <a:t> Закрепить правильное употреблении существительных в творительном падеже.</a:t>
            </a:r>
          </a:p>
          <a:p>
            <a:pPr marL="0" indent="0">
              <a:buNone/>
            </a:pPr>
            <a:r>
              <a:rPr lang="ru-RU" sz="1400" u="sng" dirty="0"/>
              <a:t>Оборудование:</a:t>
            </a:r>
            <a:r>
              <a:rPr lang="ru-RU" sz="1400" dirty="0"/>
              <a:t> Картинки или игрушки, изображающие зайца, медведя, лису и волка; картинки с изображением моркови, капусты, меда, малины, мяса или настоящие продукты.</a:t>
            </a:r>
          </a:p>
          <a:p>
            <a:pPr marL="0" indent="0">
              <a:buNone/>
            </a:pPr>
            <a:r>
              <a:rPr lang="ru-RU" sz="1400" u="sng" dirty="0"/>
              <a:t>Ход: </a:t>
            </a:r>
            <a:r>
              <a:rPr lang="ru-RU" sz="1400" dirty="0"/>
              <a:t>Картинки с изображение пищи животных или настоящие продукты раскладывают на столе. Взрослый показывает игрушечного животного и спрашивает, чем оно питается. В зависимости от уровня речевого развития ребенка показывает соответствующую картинку, отвечает одним словом (</a:t>
            </a:r>
            <a:r>
              <a:rPr lang="ru-RU" sz="1400" dirty="0" err="1"/>
              <a:t>например:"Капустой</a:t>
            </a:r>
            <a:r>
              <a:rPr lang="ru-RU" sz="1400" dirty="0"/>
              <a:t>") или предложением ("Заяц питается капустой").</a:t>
            </a:r>
          </a:p>
          <a:p>
            <a:pPr>
              <a:buFont typeface="Wingdings" panose="05000000000000000000" pitchFamily="2" charset="2"/>
              <a:buChar char="v"/>
            </a:pPr>
            <a:r>
              <a:rPr lang="ru-RU" sz="1400" b="1" i="1" dirty="0" smtClean="0"/>
              <a:t> </a:t>
            </a:r>
            <a:r>
              <a:rPr lang="ru-RU" sz="1400" b="1" i="1" dirty="0"/>
              <a:t>"В лесу"</a:t>
            </a:r>
            <a:r>
              <a:rPr lang="ru-RU" sz="1400" b="1" dirty="0"/>
              <a:t> </a:t>
            </a:r>
            <a:endParaRPr lang="ru-RU" sz="1400" dirty="0"/>
          </a:p>
          <a:p>
            <a:pPr marL="0" indent="0">
              <a:buNone/>
            </a:pPr>
            <a:r>
              <a:rPr lang="ru-RU" sz="1400" u="sng" dirty="0"/>
              <a:t>Цель:</a:t>
            </a:r>
            <a:r>
              <a:rPr lang="ru-RU" sz="1400" dirty="0"/>
              <a:t> Научить выкладывать большие и маленькие елки из треугольников, закрепляя понятие данной геометрической фигуры; активизировать речь во время и после выполнения работы.</a:t>
            </a:r>
          </a:p>
          <a:p>
            <a:pPr marL="0" indent="0">
              <a:buNone/>
            </a:pPr>
            <a:r>
              <a:rPr lang="ru-RU" sz="1400" u="sng" dirty="0"/>
              <a:t>Оборудование:</a:t>
            </a:r>
            <a:r>
              <a:rPr lang="ru-RU" sz="1400" dirty="0"/>
              <a:t> Большие и маленькие зеленые треугольники из картона или пластмассы.</a:t>
            </a:r>
            <a:r>
              <a:rPr lang="ru-RU" sz="1400" u="sng" dirty="0"/>
              <a:t> </a:t>
            </a:r>
            <a:endParaRPr lang="ru-RU" sz="1400" dirty="0"/>
          </a:p>
          <a:p>
            <a:pPr marL="0" indent="0">
              <a:buNone/>
            </a:pPr>
            <a:r>
              <a:rPr lang="ru-RU" sz="1400" u="sng" dirty="0"/>
              <a:t>Ход:</a:t>
            </a:r>
            <a:r>
              <a:rPr lang="ru-RU" sz="1400" dirty="0"/>
              <a:t> Ребенок по образцу взрослого выкладывает большие и маленькие елочки из трех треугольников. Все действия комментируются, обговаривается размер и количество треугольников. После выполнения работы взрослый активизирует речь ребенка вопросами: "Что у нас получилось? (Лес). Какие деревья растут в этом лесу? Какого они цвета? Кто живет в твоем лесу? А еще кто? Как называются их детеныши?"</a:t>
            </a:r>
          </a:p>
          <a:p>
            <a:pPr>
              <a:buFont typeface="Wingdings" panose="05000000000000000000" pitchFamily="2" charset="2"/>
              <a:buChar char="v"/>
            </a:pPr>
            <a:r>
              <a:rPr lang="ru-RU" sz="1400" b="1" i="1" dirty="0" smtClean="0"/>
              <a:t>«Кого </a:t>
            </a:r>
            <a:r>
              <a:rPr lang="ru-RU" sz="1400" b="1" i="1" dirty="0"/>
              <a:t>я видел в зоопарке?»</a:t>
            </a:r>
            <a:endParaRPr lang="ru-RU" sz="1400" dirty="0"/>
          </a:p>
          <a:p>
            <a:pPr marL="0" indent="0">
              <a:buNone/>
            </a:pPr>
            <a:r>
              <a:rPr lang="ru-RU" sz="1400" dirty="0"/>
              <a:t>Ребёнок описывает по плану животное не называя его.</a:t>
            </a:r>
          </a:p>
          <a:p>
            <a:pPr marL="0" indent="0">
              <a:buNone/>
            </a:pPr>
            <a:r>
              <a:rPr lang="ru-RU" sz="1400" dirty="0"/>
              <a:t>План рассказа:</a:t>
            </a:r>
          </a:p>
          <a:p>
            <a:pPr marL="0" lvl="0" indent="0">
              <a:buNone/>
            </a:pPr>
            <a:r>
              <a:rPr lang="ru-RU" sz="1400" dirty="0"/>
              <a:t>Кто это?</a:t>
            </a:r>
          </a:p>
          <a:p>
            <a:pPr marL="0" lvl="0" indent="0">
              <a:buNone/>
            </a:pPr>
            <a:r>
              <a:rPr lang="ru-RU" sz="1400" dirty="0"/>
              <a:t>Какие части тела у него есть?</a:t>
            </a:r>
          </a:p>
          <a:p>
            <a:pPr marL="0" lvl="0" indent="0">
              <a:buNone/>
            </a:pPr>
            <a:r>
              <a:rPr lang="ru-RU" sz="1400" dirty="0"/>
              <a:t>Домашнее или дикое животное? Если дикое, то где живет? (север, юг, средняя полоса).</a:t>
            </a:r>
          </a:p>
          <a:p>
            <a:pPr marL="0" lvl="0" indent="0">
              <a:buNone/>
            </a:pPr>
            <a:r>
              <a:rPr lang="ru-RU" sz="1400" dirty="0"/>
              <a:t>Как называется его дом?</a:t>
            </a:r>
          </a:p>
          <a:p>
            <a:pPr marL="0" lvl="0" indent="0">
              <a:buNone/>
            </a:pPr>
            <a:r>
              <a:rPr lang="ru-RU" sz="1400" dirty="0"/>
              <a:t>Чем питается? (травоядное или хищное).</a:t>
            </a:r>
          </a:p>
          <a:p>
            <a:pPr marL="0" lvl="0" indent="0">
              <a:buNone/>
            </a:pPr>
            <a:r>
              <a:rPr lang="ru-RU" sz="1400" dirty="0"/>
              <a:t>Как называют детенышей?</a:t>
            </a:r>
          </a:p>
          <a:p>
            <a:pPr marL="0" lvl="0" indent="0">
              <a:buNone/>
            </a:pPr>
            <a:r>
              <a:rPr lang="ru-RU" sz="1400" dirty="0"/>
              <a:t>Как животное подает голос?</a:t>
            </a:r>
          </a:p>
          <a:p>
            <a:pPr marL="0" lvl="0" indent="0">
              <a:buNone/>
            </a:pPr>
            <a:r>
              <a:rPr lang="ru-RU" sz="1400" dirty="0"/>
              <a:t>Какую пользу приносит?</a:t>
            </a:r>
          </a:p>
          <a:p>
            <a:pPr marL="0" indent="0">
              <a:buNone/>
            </a:pPr>
            <a:r>
              <a:rPr lang="ru-RU" sz="1400" dirty="0"/>
              <a:t>Остальные дети должны отгадать, о ком он говорит.</a:t>
            </a:r>
          </a:p>
          <a:p>
            <a:pPr marL="0" indent="0">
              <a:buNone/>
            </a:pPr>
            <a:endParaRPr lang="ru-RU" sz="1300" dirty="0"/>
          </a:p>
        </p:txBody>
      </p:sp>
    </p:spTree>
    <p:extLst>
      <p:ext uri="{BB962C8B-B14F-4D97-AF65-F5344CB8AC3E}">
        <p14:creationId xmlns:p14="http://schemas.microsoft.com/office/powerpoint/2010/main" val="3389597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b="1" i="1" dirty="0" smtClean="0"/>
              <a:t>«Театр</a:t>
            </a:r>
            <a:r>
              <a:rPr lang="ru-RU" sz="1400" b="1" i="1" dirty="0"/>
              <a:t>»</a:t>
            </a:r>
            <a:endParaRPr lang="ru-RU" sz="1400" dirty="0"/>
          </a:p>
          <a:p>
            <a:pPr marL="0" indent="0">
              <a:buNone/>
            </a:pPr>
            <a:r>
              <a:rPr lang="ru-RU" sz="1400" dirty="0"/>
              <a:t>Цель: закрепление в словаре детей прилагательных по теме.</a:t>
            </a:r>
          </a:p>
          <a:p>
            <a:pPr marL="0" indent="0">
              <a:buNone/>
            </a:pPr>
            <a:r>
              <a:rPr lang="ru-RU" sz="1400" dirty="0"/>
              <a:t>Детям предлагается стать артистами и разыграть роли различных животных: лисы, медведя, волка.</a:t>
            </a:r>
          </a:p>
          <a:p>
            <a:pPr marL="0" indent="0">
              <a:buNone/>
            </a:pPr>
            <a:r>
              <a:rPr lang="ru-RU" sz="1400" dirty="0"/>
              <a:t>Педагог говорит, что для того, чтобы изобразить какое-либо животное, нужно знать его внешний вид и характер. Дети отвечают на вопросы: Какая лиса? (хитрая, проворная). Какой волк? (злой, голодный). Какой медведь? (большой, лохматый, неуклюжий).</a:t>
            </a:r>
          </a:p>
          <a:p>
            <a:pPr marL="0" indent="0">
              <a:buNone/>
            </a:pPr>
            <a:r>
              <a:rPr lang="ru-RU" sz="1400" dirty="0"/>
              <a:t>Затем дети по очереди имитируют движения тех животных, которых они обсудили</a:t>
            </a:r>
            <a:r>
              <a:rPr lang="ru-RU" sz="1400" dirty="0" smtClean="0"/>
              <a:t>.</a:t>
            </a:r>
          </a:p>
          <a:p>
            <a:pPr marL="0" indent="0">
              <a:buNone/>
            </a:pPr>
            <a:endParaRPr lang="ru-RU" sz="1400" dirty="0"/>
          </a:p>
          <a:p>
            <a:pPr>
              <a:buFont typeface="Wingdings" panose="05000000000000000000" pitchFamily="2" charset="2"/>
              <a:buChar char="v"/>
            </a:pPr>
            <a:r>
              <a:rPr lang="ru-RU" sz="1400" i="1" dirty="0"/>
              <a:t> </a:t>
            </a:r>
            <a:r>
              <a:rPr lang="ru-RU" sz="1400" b="1" i="1" dirty="0"/>
              <a:t>«Кто домашний, а кто дикий?»</a:t>
            </a:r>
            <a:endParaRPr lang="ru-RU" sz="1400" dirty="0"/>
          </a:p>
          <a:p>
            <a:pPr marL="0" indent="0">
              <a:buNone/>
            </a:pPr>
            <a:r>
              <a:rPr lang="ru-RU" sz="1400" dirty="0"/>
              <a:t>Цель: дифференциация домашних и диких животных.</a:t>
            </a:r>
          </a:p>
          <a:p>
            <a:pPr marL="0" indent="0">
              <a:buNone/>
            </a:pPr>
            <a:r>
              <a:rPr lang="ru-RU" sz="1400" dirty="0"/>
              <a:t>Дети становятся в круг. Ведущий ходит внутри круга и громко, не спеша, говорит: «Домашнее, дикое. Домашнее, дикое». Неожиданно останавливается перед кем-нибудь и произносит: «Дикое» (или: «Домашнее»). Затем отсчитывает 5-7 хлопков. Если вызванный успел назвать дикое животное, то игра продолжается, если нет – он выходит из круга. Выигрывает тот, кто останется последним. Он становиться ведущим</a:t>
            </a:r>
            <a:r>
              <a:rPr lang="ru-RU" sz="1400" dirty="0" smtClean="0"/>
              <a:t>.</a:t>
            </a:r>
          </a:p>
          <a:p>
            <a:pPr marL="0" indent="0">
              <a:buNone/>
            </a:pPr>
            <a:endParaRPr lang="ru-RU" sz="1400" dirty="0"/>
          </a:p>
          <a:p>
            <a:pPr>
              <a:buFont typeface="Wingdings" panose="05000000000000000000" pitchFamily="2" charset="2"/>
              <a:buChar char="v"/>
            </a:pPr>
            <a:r>
              <a:rPr lang="ru-RU" sz="1400" b="1" i="1" dirty="0" smtClean="0"/>
              <a:t>«Звери </a:t>
            </a:r>
            <a:r>
              <a:rPr lang="ru-RU" sz="1400" b="1" i="1" dirty="0"/>
              <a:t>заблудились»</a:t>
            </a:r>
            <a:endParaRPr lang="ru-RU" sz="1400" dirty="0"/>
          </a:p>
          <a:p>
            <a:pPr marL="0" indent="0">
              <a:buNone/>
            </a:pPr>
            <a:r>
              <a:rPr lang="ru-RU" sz="1400" dirty="0"/>
              <a:t>На доске картинки с изображением («Дом», «Лес»).</a:t>
            </a:r>
          </a:p>
          <a:p>
            <a:pPr marL="0" indent="0">
              <a:buNone/>
            </a:pPr>
            <a:r>
              <a:rPr lang="ru-RU" sz="1400" dirty="0"/>
              <a:t>Детям раздаются картинки диких и домашних животных.</a:t>
            </a:r>
          </a:p>
          <a:p>
            <a:pPr marL="0" indent="0">
              <a:buNone/>
            </a:pPr>
            <a:r>
              <a:rPr lang="ru-RU" sz="1400" dirty="0"/>
              <a:t>Они подходят к доске по очереди.</a:t>
            </a:r>
          </a:p>
          <a:p>
            <a:pPr marL="0" indent="0">
              <a:buNone/>
            </a:pPr>
            <a:r>
              <a:rPr lang="ru-RU" sz="1400" dirty="0"/>
              <a:t>Образец речи: «Это кошка. Домашнее животное. Живёт около человека»; «Это волк живет в лесу. Дикое животное».</a:t>
            </a:r>
          </a:p>
          <a:p>
            <a:pPr marL="0" indent="0">
              <a:buNone/>
            </a:pPr>
            <a:endParaRPr lang="ru-RU" sz="1300" dirty="0"/>
          </a:p>
        </p:txBody>
      </p:sp>
    </p:spTree>
    <p:extLst>
      <p:ext uri="{BB962C8B-B14F-4D97-AF65-F5344CB8AC3E}">
        <p14:creationId xmlns:p14="http://schemas.microsoft.com/office/powerpoint/2010/main" val="338959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274638"/>
            <a:ext cx="8229600" cy="130026"/>
          </a:xfrm>
        </p:spPr>
        <p:txBody>
          <a:bodyPr>
            <a:noAutofit/>
          </a:bodyPr>
          <a:lstStyle/>
          <a:p>
            <a:endParaRPr lang="ru-RU" sz="1400" dirty="0"/>
          </a:p>
        </p:txBody>
      </p:sp>
      <p:sp>
        <p:nvSpPr>
          <p:cNvPr id="6" name="Объект 5"/>
          <p:cNvSpPr>
            <a:spLocks noGrp="1"/>
          </p:cNvSpPr>
          <p:nvPr>
            <p:ph idx="1"/>
          </p:nvPr>
        </p:nvSpPr>
        <p:spPr>
          <a:xfrm>
            <a:off x="827584" y="116632"/>
            <a:ext cx="8136904" cy="6624736"/>
          </a:xfrm>
        </p:spPr>
        <p:txBody>
          <a:bodyPr>
            <a:normAutofit lnSpcReduction="10000"/>
          </a:bodyPr>
          <a:lstStyle/>
          <a:p>
            <a:pPr>
              <a:buFont typeface="Wingdings" panose="05000000000000000000" pitchFamily="2" charset="2"/>
              <a:buChar char="v"/>
            </a:pPr>
            <a:r>
              <a:rPr lang="ru-RU" sz="1300" dirty="0" smtClean="0"/>
              <a:t>Игра «</a:t>
            </a:r>
            <a:r>
              <a:rPr lang="ru-RU" sz="1300" b="1" i="1" dirty="0" smtClean="0"/>
              <a:t>Где позвонили</a:t>
            </a:r>
            <a:r>
              <a:rPr lang="ru-RU" sz="1300" dirty="0" smtClean="0"/>
              <a:t>?»</a:t>
            </a:r>
          </a:p>
          <a:p>
            <a:pPr marL="0" indent="0">
              <a:buNone/>
            </a:pPr>
            <a:r>
              <a:rPr lang="ru-RU" sz="1300" dirty="0" smtClean="0"/>
              <a:t>Ребенок закрывает глаза, а взрослый тихо встает слева, справа, позади малыша и звенит колокольчиком. Ребенок должен повернуться лицом к тому месту, откуда слышен звук, и, не открывая глаза, рукой показать направление. После </a:t>
            </a:r>
          </a:p>
          <a:p>
            <a:pPr marL="0" indent="0">
              <a:buNone/>
            </a:pPr>
            <a:r>
              <a:rPr lang="ru-RU" sz="1300" dirty="0"/>
              <a:t>п</a:t>
            </a:r>
            <a:r>
              <a:rPr lang="ru-RU" sz="1300" dirty="0" smtClean="0"/>
              <a:t>равильного ответа он открывает глаза, а взрослый поднимает и показывает колокольчик. Если ребёнок ошибся, то  отгадывает ещё раз. Игру повторяют 4-5 раз.</a:t>
            </a:r>
          </a:p>
          <a:p>
            <a:pPr>
              <a:buFont typeface="Wingdings" panose="05000000000000000000" pitchFamily="2" charset="2"/>
              <a:buChar char="v"/>
            </a:pPr>
            <a:r>
              <a:rPr lang="ru-RU" sz="1300" dirty="0" smtClean="0"/>
              <a:t>Игра «</a:t>
            </a:r>
            <a:r>
              <a:rPr lang="ru-RU" sz="1300" b="1" i="1" dirty="0" smtClean="0"/>
              <a:t>Угадай, что нужно делать</a:t>
            </a:r>
            <a:r>
              <a:rPr lang="ru-RU" sz="1300" dirty="0" smtClean="0"/>
              <a:t>»</a:t>
            </a:r>
          </a:p>
          <a:p>
            <a:pPr marL="0" indent="0">
              <a:buNone/>
            </a:pPr>
            <a:r>
              <a:rPr lang="ru-RU" sz="1300" dirty="0" smtClean="0"/>
              <a:t>Дети сидят полукругом. У каждого в руках флажок. Если воспитатель сильно ударит в бубен, дети поднимают</a:t>
            </a:r>
          </a:p>
          <a:p>
            <a:pPr marL="0" indent="0">
              <a:buNone/>
            </a:pPr>
            <a:r>
              <a:rPr lang="ru-RU" sz="1300" dirty="0" smtClean="0"/>
              <a:t>Вверх флажки и машут ими. Если ударяет тихо, руки лежат на коленях.</a:t>
            </a:r>
          </a:p>
          <a:p>
            <a:pPr>
              <a:buFont typeface="Wingdings" panose="05000000000000000000" pitchFamily="2" charset="2"/>
              <a:buChar char="v"/>
            </a:pPr>
            <a:r>
              <a:rPr lang="ru-RU" sz="1300" dirty="0" smtClean="0"/>
              <a:t>Игра «</a:t>
            </a:r>
            <a:r>
              <a:rPr lang="ru-RU" sz="1300" b="1" i="1" dirty="0" smtClean="0"/>
              <a:t>Три медведя</a:t>
            </a:r>
            <a:r>
              <a:rPr lang="ru-RU" sz="1300" dirty="0" smtClean="0"/>
              <a:t>»</a:t>
            </a:r>
          </a:p>
          <a:p>
            <a:pPr marL="0" indent="0">
              <a:buNone/>
            </a:pPr>
            <a:r>
              <a:rPr lang="ru-RU" sz="1300" dirty="0" smtClean="0"/>
              <a:t>Михайло </a:t>
            </a:r>
            <a:r>
              <a:rPr lang="ru-RU" sz="1300" dirty="0" err="1" smtClean="0"/>
              <a:t>Потапыч</a:t>
            </a:r>
            <a:r>
              <a:rPr lang="ru-RU" sz="1300" dirty="0" smtClean="0"/>
              <a:t>, Настасья Петровна и Мишутка произносят одну и туже фразу: «Кто ел мою кашу?»- разными</a:t>
            </a:r>
          </a:p>
          <a:p>
            <a:pPr marL="0" indent="0">
              <a:buNone/>
            </a:pPr>
            <a:r>
              <a:rPr lang="ru-RU" sz="1300" dirty="0" smtClean="0"/>
              <a:t>Голосами. Потом ребёнок, не видя героев, должен угадать, кто говорит в данный момент. От звукоподражаний переходим к словам.</a:t>
            </a:r>
          </a:p>
          <a:p>
            <a:pPr>
              <a:buFont typeface="Wingdings" panose="05000000000000000000" pitchFamily="2" charset="2"/>
              <a:buChar char="v"/>
            </a:pPr>
            <a:r>
              <a:rPr lang="ru-RU" sz="1300" dirty="0" smtClean="0"/>
              <a:t>Игра «</a:t>
            </a:r>
            <a:r>
              <a:rPr lang="ru-RU" sz="1300" b="1" i="1" dirty="0" smtClean="0"/>
              <a:t>Горячий-холодный</a:t>
            </a:r>
            <a:r>
              <a:rPr lang="ru-RU" sz="1300" dirty="0" smtClean="0"/>
              <a:t>»</a:t>
            </a:r>
          </a:p>
          <a:p>
            <a:pPr marL="0" indent="0">
              <a:buNone/>
            </a:pPr>
            <a:r>
              <a:rPr lang="ru-RU" sz="1300" dirty="0"/>
              <a:t> </a:t>
            </a:r>
            <a:r>
              <a:rPr lang="ru-RU" sz="1300" dirty="0" smtClean="0"/>
              <a:t>Эта игра очень напоминает игру «Съедобное-несъедобное». Нужно поймать мяч на услышанное слово «холодный» или оттолкнуть на слово «горячий».</a:t>
            </a:r>
          </a:p>
          <a:p>
            <a:pPr>
              <a:buFont typeface="Wingdings" panose="05000000000000000000" pitchFamily="2" charset="2"/>
              <a:buChar char="v"/>
            </a:pPr>
            <a:r>
              <a:rPr lang="ru-RU" sz="1300" dirty="0" smtClean="0"/>
              <a:t>Игра «</a:t>
            </a:r>
            <a:r>
              <a:rPr lang="ru-RU" sz="1300" b="1" i="1" dirty="0" smtClean="0"/>
              <a:t>Футбол</a:t>
            </a:r>
            <a:r>
              <a:rPr lang="ru-RU" sz="1300" dirty="0" smtClean="0"/>
              <a:t>»</a:t>
            </a:r>
          </a:p>
          <a:p>
            <a:pPr marL="0" indent="0">
              <a:buNone/>
            </a:pPr>
            <a:r>
              <a:rPr lang="ru-RU" sz="1300" dirty="0" smtClean="0"/>
              <a:t>Представьте, что вы пришли на стадион. Ребенок-болельщик одной из команд. Хлопаем и кричим (скандируем)</a:t>
            </a:r>
          </a:p>
          <a:p>
            <a:pPr marL="0" indent="0">
              <a:buNone/>
            </a:pPr>
            <a:r>
              <a:rPr lang="ru-RU" sz="1300" dirty="0"/>
              <a:t>с</a:t>
            </a:r>
            <a:r>
              <a:rPr lang="ru-RU" sz="1300" dirty="0" smtClean="0"/>
              <a:t>лова: </a:t>
            </a:r>
            <a:r>
              <a:rPr lang="ru-RU" sz="1300" dirty="0" err="1" smtClean="0"/>
              <a:t>по-бе-да</a:t>
            </a:r>
            <a:r>
              <a:rPr lang="ru-RU" sz="1300" dirty="0" smtClean="0"/>
              <a:t>,  </a:t>
            </a:r>
            <a:r>
              <a:rPr lang="ru-RU" sz="1300" dirty="0" err="1" smtClean="0"/>
              <a:t>мо-лод-цы</a:t>
            </a:r>
            <a:r>
              <a:rPr lang="ru-RU" sz="1300" dirty="0" smtClean="0"/>
              <a:t>, за-би-</a:t>
            </a:r>
            <a:r>
              <a:rPr lang="ru-RU" sz="1300" dirty="0" err="1" smtClean="0"/>
              <a:t>вай</a:t>
            </a:r>
            <a:r>
              <a:rPr lang="ru-RU" sz="1300" dirty="0" smtClean="0"/>
              <a:t>, </a:t>
            </a:r>
            <a:r>
              <a:rPr lang="ru-RU" sz="1300" dirty="0" err="1" smtClean="0"/>
              <a:t>ско</a:t>
            </a:r>
            <a:r>
              <a:rPr lang="ru-RU" sz="1300" dirty="0" smtClean="0"/>
              <a:t>-рей, </a:t>
            </a:r>
            <a:r>
              <a:rPr lang="ru-RU" sz="1300" dirty="0" err="1" smtClean="0"/>
              <a:t>спе</a:t>
            </a:r>
            <a:r>
              <a:rPr lang="ru-RU" sz="1300" dirty="0" smtClean="0"/>
              <a:t>-ши, у-</a:t>
            </a:r>
            <a:r>
              <a:rPr lang="ru-RU" sz="1300" dirty="0" err="1" smtClean="0"/>
              <a:t>ра</a:t>
            </a:r>
            <a:r>
              <a:rPr lang="ru-RU" sz="1300" dirty="0" smtClean="0"/>
              <a:t>.</a:t>
            </a:r>
          </a:p>
          <a:p>
            <a:pPr marL="0" indent="0">
              <a:buNone/>
            </a:pPr>
            <a:r>
              <a:rPr lang="ru-RU" sz="1300" dirty="0"/>
              <a:t> </a:t>
            </a:r>
            <a:r>
              <a:rPr lang="ru-RU" sz="1300" dirty="0" smtClean="0"/>
              <a:t>Эта игра научит делить на слоги слова. Далее пробуем посчитать количество хлопков (слогов), учим сравнивать</a:t>
            </a:r>
          </a:p>
          <a:p>
            <a:pPr marL="0" indent="0">
              <a:buNone/>
            </a:pPr>
            <a:r>
              <a:rPr lang="ru-RU" sz="1300" dirty="0"/>
              <a:t>с</a:t>
            </a:r>
            <a:r>
              <a:rPr lang="ru-RU" sz="1300" dirty="0" smtClean="0"/>
              <a:t>лова по слоговому составу.</a:t>
            </a:r>
          </a:p>
          <a:p>
            <a:pPr>
              <a:buFont typeface="Wingdings" panose="05000000000000000000" pitchFamily="2" charset="2"/>
              <a:buChar char="v"/>
            </a:pPr>
            <a:r>
              <a:rPr lang="ru-RU" sz="1300" dirty="0"/>
              <a:t> </a:t>
            </a:r>
            <a:r>
              <a:rPr lang="ru-RU" sz="1300" dirty="0" smtClean="0"/>
              <a:t>Игра «</a:t>
            </a:r>
            <a:r>
              <a:rPr lang="ru-RU" sz="1300" b="1" i="1" dirty="0" smtClean="0"/>
              <a:t>Третий лишний</a:t>
            </a:r>
            <a:r>
              <a:rPr lang="ru-RU" sz="1300" dirty="0" smtClean="0"/>
              <a:t>»</a:t>
            </a:r>
          </a:p>
          <a:p>
            <a:pPr marL="0" indent="0">
              <a:buNone/>
            </a:pPr>
            <a:r>
              <a:rPr lang="ru-RU" sz="1300" dirty="0" smtClean="0"/>
              <a:t>Из трех слов, названных взрослым, ребёнок должен выбрать то, которое по звуковому составу не похоже на    два остальных.</a:t>
            </a:r>
          </a:p>
          <a:p>
            <a:pPr marL="0" indent="0">
              <a:buNone/>
            </a:pPr>
            <a:r>
              <a:rPr lang="ru-RU" sz="1300" dirty="0"/>
              <a:t> </a:t>
            </a:r>
            <a:r>
              <a:rPr lang="ru-RU" sz="1300" dirty="0" smtClean="0"/>
              <a:t>         Мак-бак-банан                       Сом-индюк-ком</a:t>
            </a:r>
          </a:p>
          <a:p>
            <a:pPr marL="0" indent="0">
              <a:buNone/>
            </a:pPr>
            <a:r>
              <a:rPr lang="ru-RU" sz="1300" dirty="0"/>
              <a:t> </a:t>
            </a:r>
            <a:r>
              <a:rPr lang="ru-RU" sz="1300" dirty="0" smtClean="0"/>
              <a:t>         Лимон-вагон-кот                    Так-рак-веник</a:t>
            </a:r>
          </a:p>
          <a:p>
            <a:pPr marL="0" indent="0">
              <a:buNone/>
            </a:pPr>
            <a:r>
              <a:rPr lang="ru-RU" sz="1300" dirty="0" smtClean="0"/>
              <a:t>После этого предлагаем отгадать загадки, где ответ будет в рифму:</a:t>
            </a:r>
          </a:p>
          <a:p>
            <a:pPr marL="0" indent="0">
              <a:buNone/>
            </a:pPr>
            <a:r>
              <a:rPr lang="ru-RU" sz="1300" dirty="0"/>
              <a:t> </a:t>
            </a:r>
            <a:r>
              <a:rPr lang="ru-RU" sz="1300" dirty="0" smtClean="0"/>
              <a:t>        1. Два брюшка и четыре ушка. Все зовут её…. (подушка)</a:t>
            </a:r>
          </a:p>
          <a:p>
            <a:pPr marL="0" indent="0">
              <a:buNone/>
            </a:pPr>
            <a:r>
              <a:rPr lang="ru-RU" sz="1300" dirty="0"/>
              <a:t> </a:t>
            </a:r>
            <a:r>
              <a:rPr lang="ru-RU" sz="1300" dirty="0" smtClean="0"/>
              <a:t>        2. Никуда не спешит, никогда не бежит.</a:t>
            </a:r>
          </a:p>
          <a:p>
            <a:pPr marL="0" indent="0">
              <a:buNone/>
            </a:pPr>
            <a:r>
              <a:rPr lang="ru-RU" sz="1300" dirty="0"/>
              <a:t> </a:t>
            </a:r>
            <a:r>
              <a:rPr lang="ru-RU" sz="1300" dirty="0" smtClean="0"/>
              <a:t>            Под панцирем без страха гуляет….(черепаха).</a:t>
            </a:r>
            <a:endParaRPr lang="ru-RU" sz="1300" dirty="0"/>
          </a:p>
        </p:txBody>
      </p:sp>
    </p:spTree>
    <p:extLst>
      <p:ext uri="{BB962C8B-B14F-4D97-AF65-F5344CB8AC3E}">
        <p14:creationId xmlns:p14="http://schemas.microsoft.com/office/powerpoint/2010/main" val="317385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ВЕСНА</a:t>
            </a:r>
            <a:endParaRPr lang="ru-RU" sz="1400" dirty="0"/>
          </a:p>
          <a:p>
            <a:pPr>
              <a:buFont typeface="Wingdings" panose="05000000000000000000" pitchFamily="2" charset="2"/>
              <a:buChar char="v"/>
            </a:pPr>
            <a:r>
              <a:rPr lang="ru-RU" sz="1400" b="1" i="1" dirty="0" smtClean="0"/>
              <a:t>"Что </a:t>
            </a:r>
            <a:r>
              <a:rPr lang="ru-RU" sz="1400" b="1" i="1" dirty="0"/>
              <a:t>бывает весной?</a:t>
            </a:r>
            <a:r>
              <a:rPr lang="ru-RU" sz="1400" b="1" dirty="0"/>
              <a:t> </a:t>
            </a:r>
            <a:endParaRPr lang="ru-RU" sz="1400" dirty="0"/>
          </a:p>
          <a:p>
            <a:pPr marL="0" indent="0">
              <a:buNone/>
            </a:pPr>
            <a:r>
              <a:rPr lang="ru-RU" sz="1400" dirty="0"/>
              <a:t>Проводится аналогично игре "Что бывает осенью?</a:t>
            </a:r>
          </a:p>
          <a:p>
            <a:pPr>
              <a:buFont typeface="Wingdings" panose="05000000000000000000" pitchFamily="2" charset="2"/>
              <a:buChar char="v"/>
            </a:pPr>
            <a:r>
              <a:rPr lang="ru-RU" sz="1400" b="1" i="1" dirty="0" smtClean="0"/>
              <a:t> </a:t>
            </a:r>
            <a:r>
              <a:rPr lang="ru-RU" sz="1400" b="1" i="1" dirty="0"/>
              <a:t>"Кораблик"</a:t>
            </a:r>
            <a:r>
              <a:rPr lang="ru-RU" sz="1400" b="1" dirty="0"/>
              <a:t> </a:t>
            </a:r>
            <a:endParaRPr lang="ru-RU" sz="1400" dirty="0"/>
          </a:p>
          <a:p>
            <a:pPr marL="0" indent="0">
              <a:buNone/>
            </a:pPr>
            <a:r>
              <a:rPr lang="ru-RU" sz="1400" u="sng" dirty="0"/>
              <a:t>Цель:</a:t>
            </a:r>
            <a:r>
              <a:rPr lang="ru-RU" sz="1400" dirty="0"/>
              <a:t> Расширить и активизировать словарь по теме.</a:t>
            </a:r>
          </a:p>
          <a:p>
            <a:pPr marL="0" indent="0">
              <a:buNone/>
            </a:pPr>
            <a:r>
              <a:rPr lang="ru-RU" sz="1400" u="sng" dirty="0"/>
              <a:t>Оборудование:</a:t>
            </a:r>
            <a:r>
              <a:rPr lang="ru-RU" sz="1400" dirty="0"/>
              <a:t> Бумажный лист для изготовления лодочки.</a:t>
            </a:r>
          </a:p>
          <a:p>
            <a:pPr marL="0" indent="0">
              <a:buNone/>
            </a:pPr>
            <a:r>
              <a:rPr lang="ru-RU" sz="1400" u="sng" dirty="0"/>
              <a:t>Ход:</a:t>
            </a:r>
            <a:r>
              <a:rPr lang="ru-RU" sz="1400" dirty="0"/>
              <a:t> Игра проводится на прогулке весенним днем. Сначала ребенок и взрослый наблюдают весенние изменения в природе: таяние снега, образование воды, капель, появление проталин. Затем пускают лодочку по воде. Взрослый читает стихотворение А. </a:t>
            </a:r>
            <a:r>
              <a:rPr lang="ru-RU" sz="1400" dirty="0" err="1"/>
              <a:t>Барто</a:t>
            </a:r>
            <a:r>
              <a:rPr lang="ru-RU" sz="1400" dirty="0"/>
              <a:t> "Кораблик" Матросская шапка</a:t>
            </a:r>
          </a:p>
          <a:p>
            <a:pPr marL="0" indent="0">
              <a:buNone/>
            </a:pPr>
            <a:r>
              <a:rPr lang="ru-RU" sz="1400" dirty="0"/>
              <a:t>Веревка в руке,</a:t>
            </a:r>
          </a:p>
          <a:p>
            <a:pPr marL="0" indent="0">
              <a:buNone/>
            </a:pPr>
            <a:r>
              <a:rPr lang="ru-RU" sz="1400" dirty="0"/>
              <a:t>Тяну я кораблик</a:t>
            </a:r>
          </a:p>
          <a:p>
            <a:pPr marL="0" indent="0">
              <a:buNone/>
            </a:pPr>
            <a:r>
              <a:rPr lang="ru-RU" sz="1400" dirty="0"/>
              <a:t>По быстрой реке,</a:t>
            </a:r>
          </a:p>
          <a:p>
            <a:pPr marL="0" indent="0">
              <a:buNone/>
            </a:pPr>
            <a:r>
              <a:rPr lang="ru-RU" sz="1400" dirty="0"/>
              <a:t>И скачут лягушки</a:t>
            </a:r>
          </a:p>
          <a:p>
            <a:pPr marL="0" indent="0">
              <a:buNone/>
            </a:pPr>
            <a:r>
              <a:rPr lang="ru-RU" sz="1400" dirty="0"/>
              <a:t>За мной по пятам.</a:t>
            </a:r>
          </a:p>
          <a:p>
            <a:pPr marL="0" indent="0">
              <a:buNone/>
            </a:pPr>
            <a:r>
              <a:rPr lang="ru-RU" sz="1400" dirty="0"/>
              <a:t>И просят меня: -</a:t>
            </a:r>
          </a:p>
          <a:p>
            <a:pPr marL="0" indent="0">
              <a:buNone/>
            </a:pPr>
            <a:r>
              <a:rPr lang="ru-RU" sz="1400" dirty="0"/>
              <a:t>Прокати, капитан!</a:t>
            </a:r>
          </a:p>
          <a:p>
            <a:pPr>
              <a:buFont typeface="Wingdings" panose="05000000000000000000" pitchFamily="2" charset="2"/>
              <a:buChar char="v"/>
            </a:pPr>
            <a:r>
              <a:rPr lang="ru-RU" sz="1400" b="1" i="1" dirty="0" smtClean="0"/>
              <a:t> </a:t>
            </a:r>
            <a:r>
              <a:rPr lang="ru-RU" sz="1400" b="1" i="1" dirty="0"/>
              <a:t>«Назови ласково»</a:t>
            </a:r>
            <a:r>
              <a:rPr lang="ru-RU" sz="1400" dirty="0"/>
              <a:t> (с существительными данной темы)</a:t>
            </a:r>
          </a:p>
          <a:p>
            <a:pPr marL="0" indent="0">
              <a:buNone/>
            </a:pPr>
            <a:r>
              <a:rPr lang="ru-RU" sz="1400" dirty="0"/>
              <a:t>снег - снежок              вода - водичка</a:t>
            </a:r>
          </a:p>
          <a:p>
            <a:pPr marL="0" indent="0">
              <a:buNone/>
            </a:pPr>
            <a:r>
              <a:rPr lang="ru-RU" sz="1400" dirty="0"/>
              <a:t>ручей - ручеек            солнце - солнышко</a:t>
            </a:r>
          </a:p>
          <a:p>
            <a:pPr marL="0" indent="0">
              <a:buNone/>
            </a:pPr>
            <a:r>
              <a:rPr lang="ru-RU" sz="1400" dirty="0"/>
              <a:t>лодка - лодочка         корабль - кораблик</a:t>
            </a:r>
          </a:p>
          <a:p>
            <a:pPr>
              <a:buFont typeface="Wingdings" panose="05000000000000000000" pitchFamily="2" charset="2"/>
              <a:buChar char="v"/>
            </a:pPr>
            <a:r>
              <a:rPr lang="ru-RU" sz="1400" b="1" i="1" dirty="0" smtClean="0"/>
              <a:t>«Разрезная</a:t>
            </a:r>
            <a:r>
              <a:rPr lang="ru-RU" sz="1400" b="1" dirty="0"/>
              <a:t> </a:t>
            </a:r>
            <a:r>
              <a:rPr lang="ru-RU" sz="1400" b="1" i="1" dirty="0"/>
              <a:t>картинка»</a:t>
            </a:r>
            <a:endParaRPr lang="ru-RU" sz="1400" dirty="0"/>
          </a:p>
          <a:p>
            <a:pPr marL="0" indent="0">
              <a:buNone/>
            </a:pPr>
            <a:r>
              <a:rPr lang="ru-RU" sz="1400" u="sng" dirty="0"/>
              <a:t>Цель:</a:t>
            </a:r>
            <a:r>
              <a:rPr lang="ru-RU" sz="1400" dirty="0"/>
              <a:t> научить складывать картинку из четырех частей, активизировать речь.</a:t>
            </a:r>
          </a:p>
          <a:p>
            <a:pPr marL="0" indent="0">
              <a:buNone/>
            </a:pPr>
            <a:r>
              <a:rPr lang="ru-RU" sz="1400" u="sng" dirty="0"/>
              <a:t>Оборудование:</a:t>
            </a:r>
            <a:r>
              <a:rPr lang="ru-RU" sz="1400" dirty="0"/>
              <a:t> разрезная картинка «Лодочка с парусом» (разрез по диагоналям).</a:t>
            </a:r>
          </a:p>
          <a:p>
            <a:pPr marL="0" indent="0">
              <a:buNone/>
            </a:pPr>
            <a:r>
              <a:rPr lang="ru-RU" sz="1400" u="sng" dirty="0"/>
              <a:t>Ход.</a:t>
            </a:r>
            <a:r>
              <a:rPr lang="ru-RU" sz="1400" dirty="0"/>
              <a:t> Взрослый предлагает щебенку сложить картинку. Во время работы и после необходимо активизировать речь ребенка вопросами.</a:t>
            </a:r>
            <a:r>
              <a:rPr lang="ru-RU" sz="1400" b="1" u="sng" dirty="0"/>
              <a:t> </a:t>
            </a:r>
            <a:endParaRPr lang="ru-RU" sz="1400" dirty="0"/>
          </a:p>
          <a:p>
            <a:pPr marL="0" indent="0">
              <a:buNone/>
            </a:pPr>
            <a:endParaRPr lang="ru-RU" sz="1300" dirty="0"/>
          </a:p>
        </p:txBody>
      </p:sp>
    </p:spTree>
    <p:extLst>
      <p:ext uri="{BB962C8B-B14F-4D97-AF65-F5344CB8AC3E}">
        <p14:creationId xmlns:p14="http://schemas.microsoft.com/office/powerpoint/2010/main" val="3389597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ПРОФЕССИИ</a:t>
            </a:r>
            <a:endParaRPr lang="ru-RU" sz="1400" dirty="0"/>
          </a:p>
          <a:p>
            <a:pPr>
              <a:buFont typeface="Wingdings" panose="05000000000000000000" pitchFamily="2" charset="2"/>
              <a:buChar char="v"/>
            </a:pPr>
            <a:r>
              <a:rPr lang="ru-RU" sz="1400" b="1" i="1" dirty="0" smtClean="0"/>
              <a:t> </a:t>
            </a:r>
            <a:r>
              <a:rPr lang="ru-RU" sz="1400" b="1" i="1" dirty="0"/>
              <a:t>«Играем в профессии»</a:t>
            </a:r>
            <a:endParaRPr lang="ru-RU" sz="1400" dirty="0"/>
          </a:p>
          <a:p>
            <a:pPr marL="0" indent="0">
              <a:buNone/>
            </a:pPr>
            <a:r>
              <a:rPr lang="ru-RU" sz="1400" dirty="0"/>
              <a:t>Детям раздаются картинки, изображающие людей различных профессий, и спрашивает: «У кого на картинке продавец?» («У меня продавец»); «Изобрази, что делает продавец («Взвешивает яблоки»). Если не может изобразить комментирует. Каждая картинка обсуждается.</a:t>
            </a:r>
          </a:p>
          <a:p>
            <a:pPr>
              <a:buFont typeface="Wingdings" panose="05000000000000000000" pitchFamily="2" charset="2"/>
              <a:buChar char="v"/>
            </a:pPr>
            <a:r>
              <a:rPr lang="ru-RU" sz="1400" b="1" i="1" dirty="0" smtClean="0"/>
              <a:t> </a:t>
            </a:r>
            <a:r>
              <a:rPr lang="ru-RU" sz="1400" b="1" i="1" dirty="0"/>
              <a:t>«Кто что делает?»</a:t>
            </a:r>
            <a:endParaRPr lang="ru-RU" sz="1400" dirty="0"/>
          </a:p>
          <a:p>
            <a:pPr marL="0" indent="0">
              <a:buNone/>
            </a:pPr>
            <a:r>
              <a:rPr lang="ru-RU" sz="1400" dirty="0"/>
              <a:t>Педагог показывает детям сюжетные картинки и проговаривает предложения. Дети должны вставить в них пропущенные слова, необходимые по смыслу.</a:t>
            </a:r>
          </a:p>
          <a:p>
            <a:pPr marL="0" indent="0">
              <a:buNone/>
            </a:pPr>
            <a:r>
              <a:rPr lang="ru-RU" sz="1400" dirty="0"/>
              <a:t>Примерный лексический материал: Рыбу ловит рыболов.</a:t>
            </a:r>
          </a:p>
          <a:p>
            <a:pPr marL="0" indent="0">
              <a:buNone/>
            </a:pPr>
            <a:r>
              <a:rPr lang="ru-RU" sz="1400" dirty="0"/>
              <a:t>Лес рубит …</a:t>
            </a:r>
          </a:p>
          <a:p>
            <a:pPr marL="0" indent="0">
              <a:buNone/>
            </a:pPr>
            <a:r>
              <a:rPr lang="ru-RU" sz="1400" dirty="0"/>
              <a:t>Пчел разводит …</a:t>
            </a:r>
          </a:p>
          <a:p>
            <a:pPr marL="0" indent="0">
              <a:buNone/>
            </a:pPr>
            <a:r>
              <a:rPr lang="ru-RU" sz="1400" dirty="0"/>
              <a:t>Трубы чистит …</a:t>
            </a:r>
          </a:p>
          <a:p>
            <a:pPr marL="0" indent="0">
              <a:buNone/>
            </a:pPr>
            <a:r>
              <a:rPr lang="ru-RU" sz="1400" dirty="0"/>
              <a:t>Землю копает …</a:t>
            </a:r>
          </a:p>
          <a:p>
            <a:pPr marL="0" indent="0">
              <a:buNone/>
            </a:pPr>
            <a:r>
              <a:rPr lang="ru-RU" sz="1400" dirty="0"/>
              <a:t>При знакомстве детей со сложными словами логопед выделяет интонационно каждую значимую часть слова (</a:t>
            </a:r>
            <a:r>
              <a:rPr lang="ru-RU" sz="1400" dirty="0" err="1"/>
              <a:t>рыбо</a:t>
            </a:r>
            <a:r>
              <a:rPr lang="ru-RU" sz="1400" dirty="0"/>
              <a:t>-лов). Педагог объясняет происхождение каждого слова. Сложные слова проговариваются хором и индивидуально.</a:t>
            </a:r>
          </a:p>
          <a:p>
            <a:pPr marL="0" indent="0">
              <a:buNone/>
            </a:pPr>
            <a:r>
              <a:rPr lang="ru-RU" sz="1400" dirty="0"/>
              <a:t>Можно предложить на слух выделить заданное слово из ряда других слов (поднять соответствующую картинку).</a:t>
            </a:r>
          </a:p>
          <a:p>
            <a:pPr>
              <a:buFont typeface="Wingdings" panose="05000000000000000000" pitchFamily="2" charset="2"/>
              <a:buChar char="v"/>
            </a:pPr>
            <a:r>
              <a:rPr lang="ru-RU" sz="1400" i="1" dirty="0"/>
              <a:t> </a:t>
            </a:r>
            <a:r>
              <a:rPr lang="ru-RU" sz="1400" b="1" i="1" dirty="0"/>
              <a:t>«Назови мамину профессию»</a:t>
            </a:r>
            <a:endParaRPr lang="ru-RU" sz="1400" dirty="0"/>
          </a:p>
          <a:p>
            <a:pPr marL="0" indent="0">
              <a:buNone/>
            </a:pPr>
            <a:r>
              <a:rPr lang="ru-RU" sz="1400" dirty="0"/>
              <a:t>Педагог напоминает детям, что есть мужские, женские и общие профессии. Затем детям объясняется условие игры: «Ребята, я буду называть общие профессии так, как если бы это были названия профессий ваших пап. А вы должны назвать такую же мамину профессию».</a:t>
            </a:r>
          </a:p>
          <a:p>
            <a:pPr marL="0" indent="0">
              <a:buNone/>
            </a:pPr>
            <a:r>
              <a:rPr lang="ru-RU" sz="1400" dirty="0"/>
              <a:t>Например: ткач – ткачиха, повар – повариха, певец – певица, художник – художница, учитель – учительница, спортсмен – спортсменка, портной – портниха, продавец – продавщица, актер – актриса и т.д.</a:t>
            </a:r>
          </a:p>
          <a:p>
            <a:pPr marL="0" indent="0">
              <a:buNone/>
            </a:pPr>
            <a:endParaRPr lang="ru-RU" sz="1300" dirty="0"/>
          </a:p>
        </p:txBody>
      </p:sp>
    </p:spTree>
    <p:extLst>
      <p:ext uri="{BB962C8B-B14F-4D97-AF65-F5344CB8AC3E}">
        <p14:creationId xmlns:p14="http://schemas.microsoft.com/office/powerpoint/2010/main" val="3389597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10000"/>
          </a:bodyPr>
          <a:lstStyle/>
          <a:p>
            <a:pPr>
              <a:buFont typeface="Wingdings" panose="05000000000000000000" pitchFamily="2" charset="2"/>
              <a:buChar char="v"/>
            </a:pPr>
            <a:r>
              <a:rPr lang="ru-RU" sz="1400" b="1" i="1" dirty="0" smtClean="0"/>
              <a:t>«Угадай </a:t>
            </a:r>
            <a:r>
              <a:rPr lang="ru-RU" sz="1400" b="1" i="1" dirty="0"/>
              <a:t>мою профессию»</a:t>
            </a:r>
            <a:endParaRPr lang="ru-RU" sz="1400" dirty="0"/>
          </a:p>
          <a:p>
            <a:pPr marL="0" indent="0">
              <a:buNone/>
            </a:pPr>
            <a:r>
              <a:rPr lang="ru-RU" sz="1400" u="sng" dirty="0"/>
              <a:t>Цель</a:t>
            </a:r>
            <a:r>
              <a:rPr lang="ru-RU" sz="1400" dirty="0"/>
              <a:t>: познакомить детей с атрибутами различных профессий.</a:t>
            </a:r>
          </a:p>
          <a:p>
            <a:pPr marL="0" indent="0">
              <a:buNone/>
            </a:pPr>
            <a:r>
              <a:rPr lang="ru-RU" sz="1400" dirty="0"/>
              <a:t>Ребёнок отбирает на столе у педагога предметные картинки, относящиеся к определенным профессиям, и говорит: «Я взял нож, доску, половник. Какая у меня профессия?». Дети должны угадать, о какой профессии идет речь, и перечислить все действия, которые может выполнить человек этой профессии.</a:t>
            </a:r>
          </a:p>
          <a:p>
            <a:pPr>
              <a:buFont typeface="Wingdings" panose="05000000000000000000" pitchFamily="2" charset="2"/>
              <a:buChar char="v"/>
            </a:pPr>
            <a:r>
              <a:rPr lang="ru-RU" sz="1400" b="1" i="1" dirty="0" smtClean="0"/>
              <a:t> </a:t>
            </a:r>
            <a:r>
              <a:rPr lang="ru-RU" sz="1400" b="1" i="1" dirty="0"/>
              <a:t>«Загадки»</a:t>
            </a:r>
            <a:endParaRPr lang="ru-RU" sz="1400" dirty="0"/>
          </a:p>
          <a:p>
            <a:pPr marL="0" indent="0">
              <a:buNone/>
            </a:pPr>
            <a:r>
              <a:rPr lang="ru-RU" sz="1400" u="sng" dirty="0"/>
              <a:t>Цель:</a:t>
            </a:r>
            <a:r>
              <a:rPr lang="ru-RU" sz="1400" dirty="0"/>
              <a:t> активизировать в речи детей названия атрибутов различных профессий.</a:t>
            </a:r>
          </a:p>
          <a:p>
            <a:pPr marL="0" indent="0">
              <a:buNone/>
            </a:pPr>
            <a:r>
              <a:rPr lang="ru-RU" sz="1400" dirty="0"/>
              <a:t>Педагог предлагает детям послушать загадки об атрибутах разных профессий.</a:t>
            </a:r>
          </a:p>
          <a:p>
            <a:pPr marL="0" indent="0">
              <a:buNone/>
            </a:pPr>
            <a:r>
              <a:rPr lang="ru-RU" sz="1400" dirty="0"/>
              <a:t>Например: Куда нос, туда и хвост (иголка);</a:t>
            </a:r>
          </a:p>
          <a:p>
            <a:pPr marL="0" indent="0">
              <a:buNone/>
            </a:pPr>
            <a:r>
              <a:rPr lang="ru-RU" sz="1400" dirty="0"/>
              <a:t>Дом из жести, а жильцы в нём – вести (почтовый ящик);</a:t>
            </a:r>
          </a:p>
          <a:p>
            <a:pPr marL="0" indent="0">
              <a:buNone/>
            </a:pPr>
            <a:r>
              <a:rPr lang="ru-RU" sz="1400" dirty="0"/>
              <a:t>Сам пустой, голос густой, дроби отбивает, ребят созывает (барабан);</a:t>
            </a:r>
          </a:p>
          <a:p>
            <a:pPr marL="0" indent="0">
              <a:buNone/>
            </a:pPr>
            <a:r>
              <a:rPr lang="ru-RU" sz="1400" dirty="0"/>
              <a:t>Конь бежит – земля дрожит, из ноздрей дым валит (поезд);</a:t>
            </a:r>
          </a:p>
          <a:p>
            <a:pPr marL="0" indent="0">
              <a:buNone/>
            </a:pPr>
            <a:r>
              <a:rPr lang="ru-RU" sz="1400" dirty="0"/>
              <a:t>Тонна в рот земли войдет, если крот разинет рот (экскаватор);</a:t>
            </a:r>
          </a:p>
          <a:p>
            <a:pPr marL="0" indent="0">
              <a:buNone/>
            </a:pPr>
            <a:r>
              <a:rPr lang="ru-RU" sz="1400" dirty="0"/>
              <a:t>Наведи стеклянный глаз, щелкнешь раз – и помнит вас (фотоаппарат);</a:t>
            </a:r>
          </a:p>
          <a:p>
            <a:pPr marL="0" indent="0">
              <a:buNone/>
            </a:pPr>
            <a:r>
              <a:rPr lang="ru-RU" sz="1400" dirty="0"/>
              <a:t>Пища моя сладкая, а мщение ужасно (пчёлы, мёд);</a:t>
            </a:r>
          </a:p>
          <a:p>
            <a:pPr marL="0" indent="0">
              <a:buNone/>
            </a:pPr>
            <a:r>
              <a:rPr lang="ru-RU" sz="1400" dirty="0"/>
              <a:t>Без языка говорит, без ушей слышит (телефон).</a:t>
            </a:r>
          </a:p>
          <a:p>
            <a:pPr marL="0" indent="0">
              <a:buNone/>
            </a:pPr>
            <a:r>
              <a:rPr lang="ru-RU" sz="1400" dirty="0"/>
              <a:t>Отобрав картинку-отгадку, ребёнок называет соответствующую профессию.</a:t>
            </a:r>
          </a:p>
          <a:p>
            <a:pPr marL="0" indent="0">
              <a:buNone/>
            </a:pPr>
            <a:r>
              <a:rPr lang="ru-RU" sz="1400" dirty="0"/>
              <a:t>Например</a:t>
            </a:r>
            <a:r>
              <a:rPr lang="ru-RU" sz="1400" b="1" dirty="0"/>
              <a:t>:</a:t>
            </a:r>
            <a:r>
              <a:rPr lang="ru-RU" sz="1400" dirty="0"/>
              <a:t> фотоаппарат – фотограф, улей – пчеловод и т.д.</a:t>
            </a:r>
          </a:p>
          <a:p>
            <a:pPr marL="0" indent="0">
              <a:buNone/>
            </a:pPr>
            <a:r>
              <a:rPr lang="ru-RU" sz="1400" dirty="0"/>
              <a:t>Детям предлагается выучить наизусть несколько загадок.</a:t>
            </a:r>
          </a:p>
          <a:p>
            <a:pPr>
              <a:buFont typeface="Wingdings" panose="05000000000000000000" pitchFamily="2" charset="2"/>
              <a:buChar char="v"/>
            </a:pPr>
            <a:r>
              <a:rPr lang="ru-RU" sz="1400" b="1" i="1" dirty="0" smtClean="0"/>
              <a:t> </a:t>
            </a:r>
            <a:r>
              <a:rPr lang="ru-RU" sz="1400" b="1" i="1" dirty="0"/>
              <a:t>«Писатель»</a:t>
            </a:r>
            <a:endParaRPr lang="ru-RU" sz="1400" dirty="0"/>
          </a:p>
          <a:p>
            <a:pPr marL="0" indent="0">
              <a:buNone/>
            </a:pPr>
            <a:r>
              <a:rPr lang="ru-RU" sz="1400" dirty="0"/>
              <a:t>План рассказа:</a:t>
            </a:r>
          </a:p>
          <a:p>
            <a:pPr marL="0" lvl="0" indent="0">
              <a:buNone/>
            </a:pPr>
            <a:r>
              <a:rPr lang="ru-RU" sz="1400" dirty="0"/>
              <a:t>Что это за профессия?</a:t>
            </a:r>
          </a:p>
          <a:p>
            <a:pPr marL="0" lvl="0" indent="0">
              <a:buNone/>
            </a:pPr>
            <a:r>
              <a:rPr lang="ru-RU" sz="1400" dirty="0"/>
              <a:t>носят ли люди данной профессии форменную одежду? Если да, то какую?</a:t>
            </a:r>
          </a:p>
          <a:p>
            <a:pPr marL="0" lvl="0" indent="0">
              <a:buNone/>
            </a:pPr>
            <a:r>
              <a:rPr lang="ru-RU" sz="1400" dirty="0"/>
              <a:t>Без каких предметов человек этой профессии не сможет работать? (Назвать атрибуты профессии).</a:t>
            </a:r>
          </a:p>
          <a:p>
            <a:pPr marL="0" lvl="0" indent="0">
              <a:buNone/>
            </a:pPr>
            <a:r>
              <a:rPr lang="ru-RU" sz="1400" dirty="0"/>
              <a:t>Мужская, женская или общая эта профессия?</a:t>
            </a:r>
          </a:p>
          <a:p>
            <a:pPr marL="0" lvl="0" indent="0">
              <a:buNone/>
            </a:pPr>
            <a:r>
              <a:rPr lang="ru-RU" sz="1400" dirty="0"/>
              <a:t>Люди этой профессии работают на улице или в помещении?</a:t>
            </a:r>
          </a:p>
          <a:p>
            <a:pPr marL="0" lvl="0" indent="0">
              <a:buNone/>
            </a:pPr>
            <a:r>
              <a:rPr lang="ru-RU" sz="1400" dirty="0"/>
              <a:t>С кем или с чем работают эти люди (с людьми, с животными, с техникой, с книгами)?</a:t>
            </a:r>
          </a:p>
          <a:p>
            <a:pPr marL="0" lvl="0" indent="0">
              <a:buNone/>
            </a:pPr>
            <a:r>
              <a:rPr lang="ru-RU" sz="1400" dirty="0"/>
              <a:t>Что делают люди данной профессии?</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ТРАНСПОРТ</a:t>
            </a:r>
            <a:endParaRPr lang="ru-RU" sz="1400" dirty="0"/>
          </a:p>
          <a:p>
            <a:pPr>
              <a:buFont typeface="Wingdings" panose="05000000000000000000" pitchFamily="2" charset="2"/>
              <a:buChar char="v"/>
            </a:pPr>
            <a:r>
              <a:rPr lang="ru-RU" sz="1400" b="1" i="1" dirty="0" smtClean="0"/>
              <a:t>«Чудесный </a:t>
            </a:r>
            <a:r>
              <a:rPr lang="ru-RU" sz="1400" b="1" i="1" dirty="0"/>
              <a:t>мешочек»</a:t>
            </a:r>
            <a:r>
              <a:rPr lang="ru-RU" sz="1400" b="1" dirty="0"/>
              <a:t> </a:t>
            </a:r>
            <a:endParaRPr lang="ru-RU" sz="1400" dirty="0"/>
          </a:p>
          <a:p>
            <a:pPr marL="0" indent="0">
              <a:buNone/>
            </a:pPr>
            <a:r>
              <a:rPr lang="ru-RU" sz="1400" u="sng" dirty="0"/>
              <a:t>Цель:</a:t>
            </a:r>
            <a:r>
              <a:rPr lang="ru-RU" sz="1400" dirty="0"/>
              <a:t> уточнить и активизировать словарь по теме.</a:t>
            </a:r>
          </a:p>
          <a:p>
            <a:pPr marL="0" indent="0">
              <a:buNone/>
            </a:pPr>
            <a:r>
              <a:rPr lang="ru-RU" sz="1400" u="sng" dirty="0"/>
              <a:t>Оборудование:</a:t>
            </a:r>
            <a:r>
              <a:rPr lang="ru-RU" sz="1400" dirty="0"/>
              <a:t> несколько грузовых и легковых машин, различающихся по внешнему виду в мешке.</a:t>
            </a:r>
          </a:p>
          <a:p>
            <a:pPr marL="0" indent="0">
              <a:buNone/>
            </a:pPr>
            <a:r>
              <a:rPr lang="ru-RU" sz="1400" u="sng" dirty="0"/>
              <a:t>Ход.</a:t>
            </a:r>
            <a:r>
              <a:rPr lang="ru-RU" sz="1400" dirty="0"/>
              <a:t> Взрослый по одной достает машины из мешка. Вместе с ребенком рассматривает и обговаривает внешний вид машины (грузовик, гоночная т, д.), цвет, материал, назначение. Уточняется название частей машины, их окраска и форма. Взрослый знакомит малыша с обобщением: грузовые машины переводят груды, а легковые - людей.</a:t>
            </a:r>
          </a:p>
          <a:p>
            <a:pPr>
              <a:buFont typeface="Wingdings" panose="05000000000000000000" pitchFamily="2" charset="2"/>
              <a:buChar char="v"/>
            </a:pPr>
            <a:r>
              <a:rPr lang="ru-RU" sz="1400" b="1" i="1" dirty="0" smtClean="0"/>
              <a:t>"Покатаем </a:t>
            </a:r>
            <a:r>
              <a:rPr lang="ru-RU" sz="1400" b="1" i="1" dirty="0"/>
              <a:t>в машине игрушки"</a:t>
            </a:r>
            <a:r>
              <a:rPr lang="ru-RU" sz="1400" b="1" dirty="0"/>
              <a:t> </a:t>
            </a:r>
            <a:endParaRPr lang="ru-RU" sz="1400" dirty="0"/>
          </a:p>
          <a:p>
            <a:pPr marL="0" indent="0">
              <a:buNone/>
            </a:pPr>
            <a:r>
              <a:rPr lang="ru-RU" sz="1400" u="sng" dirty="0"/>
              <a:t>Цель:</a:t>
            </a:r>
            <a:r>
              <a:rPr lang="ru-RU" sz="1400" dirty="0"/>
              <a:t> активизировать речь по теме, уточнить понимание некоторых предлогов.</a:t>
            </a:r>
          </a:p>
          <a:p>
            <a:pPr marL="0" indent="0">
              <a:buNone/>
            </a:pPr>
            <a:r>
              <a:rPr lang="ru-RU" sz="1400" u="sng" dirty="0"/>
              <a:t> Оборудование:</a:t>
            </a:r>
            <a:r>
              <a:rPr lang="ru-RU" sz="1400" dirty="0"/>
              <a:t> большая грузовая машина, игрушечные пассажиры - кукла, мишка и др.</a:t>
            </a:r>
          </a:p>
          <a:p>
            <a:pPr marL="0" indent="0">
              <a:buNone/>
            </a:pPr>
            <a:r>
              <a:rPr lang="ru-RU" sz="1400" u="sng" dirty="0"/>
              <a:t>Ход.</a:t>
            </a:r>
            <a:r>
              <a:rPr lang="ru-RU" sz="1400" dirty="0"/>
              <a:t> Взрослый предлагает ребенку покатать в машине игрушки. Уточняется название частей грузовой машины, их цвет и форма. Ребенок усаживает «пассажиров» и катает их. Взрослый задает вопросы: «Кто сидит и машине? Что делает кукла? Что делает машина?» Затем он просит повозить машину около стола, у шкафа, за дверью и т. д.</a:t>
            </a:r>
          </a:p>
          <a:p>
            <a:pPr>
              <a:buFont typeface="Wingdings" panose="05000000000000000000" pitchFamily="2" charset="2"/>
              <a:buChar char="v"/>
            </a:pPr>
            <a:r>
              <a:rPr lang="ru-RU" sz="1400" b="1" i="1" dirty="0" smtClean="0"/>
              <a:t> </a:t>
            </a:r>
            <a:r>
              <a:rPr lang="ru-RU" sz="1400" b="1" i="1" dirty="0"/>
              <a:t>«Один - много»</a:t>
            </a:r>
            <a:r>
              <a:rPr lang="ru-RU" sz="1400" dirty="0"/>
              <a:t> (с существительными по теме) машина - машины         грузовик - грузовики</a:t>
            </a:r>
          </a:p>
          <a:p>
            <a:pPr marL="0" indent="0">
              <a:buNone/>
            </a:pPr>
            <a:r>
              <a:rPr lang="ru-RU" sz="1400" dirty="0"/>
              <a:t>колесо - колеса            кабина - кабины</a:t>
            </a:r>
          </a:p>
          <a:p>
            <a:pPr marL="0" indent="0">
              <a:buNone/>
            </a:pPr>
            <a:r>
              <a:rPr lang="ru-RU" sz="1400" dirty="0"/>
              <a:t>фара — фары                 груз - грузы</a:t>
            </a:r>
          </a:p>
          <a:p>
            <a:pPr marL="0" indent="0">
              <a:buNone/>
            </a:pPr>
            <a:r>
              <a:rPr lang="ru-RU" sz="1400" dirty="0"/>
              <a:t>пассажир - пассажиры</a:t>
            </a:r>
          </a:p>
          <a:p>
            <a:pPr>
              <a:buFont typeface="Wingdings" panose="05000000000000000000" pitchFamily="2" charset="2"/>
              <a:buChar char="v"/>
            </a:pPr>
            <a:r>
              <a:rPr lang="ru-RU" sz="1400" b="1" i="1" dirty="0" smtClean="0"/>
              <a:t> </a:t>
            </a:r>
            <a:r>
              <a:rPr lang="ru-RU" sz="1400" b="1" i="1" dirty="0"/>
              <a:t>«Где сейчас машина?»</a:t>
            </a:r>
            <a:r>
              <a:rPr lang="ru-RU" sz="1400" b="1" dirty="0"/>
              <a:t> </a:t>
            </a:r>
            <a:endParaRPr lang="ru-RU" sz="1400" dirty="0"/>
          </a:p>
          <a:p>
            <a:pPr marL="0" indent="0">
              <a:buNone/>
            </a:pPr>
            <a:r>
              <a:rPr lang="ru-RU" sz="1400" u="sng" dirty="0"/>
              <a:t>Цель:</a:t>
            </a:r>
            <a:r>
              <a:rPr lang="ru-RU" sz="1400" dirty="0"/>
              <a:t> учить понимать предложные конструкции.</a:t>
            </a:r>
          </a:p>
          <a:p>
            <a:pPr marL="0" indent="0">
              <a:buNone/>
            </a:pPr>
            <a:r>
              <a:rPr lang="ru-RU" sz="1400" u="sng" dirty="0"/>
              <a:t>Оборудование:</a:t>
            </a:r>
            <a:r>
              <a:rPr lang="ru-RU" sz="1400" dirty="0"/>
              <a:t> сюжетные картинки с изображением машины в разных местах.</a:t>
            </a:r>
          </a:p>
          <a:p>
            <a:pPr marL="0" indent="0">
              <a:buNone/>
            </a:pPr>
            <a:r>
              <a:rPr lang="ru-RU" sz="1400" u="sng" dirty="0"/>
              <a:t>Ход.</a:t>
            </a:r>
            <a:r>
              <a:rPr lang="ru-RU" sz="1400" dirty="0"/>
              <a:t> Взрослый раскладывает картинки перед ребенком. Затем просит его показать машину, которая подъезжает к дому, стоит около гаража, едет по мосту, и т.д.</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116632"/>
            <a:ext cx="8208912" cy="6624736"/>
          </a:xfrm>
        </p:spPr>
        <p:txBody>
          <a:bodyPr>
            <a:normAutofit/>
          </a:bodyPr>
          <a:lstStyle/>
          <a:p>
            <a:pPr>
              <a:buFont typeface="Wingdings" panose="05000000000000000000" pitchFamily="2" charset="2"/>
              <a:buChar char="v"/>
            </a:pPr>
            <a:r>
              <a:rPr lang="ru-RU" sz="1300" b="1" i="1" dirty="0" smtClean="0"/>
              <a:t>"Выложи </a:t>
            </a:r>
            <a:r>
              <a:rPr lang="ru-RU" sz="1300" b="1" i="1" dirty="0"/>
              <a:t>грузовую машину"</a:t>
            </a:r>
            <a:r>
              <a:rPr lang="ru-RU" sz="1300" b="1" dirty="0"/>
              <a:t> </a:t>
            </a:r>
            <a:endParaRPr lang="ru-RU" sz="1300" dirty="0"/>
          </a:p>
          <a:p>
            <a:pPr marL="0" indent="0">
              <a:buNone/>
            </a:pPr>
            <a:r>
              <a:rPr lang="ru-RU" sz="1300" u="sng" dirty="0"/>
              <a:t>Цель:</a:t>
            </a:r>
            <a:r>
              <a:rPr lang="ru-RU" sz="1300" dirty="0"/>
              <a:t> Учить правильно располагать готовые формы, развивать планирующую функцию речи.</a:t>
            </a:r>
          </a:p>
          <a:p>
            <a:pPr marL="0" indent="0">
              <a:buNone/>
            </a:pPr>
            <a:r>
              <a:rPr lang="ru-RU" sz="1300" u="sng" dirty="0"/>
              <a:t>Оборудование:</a:t>
            </a:r>
            <a:r>
              <a:rPr lang="ru-RU" sz="1300" dirty="0"/>
              <a:t> Два кружка, большой и маленький прямоугольники, маленький квадрат.</a:t>
            </a:r>
          </a:p>
          <a:p>
            <a:pPr marL="0" indent="0">
              <a:buNone/>
            </a:pPr>
            <a:r>
              <a:rPr lang="ru-RU" sz="1300" u="sng" dirty="0"/>
              <a:t>Ход:</a:t>
            </a:r>
            <a:r>
              <a:rPr lang="ru-RU" sz="1300" dirty="0"/>
              <a:t> Ребенок по образцу взрослого выкладывает грузовик из геометрических фигур. Взрослый активизирует речь малыша </a:t>
            </a:r>
            <a:r>
              <a:rPr lang="ru-RU" sz="1300" dirty="0" err="1"/>
              <a:t>вопросами:"Какую</a:t>
            </a:r>
            <a:r>
              <a:rPr lang="ru-RU" sz="1300" dirty="0"/>
              <a:t> фигуру возьмешь сначала? Что это будет у машины? Какие фигуры положишь потом? Чего еще не хватает?" Если ребенок затрудняется, взрослый сам комментирует все действия.</a:t>
            </a:r>
          </a:p>
          <a:p>
            <a:pPr>
              <a:buFont typeface="Wingdings" panose="05000000000000000000" pitchFamily="2" charset="2"/>
              <a:buChar char="v"/>
            </a:pPr>
            <a:r>
              <a:rPr lang="ru-RU" sz="1300" i="1" dirty="0"/>
              <a:t>  </a:t>
            </a:r>
            <a:r>
              <a:rPr lang="ru-RU" sz="1300" b="1" i="1" dirty="0"/>
              <a:t>«Для чего используется транспорт?»</a:t>
            </a:r>
            <a:endParaRPr lang="ru-RU" sz="1300" dirty="0"/>
          </a:p>
          <a:p>
            <a:pPr marL="0" indent="0">
              <a:buNone/>
            </a:pPr>
            <a:r>
              <a:rPr lang="ru-RU" sz="1300" dirty="0"/>
              <a:t>На столе стоят игрушки: самолёт, самосвал, трамвай, катер, скорая помощь, </a:t>
            </a:r>
            <a:r>
              <a:rPr lang="ru-RU" sz="1300" dirty="0" err="1"/>
              <a:t>хлебовоз</a:t>
            </a:r>
            <a:r>
              <a:rPr lang="ru-RU" sz="1300" dirty="0"/>
              <a:t> и т.д.</a:t>
            </a:r>
          </a:p>
          <a:p>
            <a:pPr marL="0" indent="0">
              <a:buNone/>
            </a:pPr>
            <a:r>
              <a:rPr lang="ru-RU" sz="1300" dirty="0"/>
              <a:t>В гости к детям приходит старик Хоттабыч (появляется кукольный персонаж). Педагог обращает внимание на ковер-самолет старика и предлагает познакомить гостя с назначением современных видов транспорта.</a:t>
            </a:r>
          </a:p>
          <a:p>
            <a:pPr marL="0" indent="0">
              <a:buNone/>
            </a:pPr>
            <a:r>
              <a:rPr lang="ru-RU" sz="1300" dirty="0"/>
              <a:t>Пример ответа: «Эта машина – скорая помощь. На ней перевозят больных»; «Эта машина – самосвал. На ней перевозят кирпичи, песок и другие грузы для стройки».</a:t>
            </a:r>
          </a:p>
          <a:p>
            <a:pPr>
              <a:buFont typeface="Wingdings" panose="05000000000000000000" pitchFamily="2" charset="2"/>
              <a:buChar char="v"/>
            </a:pPr>
            <a:r>
              <a:rPr lang="ru-RU" sz="1300" b="1" i="1" dirty="0" smtClean="0"/>
              <a:t>«Шофер</a:t>
            </a:r>
            <a:r>
              <a:rPr lang="ru-RU" sz="1300" b="1" i="1" dirty="0"/>
              <a:t>»</a:t>
            </a:r>
            <a:r>
              <a:rPr lang="ru-RU" sz="1300" dirty="0"/>
              <a:t> (можно использовать атрибуты руль, штурвал)</a:t>
            </a:r>
          </a:p>
          <a:p>
            <a:pPr marL="0" indent="0">
              <a:buNone/>
            </a:pPr>
            <a:r>
              <a:rPr lang="ru-RU" sz="1300" dirty="0"/>
              <a:t>План рассказа:</a:t>
            </a:r>
          </a:p>
          <a:p>
            <a:pPr marL="0" lvl="0" indent="0">
              <a:buNone/>
            </a:pPr>
            <a:r>
              <a:rPr lang="ru-RU" sz="1300" dirty="0"/>
              <a:t>Что это?</a:t>
            </a:r>
          </a:p>
          <a:p>
            <a:pPr marL="0" lvl="0" indent="0">
              <a:buNone/>
            </a:pPr>
            <a:r>
              <a:rPr lang="ru-RU" sz="1300" dirty="0"/>
              <a:t>Из каких частей состоит?</a:t>
            </a:r>
          </a:p>
          <a:p>
            <a:pPr marL="0" lvl="0" indent="0">
              <a:buNone/>
            </a:pPr>
            <a:r>
              <a:rPr lang="ru-RU" sz="1300" dirty="0"/>
              <a:t>Чет приводится в движение? (Электричество, топливо).</a:t>
            </a:r>
          </a:p>
          <a:p>
            <a:pPr marL="0" lvl="0" indent="0">
              <a:buNone/>
            </a:pPr>
            <a:r>
              <a:rPr lang="ru-RU" sz="1300" dirty="0"/>
              <a:t>Где движется этот транспорт?</a:t>
            </a:r>
          </a:p>
          <a:p>
            <a:pPr marL="0" lvl="0" indent="0">
              <a:buNone/>
            </a:pPr>
            <a:r>
              <a:rPr lang="ru-RU" sz="1300" dirty="0"/>
              <a:t>Для чего используется? Что перевозит?</a:t>
            </a:r>
          </a:p>
          <a:p>
            <a:pPr marL="0" lvl="0" indent="0">
              <a:buNone/>
            </a:pPr>
            <a:r>
              <a:rPr lang="ru-RU" sz="1300" dirty="0"/>
              <a:t>Кто управляет этим видом транспорта</a:t>
            </a:r>
            <a:r>
              <a:rPr lang="ru-RU" sz="1300" dirty="0" smtClean="0"/>
              <a:t>?</a:t>
            </a:r>
          </a:p>
          <a:p>
            <a:pPr>
              <a:buFont typeface="Wingdings" panose="05000000000000000000" pitchFamily="2" charset="2"/>
              <a:buChar char="v"/>
            </a:pPr>
            <a:r>
              <a:rPr lang="ru-RU" sz="1300" b="1" i="1" dirty="0" smtClean="0"/>
              <a:t> </a:t>
            </a:r>
            <a:r>
              <a:rPr lang="ru-RU" sz="1300" b="1" i="1" dirty="0"/>
              <a:t>«Кто управляет этим видом транспорта?»</a:t>
            </a:r>
            <a:endParaRPr lang="ru-RU" sz="1300" dirty="0"/>
          </a:p>
          <a:p>
            <a:pPr marL="0" indent="0">
              <a:buNone/>
            </a:pPr>
            <a:r>
              <a:rPr lang="ru-RU" sz="1300" dirty="0" smtClean="0"/>
              <a:t>Педагог показывает детям картинки с изображением видов транспорта и предлагает сесть тому, кто назовет профессии людей, управляющих разными видами транспорта: мотоцикл – мотоциклист; велосипед – велосипедист; теплоход – капитан; автобус – водитель; трамвай – вагоновожатый; самолет – пилот.</a:t>
            </a:r>
          </a:p>
          <a:p>
            <a:pPr>
              <a:buFont typeface="Wingdings" panose="05000000000000000000" pitchFamily="2" charset="2"/>
              <a:buChar char="v"/>
            </a:pPr>
            <a:r>
              <a:rPr lang="ru-RU" sz="1300" i="1" dirty="0"/>
              <a:t> </a:t>
            </a:r>
            <a:r>
              <a:rPr lang="ru-RU" sz="1300" b="1" i="1" dirty="0"/>
              <a:t>«Как назвать?»</a:t>
            </a:r>
            <a:endParaRPr lang="ru-RU" sz="1300" dirty="0"/>
          </a:p>
          <a:p>
            <a:pPr marL="0" indent="0">
              <a:buNone/>
            </a:pPr>
            <a:r>
              <a:rPr lang="ru-RU" sz="1300" dirty="0"/>
              <a:t>Предложить детям называть того, кто на паровозе ездит – машинист кто утром делает зарядку – спортсмен, кто песни сочиняет – композитор, кто играет на рояле – пианист, кто ломает все – хулиган, кто водит самолет – летчик, пилот.</a:t>
            </a:r>
          </a:p>
          <a:p>
            <a:pPr marL="0" indent="0">
              <a:buNone/>
            </a:pPr>
            <a:endParaRPr lang="ru-RU" sz="1200" dirty="0" smtClean="0"/>
          </a:p>
          <a:p>
            <a:pPr marL="0" indent="0">
              <a:buNone/>
            </a:pPr>
            <a:endParaRPr lang="ru-RU" sz="1200" dirty="0"/>
          </a:p>
          <a:p>
            <a:pPr marL="0" lvl="0" indent="0">
              <a:buNone/>
            </a:pPr>
            <a:endParaRPr lang="ru-RU" sz="1400" dirty="0"/>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620688"/>
            <a:ext cx="8208912" cy="6120680"/>
          </a:xfrm>
        </p:spPr>
        <p:txBody>
          <a:bodyPr>
            <a:normAutofit/>
          </a:bodyPr>
          <a:lstStyle/>
          <a:p>
            <a:pPr marL="0" indent="0">
              <a:buNone/>
            </a:pPr>
            <a:r>
              <a:rPr lang="ru-RU" sz="1400" b="1" dirty="0"/>
              <a:t>ЦВЕТЫ</a:t>
            </a:r>
            <a:endParaRPr lang="ru-RU" sz="1400" dirty="0"/>
          </a:p>
          <a:p>
            <a:pPr>
              <a:buFont typeface="Wingdings" panose="05000000000000000000" pitchFamily="2" charset="2"/>
              <a:buChar char="v"/>
            </a:pPr>
            <a:r>
              <a:rPr lang="ru-RU" sz="1400" b="1" i="1" dirty="0" smtClean="0"/>
              <a:t> </a:t>
            </a:r>
            <a:r>
              <a:rPr lang="ru-RU" sz="1400" b="1" i="1" dirty="0"/>
              <a:t>"Зайка и его любимый цветок"</a:t>
            </a:r>
            <a:r>
              <a:rPr lang="ru-RU" sz="1400" b="1" dirty="0"/>
              <a:t> </a:t>
            </a:r>
            <a:endParaRPr lang="ru-RU" sz="1400" dirty="0"/>
          </a:p>
          <a:p>
            <a:pPr marL="0" indent="0">
              <a:buNone/>
            </a:pPr>
            <a:r>
              <a:rPr lang="ru-RU" sz="1400" u="sng" dirty="0"/>
              <a:t>Цель</a:t>
            </a:r>
            <a:r>
              <a:rPr lang="ru-RU" sz="1400" dirty="0"/>
              <a:t>: Уточнить и расширить словарь по теме.</a:t>
            </a:r>
          </a:p>
          <a:p>
            <a:pPr marL="0" indent="0">
              <a:buNone/>
            </a:pPr>
            <a:r>
              <a:rPr lang="ru-RU" sz="1400" u="sng" dirty="0"/>
              <a:t>Оборудование:</a:t>
            </a:r>
            <a:r>
              <a:rPr lang="ru-RU" sz="1400" dirty="0"/>
              <a:t> Игрушечный зайчик и настоящий или изображенный на картинке одуванчик.</a:t>
            </a:r>
          </a:p>
          <a:p>
            <a:pPr marL="0" indent="0">
              <a:buNone/>
            </a:pPr>
            <a:r>
              <a:rPr lang="ru-RU" sz="1400" u="sng" dirty="0"/>
              <a:t>Ход:</a:t>
            </a:r>
            <a:r>
              <a:rPr lang="ru-RU" sz="1400" dirty="0"/>
              <a:t> Взрослый рассказывает ребенку, что сегодня в гости к нему пришел зайчик. Зайка здоровается с малышом и показывает ему свой любимый цветок- одуванчик, это дикий цветок, так как никто за ним не ухаживает, растет одуванчик на лугу - луговой. Затем показывает листья, стебель, пушинки, спрашивает как это все называется, какого цвета. После беседы предлагает ребенку подуть на одуванчик, чтобы сдуть пушинки. Можно подуть на импровизированный одуванчик – кусочек ваты. Заканчивается игра чтением ребенку стихотворения Г. </a:t>
            </a:r>
            <a:r>
              <a:rPr lang="ru-RU" sz="1400" dirty="0" err="1"/>
              <a:t>Виеру</a:t>
            </a:r>
            <a:r>
              <a:rPr lang="ru-RU" sz="1400" dirty="0"/>
              <a:t> "Одуванчик"</a:t>
            </a:r>
          </a:p>
          <a:p>
            <a:pPr marL="0" indent="0">
              <a:buNone/>
            </a:pPr>
            <a:r>
              <a:rPr lang="ru-RU" sz="1400" dirty="0"/>
              <a:t>Одуванчик, до чего ж</a:t>
            </a:r>
          </a:p>
          <a:p>
            <a:pPr marL="0" indent="0">
              <a:buNone/>
            </a:pPr>
            <a:r>
              <a:rPr lang="ru-RU" sz="1400" dirty="0"/>
              <a:t>Ты на облачко похож.</a:t>
            </a:r>
          </a:p>
          <a:p>
            <a:pPr marL="0" indent="0">
              <a:buNone/>
            </a:pPr>
            <a:r>
              <a:rPr lang="ru-RU" sz="1400" dirty="0"/>
              <a:t>Страшно даже и взглянуть:</a:t>
            </a:r>
          </a:p>
          <a:p>
            <a:pPr marL="0" indent="0">
              <a:buNone/>
            </a:pPr>
            <a:r>
              <a:rPr lang="ru-RU" sz="1400" dirty="0"/>
              <a:t>Как бы облачко не сдуть.</a:t>
            </a:r>
          </a:p>
          <a:p>
            <a:pPr>
              <a:buFont typeface="Wingdings" panose="05000000000000000000" pitchFamily="2" charset="2"/>
              <a:buChar char="v"/>
            </a:pPr>
            <a:r>
              <a:rPr lang="ru-RU" sz="1400" b="1" i="1" dirty="0" smtClean="0"/>
              <a:t> </a:t>
            </a:r>
            <a:r>
              <a:rPr lang="ru-RU" sz="1400" b="1" i="1" dirty="0"/>
              <a:t>"Сплетем веночек"</a:t>
            </a:r>
            <a:r>
              <a:rPr lang="ru-RU" sz="1400" b="1" dirty="0"/>
              <a:t> </a:t>
            </a:r>
            <a:endParaRPr lang="ru-RU" sz="1400" dirty="0"/>
          </a:p>
          <a:p>
            <a:pPr marL="0" indent="0">
              <a:buNone/>
            </a:pPr>
            <a:r>
              <a:rPr lang="ru-RU" sz="1400" u="sng" dirty="0"/>
              <a:t>Цель:</a:t>
            </a:r>
            <a:r>
              <a:rPr lang="ru-RU" sz="1400" dirty="0"/>
              <a:t> Учить согласовывать существительное с числительным</a:t>
            </a:r>
          </a:p>
          <a:p>
            <a:pPr marL="0" indent="0">
              <a:buNone/>
            </a:pPr>
            <a:r>
              <a:rPr lang="ru-RU" sz="1400" u="sng" dirty="0"/>
              <a:t>Оборудование:</a:t>
            </a:r>
            <a:r>
              <a:rPr lang="ru-RU" sz="1400" dirty="0"/>
              <a:t> Настоящие одуванчики.</a:t>
            </a:r>
          </a:p>
          <a:p>
            <a:pPr marL="0" indent="0">
              <a:buNone/>
            </a:pPr>
            <a:r>
              <a:rPr lang="ru-RU" sz="1400" u="sng" dirty="0"/>
              <a:t>Ход:</a:t>
            </a:r>
            <a:r>
              <a:rPr lang="ru-RU" sz="1400" dirty="0"/>
              <a:t> Взрослый плетет венок, проговаривая с ребенком словосочетания: "Один одуванчик, два одуванчика, три одуванчика, много одуванчиков." Аналогично можно собрать букет.</a:t>
            </a:r>
          </a:p>
          <a:p>
            <a:pPr>
              <a:buFont typeface="Wingdings" panose="05000000000000000000" pitchFamily="2" charset="2"/>
              <a:buChar char="v"/>
            </a:pPr>
            <a:r>
              <a:rPr lang="ru-RU" sz="1400" b="1" i="1" dirty="0" smtClean="0"/>
              <a:t>"Чего </a:t>
            </a:r>
            <a:r>
              <a:rPr lang="ru-RU" sz="1400" b="1" i="1" dirty="0"/>
              <a:t>не хватает"</a:t>
            </a:r>
            <a:endParaRPr lang="ru-RU" sz="1400" dirty="0"/>
          </a:p>
          <a:p>
            <a:pPr marL="0" indent="0">
              <a:buNone/>
            </a:pPr>
            <a:r>
              <a:rPr lang="ru-RU" sz="1400" u="sng" dirty="0"/>
              <a:t>Цель:</a:t>
            </a:r>
            <a:r>
              <a:rPr lang="ru-RU" sz="1400" dirty="0"/>
              <a:t> Развитие у ребенка целостного восприятия предмета.</a:t>
            </a:r>
          </a:p>
          <a:p>
            <a:pPr marL="0" indent="0">
              <a:buNone/>
            </a:pPr>
            <a:r>
              <a:rPr lang="ru-RU" sz="1400" u="sng" dirty="0"/>
              <a:t>Оборудование:</a:t>
            </a:r>
            <a:r>
              <a:rPr lang="ru-RU" sz="1400" dirty="0"/>
              <a:t> Картинка с изображением одуванчика без стебля.</a:t>
            </a:r>
          </a:p>
          <a:p>
            <a:pPr marL="0" indent="0">
              <a:buNone/>
            </a:pPr>
            <a:r>
              <a:rPr lang="ru-RU" sz="1400" u="sng" dirty="0"/>
              <a:t>Ход:</a:t>
            </a:r>
            <a:r>
              <a:rPr lang="ru-RU" sz="1400" dirty="0"/>
              <a:t> Ребенку предлагают посмотреть на картинку и назвать, и дорисовать то, чего не хватает.</a:t>
            </a:r>
          </a:p>
          <a:p>
            <a:pPr marL="0" indent="0">
              <a:buNone/>
            </a:pPr>
            <a:r>
              <a:rPr lang="ru-RU" sz="1400" dirty="0"/>
              <a:t> </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НАСЕКОМЫЕ</a:t>
            </a:r>
            <a:endParaRPr lang="ru-RU" sz="1400" dirty="0"/>
          </a:p>
          <a:p>
            <a:pPr>
              <a:buFont typeface="Wingdings" panose="05000000000000000000" pitchFamily="2" charset="2"/>
              <a:buChar char="v"/>
            </a:pPr>
            <a:r>
              <a:rPr lang="ru-RU" sz="1400" b="1" i="1" dirty="0" smtClean="0"/>
              <a:t>"Забавная</a:t>
            </a:r>
            <a:r>
              <a:rPr lang="ru-RU" sz="1400" b="1" dirty="0"/>
              <a:t> </a:t>
            </a:r>
            <a:r>
              <a:rPr lang="ru-RU" sz="1400" b="1" i="1" dirty="0"/>
              <a:t>шкатулка"</a:t>
            </a:r>
            <a:r>
              <a:rPr lang="ru-RU" sz="1400" b="1" dirty="0"/>
              <a:t> </a:t>
            </a:r>
            <a:endParaRPr lang="ru-RU" sz="1400" dirty="0"/>
          </a:p>
          <a:p>
            <a:pPr marL="0" indent="0">
              <a:buNone/>
            </a:pPr>
            <a:r>
              <a:rPr lang="ru-RU" sz="1400" u="sng" dirty="0"/>
              <a:t>Цель:</a:t>
            </a:r>
            <a:r>
              <a:rPr lang="ru-RU" sz="1400" dirty="0"/>
              <a:t> Уточнить и расширить словарь по теме.</a:t>
            </a:r>
          </a:p>
          <a:p>
            <a:pPr marL="0" indent="0">
              <a:buNone/>
            </a:pPr>
            <a:r>
              <a:rPr lang="ru-RU" sz="1400" dirty="0"/>
              <a:t> </a:t>
            </a:r>
            <a:r>
              <a:rPr lang="ru-RU" sz="1400" u="sng" dirty="0"/>
              <a:t>Оборудование:</a:t>
            </a:r>
            <a:r>
              <a:rPr lang="ru-RU" sz="1400" dirty="0"/>
              <a:t> Картинки с изображением жука, бабочки и божьей коровки в шкатулке.</a:t>
            </a:r>
          </a:p>
          <a:p>
            <a:pPr marL="0" indent="0">
              <a:buNone/>
            </a:pPr>
            <a:r>
              <a:rPr lang="ru-RU" sz="1400" u="sng" dirty="0"/>
              <a:t>Ход:</a:t>
            </a:r>
            <a:r>
              <a:rPr lang="ru-RU" sz="1400" dirty="0"/>
              <a:t> Взрослый демонстрирует ребенку шкатулку и читает стихотворение: Я картинки положила В разноцветный сундучок. Ну-ка, Катя (Саша и т д) загляни Вынь картинку, назови. Ребенок по одной достает картинки, называет насекомое, его части, цвет крыльев, усов и пр. Взрослый обобщает все картинки: «Это насекомые».</a:t>
            </a:r>
          </a:p>
          <a:p>
            <a:pPr>
              <a:buFont typeface="Wingdings" panose="05000000000000000000" pitchFamily="2" charset="2"/>
              <a:buChar char="v"/>
            </a:pPr>
            <a:r>
              <a:rPr lang="ru-RU" sz="1400" b="1" i="1" dirty="0" smtClean="0"/>
              <a:t>"Угадай</a:t>
            </a:r>
            <a:r>
              <a:rPr lang="ru-RU" sz="1400" b="1" i="1" dirty="0"/>
              <a:t>, кто</a:t>
            </a:r>
            <a:r>
              <a:rPr lang="ru-RU" sz="1400" b="1" dirty="0"/>
              <a:t> </a:t>
            </a:r>
            <a:r>
              <a:rPr lang="ru-RU" sz="1400" b="1" i="1" dirty="0"/>
              <a:t>улетел?"</a:t>
            </a:r>
            <a:r>
              <a:rPr lang="ru-RU" sz="1400" b="1" dirty="0"/>
              <a:t> </a:t>
            </a:r>
            <a:endParaRPr lang="ru-RU" sz="1400" dirty="0"/>
          </a:p>
          <a:p>
            <a:pPr marL="0" indent="0">
              <a:buNone/>
            </a:pPr>
            <a:r>
              <a:rPr lang="ru-RU" sz="1400" u="sng" dirty="0"/>
              <a:t>Цель:</a:t>
            </a:r>
            <a:r>
              <a:rPr lang="ru-RU" sz="1400" dirty="0"/>
              <a:t> активизировать словарь по теме.</a:t>
            </a:r>
          </a:p>
          <a:p>
            <a:pPr marL="0" indent="0">
              <a:buNone/>
            </a:pPr>
            <a:r>
              <a:rPr lang="ru-RU" sz="1400" u="sng" dirty="0"/>
              <a:t>Оборудование:</a:t>
            </a:r>
            <a:r>
              <a:rPr lang="ru-RU" sz="1400" dirty="0"/>
              <a:t> 3-4 картинки с изображением насекомых.</a:t>
            </a:r>
          </a:p>
          <a:p>
            <a:pPr marL="0" indent="0">
              <a:buNone/>
            </a:pPr>
            <a:r>
              <a:rPr lang="ru-RU" sz="1400" u="sng" dirty="0"/>
              <a:t>Ход.</a:t>
            </a:r>
            <a:r>
              <a:rPr lang="ru-RU" sz="1400" dirty="0"/>
              <a:t> Взрослый раскладывает в ряд на столе картинки. Ребенок их называет. Затем взрослый предлагает малышу закрыть глаза, а сам в это время убирает одну картинку Ребенок открывает глаза и называет, какое насекомое улетело.</a:t>
            </a:r>
          </a:p>
          <a:p>
            <a:pPr>
              <a:buFont typeface="Wingdings" panose="05000000000000000000" pitchFamily="2" charset="2"/>
              <a:buChar char="v"/>
            </a:pPr>
            <a:r>
              <a:rPr lang="ru-RU" sz="1400" b="1" i="1" dirty="0" smtClean="0"/>
              <a:t>"Один </a:t>
            </a:r>
            <a:r>
              <a:rPr lang="ru-RU" sz="1400" b="1" i="1" dirty="0"/>
              <a:t>– много"</a:t>
            </a:r>
            <a:r>
              <a:rPr lang="ru-RU" sz="1400" dirty="0"/>
              <a:t> (с существительными по теме)</a:t>
            </a:r>
          </a:p>
          <a:p>
            <a:pPr marL="0" indent="0">
              <a:buNone/>
            </a:pPr>
            <a:r>
              <a:rPr lang="ru-RU" sz="1400" dirty="0"/>
              <a:t>жук - жуки                                             бабочка - бабочки</a:t>
            </a:r>
          </a:p>
          <a:p>
            <a:pPr marL="0" indent="0">
              <a:buNone/>
            </a:pPr>
            <a:r>
              <a:rPr lang="ru-RU" sz="1400" dirty="0"/>
              <a:t>божья коровка - божьи коровки          муха - мухи</a:t>
            </a:r>
          </a:p>
          <a:p>
            <a:pPr marL="0" indent="0">
              <a:buNone/>
            </a:pPr>
            <a:r>
              <a:rPr lang="ru-RU" sz="1400" dirty="0"/>
              <a:t>и т. д.</a:t>
            </a:r>
          </a:p>
          <a:p>
            <a:pPr>
              <a:buFont typeface="Wingdings" panose="05000000000000000000" pitchFamily="2" charset="2"/>
              <a:buChar char="v"/>
            </a:pPr>
            <a:r>
              <a:rPr lang="ru-RU" sz="1400" b="1" i="1" dirty="0" smtClean="0"/>
              <a:t>"Где</a:t>
            </a:r>
            <a:r>
              <a:rPr lang="ru-RU" sz="1400" b="1" dirty="0"/>
              <a:t> </a:t>
            </a:r>
            <a:r>
              <a:rPr lang="ru-RU" sz="1400" b="1" i="1" dirty="0"/>
              <a:t>бабочка?"</a:t>
            </a:r>
            <a:r>
              <a:rPr lang="ru-RU" sz="1400" b="1" dirty="0"/>
              <a:t> </a:t>
            </a:r>
            <a:endParaRPr lang="ru-RU" sz="1400" dirty="0"/>
          </a:p>
          <a:p>
            <a:pPr marL="0" indent="0">
              <a:buNone/>
            </a:pPr>
            <a:r>
              <a:rPr lang="ru-RU" sz="1400" u="sng" dirty="0"/>
              <a:t>Цель:</a:t>
            </a:r>
            <a:r>
              <a:rPr lang="ru-RU" sz="1400" dirty="0"/>
              <a:t> формировать понимание предлогов.</a:t>
            </a:r>
          </a:p>
          <a:p>
            <a:pPr marL="0" indent="0">
              <a:buNone/>
            </a:pPr>
            <a:r>
              <a:rPr lang="ru-RU" sz="1400" u="sng" dirty="0"/>
              <a:t>Оборудование:</a:t>
            </a:r>
            <a:r>
              <a:rPr lang="ru-RU" sz="1400" dirty="0"/>
              <a:t> бумажная бабочка, искусственный или настоящий цветок.</a:t>
            </a:r>
          </a:p>
          <a:p>
            <a:pPr marL="0" indent="0">
              <a:buNone/>
            </a:pPr>
            <a:r>
              <a:rPr lang="ru-RU" sz="1400" u="sng" dirty="0"/>
              <a:t>Ход.</a:t>
            </a:r>
            <a:r>
              <a:rPr lang="ru-RU" sz="1400" dirty="0"/>
              <a:t> Взрослый выполняет различные действия с бабочкой (сажает ее на цветок, под цветок, на листик, держит над цветком и </a:t>
            </a:r>
            <a:r>
              <a:rPr lang="ru-RU" sz="1400" dirty="0" err="1"/>
              <a:t>пр</a:t>
            </a:r>
            <a:r>
              <a:rPr lang="ru-RU" sz="1400" dirty="0"/>
              <a:t>). В это время спрашивает у ребенка, где бабочка и контролирует правильность его ответов. Затем предлагает ребенку поиграть с бабочкой, активизируя его речь вопросами.</a:t>
            </a:r>
          </a:p>
          <a:p>
            <a:pPr>
              <a:buFont typeface="Wingdings" panose="05000000000000000000" pitchFamily="2" charset="2"/>
              <a:buChar char="v"/>
            </a:pPr>
            <a:r>
              <a:rPr lang="ru-RU" sz="1400" b="1" dirty="0"/>
              <a:t> </a:t>
            </a:r>
            <a:r>
              <a:rPr lang="ru-RU" sz="1400" b="1" i="1" dirty="0"/>
              <a:t>Разрезная картинка «Жук»</a:t>
            </a:r>
            <a:r>
              <a:rPr lang="ru-RU" sz="1400" dirty="0"/>
              <a:t> (разрез по диагоналям)</a:t>
            </a:r>
          </a:p>
          <a:p>
            <a:pPr marL="0" indent="0">
              <a:buNone/>
            </a:pPr>
            <a:r>
              <a:rPr lang="ru-RU" sz="1400" dirty="0"/>
              <a:t>Ход смотреть в теме "Фрукты"</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marL="0" indent="0">
              <a:buNone/>
            </a:pPr>
            <a:r>
              <a:rPr lang="ru-RU" sz="1400" b="1" dirty="0"/>
              <a:t>ПТИЦЫ</a:t>
            </a:r>
            <a:r>
              <a:rPr lang="ru-RU" sz="1400" dirty="0"/>
              <a:t> </a:t>
            </a:r>
          </a:p>
          <a:p>
            <a:pPr>
              <a:buFont typeface="Wingdings" panose="05000000000000000000" pitchFamily="2" charset="2"/>
              <a:buChar char="v"/>
            </a:pPr>
            <a:r>
              <a:rPr lang="ru-RU" sz="1400" b="1" i="1" dirty="0" smtClean="0"/>
              <a:t>«Забавная </a:t>
            </a:r>
            <a:r>
              <a:rPr lang="ru-RU" sz="1400" b="1" i="1" dirty="0"/>
              <a:t>шкатулка»</a:t>
            </a:r>
            <a:r>
              <a:rPr lang="ru-RU" sz="1400" b="1" dirty="0"/>
              <a:t> </a:t>
            </a:r>
            <a:endParaRPr lang="ru-RU" sz="1400" dirty="0"/>
          </a:p>
          <a:p>
            <a:pPr marL="0" indent="0">
              <a:buNone/>
            </a:pPr>
            <a:r>
              <a:rPr lang="ru-RU" sz="1400" u="sng" dirty="0"/>
              <a:t>Цель и ход игры</a:t>
            </a:r>
            <a:r>
              <a:rPr lang="ru-RU" sz="1400" dirty="0"/>
              <a:t> аналогичны игре по теме «Насекомые». Используются картинки с изображением воробья и голубя. Можно добавить еще несколько картинок, если позволяет уровень речевого развития ребенка.</a:t>
            </a:r>
          </a:p>
          <a:p>
            <a:pPr>
              <a:buFont typeface="Wingdings" panose="05000000000000000000" pitchFamily="2" charset="2"/>
              <a:buChar char="v"/>
            </a:pPr>
            <a:r>
              <a:rPr lang="ru-RU" sz="1400" b="1" i="1" dirty="0" smtClean="0"/>
              <a:t> </a:t>
            </a:r>
            <a:r>
              <a:rPr lang="ru-RU" sz="1400" b="1" i="1" dirty="0"/>
              <a:t>«Один - много»</a:t>
            </a:r>
            <a:r>
              <a:rPr lang="ru-RU" sz="1400" dirty="0"/>
              <a:t> (с названиями птиц) голубь - голуби воробей - воробьи и т. д.</a:t>
            </a:r>
          </a:p>
          <a:p>
            <a:pPr marL="0" indent="0">
              <a:buNone/>
            </a:pPr>
            <a:r>
              <a:rPr lang="ru-RU" sz="1400" dirty="0"/>
              <a:t> </a:t>
            </a:r>
          </a:p>
          <a:p>
            <a:pPr>
              <a:buFont typeface="Wingdings" panose="05000000000000000000" pitchFamily="2" charset="2"/>
              <a:buChar char="v"/>
            </a:pPr>
            <a:r>
              <a:rPr lang="ru-RU" sz="1400" b="1" dirty="0"/>
              <a:t> </a:t>
            </a:r>
            <a:r>
              <a:rPr lang="ru-RU" sz="1400" b="1" i="1" dirty="0"/>
              <a:t>«Сосчитай воробьев»</a:t>
            </a:r>
            <a:r>
              <a:rPr lang="ru-RU" sz="1400" b="1" dirty="0"/>
              <a:t> </a:t>
            </a:r>
            <a:endParaRPr lang="ru-RU" sz="1400" dirty="0"/>
          </a:p>
          <a:p>
            <a:pPr marL="0" indent="0">
              <a:buNone/>
            </a:pPr>
            <a:r>
              <a:rPr lang="ru-RU" sz="1400" u="sng" dirty="0"/>
              <a:t>Цель:</a:t>
            </a:r>
            <a:r>
              <a:rPr lang="ru-RU" sz="1400" dirty="0"/>
              <a:t> учить согласованию существительного с числительным.</a:t>
            </a:r>
          </a:p>
          <a:p>
            <a:pPr marL="0" indent="0">
              <a:buNone/>
            </a:pPr>
            <a:r>
              <a:rPr lang="ru-RU" sz="1400" u="sng" dirty="0"/>
              <a:t>Оборудование:</a:t>
            </a:r>
            <a:r>
              <a:rPr lang="ru-RU" sz="1400" dirty="0"/>
              <a:t> три картинки с изображением воробья, одна картин ка с изображением стаи воробьев.</a:t>
            </a:r>
          </a:p>
          <a:p>
            <a:pPr marL="0" indent="0">
              <a:buNone/>
            </a:pPr>
            <a:r>
              <a:rPr lang="ru-RU" sz="1400" u="sng" dirty="0"/>
              <a:t>Ход.</a:t>
            </a:r>
            <a:r>
              <a:rPr lang="ru-RU" sz="1400" dirty="0"/>
              <a:t> Взрослый предлагает ребенку посчитать трех воробьев, следя за правильностью речи. Затем он демонстрирует изображение стаи с вопросом: «Сколько здесь воробьев?» Контролируется правильность ответа (много воробьев).</a:t>
            </a:r>
          </a:p>
          <a:p>
            <a:pPr>
              <a:buFont typeface="Wingdings" panose="05000000000000000000" pitchFamily="2" charset="2"/>
              <a:buChar char="v"/>
            </a:pPr>
            <a:r>
              <a:rPr lang="ru-RU" sz="1400" b="1" i="1" dirty="0" smtClean="0"/>
              <a:t> </a:t>
            </a:r>
            <a:r>
              <a:rPr lang="ru-RU" sz="1400" b="1" i="1" dirty="0"/>
              <a:t>«Помоги Незнайке»</a:t>
            </a:r>
            <a:r>
              <a:rPr lang="ru-RU" sz="1400" b="1" dirty="0"/>
              <a:t> </a:t>
            </a:r>
            <a:endParaRPr lang="ru-RU" sz="1400" dirty="0"/>
          </a:p>
          <a:p>
            <a:pPr marL="0" indent="0">
              <a:buNone/>
            </a:pPr>
            <a:r>
              <a:rPr lang="ru-RU" sz="1400" u="sng" dirty="0"/>
              <a:t>Цель:</a:t>
            </a:r>
            <a:r>
              <a:rPr lang="ru-RU" sz="1400" dirty="0"/>
              <a:t> активизация глагольной лексики по теме.</a:t>
            </a:r>
          </a:p>
          <a:p>
            <a:pPr marL="0" indent="0">
              <a:buNone/>
            </a:pPr>
            <a:r>
              <a:rPr lang="ru-RU" sz="1400" u="sng" dirty="0"/>
              <a:t>Оборудование:</a:t>
            </a:r>
            <a:r>
              <a:rPr lang="ru-RU" sz="1400" dirty="0"/>
              <a:t> игрушечный Незнайка или картинка с его изображением.</a:t>
            </a:r>
          </a:p>
          <a:p>
            <a:pPr marL="0" indent="0">
              <a:buNone/>
            </a:pPr>
            <a:r>
              <a:rPr lang="ru-RU" sz="1400" u="sng" dirty="0"/>
              <a:t>Ход</a:t>
            </a:r>
            <a:r>
              <a:rPr lang="ru-RU" sz="1400" dirty="0"/>
              <a:t>. Взрослый демонстрирует ребенку игрушку или картинку и просит помочь Незнайке, так как тот не знает, что умеют делать птицы. Ребенок сам или с помощью взрослого вспоминает слова - действия, которые могут выполнять птицы: ходить, летать, клевать, пить и т. д.</a:t>
            </a:r>
          </a:p>
          <a:p>
            <a:pPr>
              <a:buFont typeface="Wingdings" panose="05000000000000000000" pitchFamily="2" charset="2"/>
              <a:buChar char="v"/>
            </a:pPr>
            <a:r>
              <a:rPr lang="ru-RU" sz="1400" b="1" i="1" dirty="0" smtClean="0"/>
              <a:t> </a:t>
            </a:r>
            <a:r>
              <a:rPr lang="ru-RU" sz="1400" b="1" i="1" dirty="0"/>
              <a:t>«Построй голубятню»</a:t>
            </a:r>
            <a:r>
              <a:rPr lang="ru-RU" sz="1400" b="1" dirty="0"/>
              <a:t> </a:t>
            </a:r>
            <a:endParaRPr lang="ru-RU" sz="1400" dirty="0"/>
          </a:p>
          <a:p>
            <a:pPr marL="0" indent="0">
              <a:buNone/>
            </a:pPr>
            <a:r>
              <a:rPr lang="ru-RU" sz="1400" u="sng" dirty="0"/>
              <a:t>Цель:</a:t>
            </a:r>
            <a:r>
              <a:rPr lang="ru-RU" sz="1400" dirty="0"/>
              <a:t> закрепить умение выкладывать геометрические фигуры по образцу, активизировать речь.</a:t>
            </a:r>
          </a:p>
          <a:p>
            <a:pPr marL="0" indent="0">
              <a:buNone/>
            </a:pPr>
            <a:r>
              <a:rPr lang="ru-RU" sz="1400" u="sng" dirty="0"/>
              <a:t>Оборудование:</a:t>
            </a:r>
            <a:r>
              <a:rPr lang="ru-RU" sz="1400" dirty="0"/>
              <a:t> картонный треугольник и квадрат.</a:t>
            </a:r>
          </a:p>
          <a:p>
            <a:pPr marL="0" indent="0">
              <a:buNone/>
            </a:pPr>
            <a:r>
              <a:rPr lang="ru-RU" sz="1400" u="sng" dirty="0"/>
              <a:t>Ход.</a:t>
            </a:r>
            <a:r>
              <a:rPr lang="ru-RU" sz="1400" dirty="0"/>
              <a:t> Взрослый показывает, как можно построить дом для голубей - голубятню. Во время выполнения задания ребенок отвечает на вопросы: «Что ты положишь внизу? (Квадрат). Какого он цвета? Что положишь сверху? (Треугольник). Кто здесь будет жить? (Голуби, много голубей)».</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i="1" dirty="0"/>
              <a:t> </a:t>
            </a:r>
            <a:r>
              <a:rPr lang="ru-RU" sz="1400" b="1" i="1" dirty="0"/>
              <a:t>«Угадай, кто улетел?»</a:t>
            </a:r>
            <a:endParaRPr lang="ru-RU" sz="1400" dirty="0"/>
          </a:p>
          <a:p>
            <a:pPr marL="0" indent="0">
              <a:buNone/>
            </a:pPr>
            <a:r>
              <a:rPr lang="ru-RU" sz="1400" u="sng" dirty="0"/>
              <a:t>Цель:</a:t>
            </a:r>
            <a:r>
              <a:rPr lang="ru-RU" sz="1400" dirty="0"/>
              <a:t> расширение словаря существительных по теме.</a:t>
            </a:r>
          </a:p>
          <a:p>
            <a:pPr marL="0" indent="0">
              <a:buNone/>
            </a:pPr>
            <a:r>
              <a:rPr lang="ru-RU" sz="1400" dirty="0"/>
              <a:t>На </a:t>
            </a:r>
            <a:r>
              <a:rPr lang="ru-RU" sz="1400" dirty="0" err="1"/>
              <a:t>фланелеграф</a:t>
            </a:r>
            <a:r>
              <a:rPr lang="ru-RU" sz="1400" dirty="0"/>
              <a:t> выставляются картинки с изображениями птиц. Дети внимательно их рассматривают, затем закрывают глаза. Убирается одна картинка, Дети отвечают, какая птица улетела.</a:t>
            </a:r>
          </a:p>
          <a:p>
            <a:pPr>
              <a:buFont typeface="Wingdings" panose="05000000000000000000" pitchFamily="2" charset="2"/>
              <a:buChar char="v"/>
            </a:pPr>
            <a:r>
              <a:rPr lang="ru-RU" sz="1400" b="1" i="1" dirty="0" smtClean="0"/>
              <a:t> </a:t>
            </a:r>
            <a:r>
              <a:rPr lang="ru-RU" sz="1400" b="1" i="1" dirty="0"/>
              <a:t>«Составь из частей птицу»</a:t>
            </a:r>
            <a:endParaRPr lang="ru-RU" sz="1400" dirty="0"/>
          </a:p>
          <a:p>
            <a:pPr marL="0" indent="0">
              <a:buNone/>
            </a:pPr>
            <a:r>
              <a:rPr lang="ru-RU" sz="1400" u="sng" dirty="0"/>
              <a:t>Цель: </a:t>
            </a:r>
            <a:r>
              <a:rPr lang="ru-RU" sz="1400" dirty="0"/>
              <a:t>практическое усвоение детьми названий частей тела птиц.</a:t>
            </a:r>
          </a:p>
          <a:p>
            <a:pPr marL="0" indent="0">
              <a:buNone/>
            </a:pPr>
            <a:r>
              <a:rPr lang="ru-RU" sz="1400" dirty="0"/>
              <a:t>Игра проводится с разрезанными картинками. Дети составляют птицу и называют части тела.</a:t>
            </a:r>
          </a:p>
          <a:p>
            <a:pPr>
              <a:buFont typeface="Wingdings" panose="05000000000000000000" pitchFamily="2" charset="2"/>
              <a:buChar char="v"/>
            </a:pPr>
            <a:r>
              <a:rPr lang="ru-RU" sz="1400" b="1" i="1" dirty="0" smtClean="0"/>
              <a:t> </a:t>
            </a:r>
            <a:r>
              <a:rPr lang="ru-RU" sz="1400" b="1" i="1" dirty="0"/>
              <a:t>«Кто прилетел к кормушке?»</a:t>
            </a:r>
            <a:endParaRPr lang="ru-RU" sz="1400" dirty="0"/>
          </a:p>
          <a:p>
            <a:pPr marL="0" indent="0">
              <a:buNone/>
            </a:pPr>
            <a:r>
              <a:rPr lang="ru-RU" sz="1400" dirty="0"/>
              <a:t>Один ребёнок описывает плану, остальные догадываются, о ком едет речь.</a:t>
            </a:r>
          </a:p>
          <a:p>
            <a:pPr marL="0" indent="0">
              <a:buNone/>
            </a:pPr>
            <a:r>
              <a:rPr lang="ru-RU" sz="1400" dirty="0"/>
              <a:t>План рассказа:</a:t>
            </a:r>
          </a:p>
          <a:p>
            <a:pPr marL="0" lvl="0" indent="0">
              <a:buNone/>
            </a:pPr>
            <a:r>
              <a:rPr lang="ru-RU" sz="1400" dirty="0"/>
              <a:t>Кто это?</a:t>
            </a:r>
          </a:p>
          <a:p>
            <a:pPr marL="0" lvl="0" indent="0">
              <a:buNone/>
            </a:pPr>
            <a:r>
              <a:rPr lang="ru-RU" sz="1400" dirty="0"/>
              <a:t>Какие части тела у неё есть?</a:t>
            </a:r>
          </a:p>
          <a:p>
            <a:pPr marL="0" lvl="0" indent="0">
              <a:buNone/>
            </a:pPr>
            <a:r>
              <a:rPr lang="ru-RU" sz="1400" dirty="0"/>
              <a:t>Домашняя или дикая эта птица? (Если дикая, то зимующая или перелетная; живет на севере, на юге или в средней полосе).</a:t>
            </a:r>
          </a:p>
          <a:p>
            <a:pPr marL="0" lvl="0" indent="0">
              <a:buNone/>
            </a:pPr>
            <a:r>
              <a:rPr lang="ru-RU" sz="1400" dirty="0"/>
              <a:t>Как называется её дом?</a:t>
            </a:r>
          </a:p>
          <a:p>
            <a:pPr marL="0" lvl="0" indent="0">
              <a:buNone/>
            </a:pPr>
            <a:r>
              <a:rPr lang="ru-RU" sz="1400" dirty="0"/>
              <a:t>Чем питается?</a:t>
            </a:r>
          </a:p>
          <a:p>
            <a:pPr marL="0" lvl="0" indent="0">
              <a:buNone/>
            </a:pPr>
            <a:r>
              <a:rPr lang="ru-RU" sz="1400" dirty="0"/>
              <a:t>Как называют детенышей?</a:t>
            </a:r>
          </a:p>
          <a:p>
            <a:pPr marL="0" lvl="0" indent="0">
              <a:buNone/>
            </a:pPr>
            <a:r>
              <a:rPr lang="ru-RU" sz="1400" dirty="0"/>
              <a:t>Как подает голос?</a:t>
            </a:r>
          </a:p>
          <a:p>
            <a:pPr marL="0" lvl="0" indent="0">
              <a:buNone/>
            </a:pPr>
            <a:r>
              <a:rPr lang="ru-RU" sz="1400" dirty="0"/>
              <a:t>Какую пользу приносит?</a:t>
            </a:r>
          </a:p>
          <a:p>
            <a:pPr marL="0" indent="0">
              <a:buNone/>
            </a:pPr>
            <a:r>
              <a:rPr lang="ru-RU" sz="1400" dirty="0"/>
              <a:t>Ребёнок выходит под аплодисменты друзей и рассказывает по плану. Можно изобразить знаменитых писателей, артистов, которые придумали «рассказ» про птиц, животных и т.д.</a:t>
            </a: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764704"/>
            <a:ext cx="8208912" cy="5976664"/>
          </a:xfrm>
        </p:spPr>
        <p:txBody>
          <a:bodyPr>
            <a:normAutofit/>
          </a:bodyPr>
          <a:lstStyle/>
          <a:p>
            <a:pPr marL="0" indent="0">
              <a:buNone/>
            </a:pPr>
            <a:r>
              <a:rPr lang="ru-RU" sz="1400" b="1" dirty="0"/>
              <a:t>ЛЕТО</a:t>
            </a:r>
            <a:endParaRPr lang="ru-RU" sz="1400" dirty="0"/>
          </a:p>
          <a:p>
            <a:pPr>
              <a:buFont typeface="Wingdings" panose="05000000000000000000" pitchFamily="2" charset="2"/>
              <a:buChar char="v"/>
            </a:pPr>
            <a:r>
              <a:rPr lang="ru-RU" sz="1400" b="1" i="1" dirty="0" smtClean="0"/>
              <a:t> </a:t>
            </a:r>
            <a:r>
              <a:rPr lang="ru-RU" sz="1400" b="1" i="1" dirty="0"/>
              <a:t>«Что бывает летом?»</a:t>
            </a:r>
            <a:r>
              <a:rPr lang="ru-RU" sz="1400" b="1" dirty="0"/>
              <a:t> </a:t>
            </a:r>
            <a:endParaRPr lang="ru-RU" sz="1400" dirty="0"/>
          </a:p>
          <a:p>
            <a:pPr marL="0" indent="0">
              <a:buNone/>
            </a:pPr>
            <a:r>
              <a:rPr lang="ru-RU" sz="1400" dirty="0"/>
              <a:t>Проводится аналогично игре «Что бывает осенью?».</a:t>
            </a:r>
          </a:p>
          <a:p>
            <a:pPr>
              <a:buFont typeface="Wingdings" panose="05000000000000000000" pitchFamily="2" charset="2"/>
              <a:buChar char="v"/>
            </a:pPr>
            <a:r>
              <a:rPr lang="ru-RU" sz="1400" b="1" i="1" dirty="0" smtClean="0"/>
              <a:t> </a:t>
            </a:r>
            <a:r>
              <a:rPr lang="ru-RU" sz="1400" b="1" i="1" dirty="0"/>
              <a:t>«Спасибо, лето!»</a:t>
            </a:r>
            <a:r>
              <a:rPr lang="ru-RU" sz="1400" b="1" dirty="0"/>
              <a:t> </a:t>
            </a:r>
            <a:endParaRPr lang="ru-RU" sz="1400" dirty="0"/>
          </a:p>
          <a:p>
            <a:pPr marL="0" indent="0">
              <a:buNone/>
            </a:pPr>
            <a:r>
              <a:rPr lang="ru-RU" sz="1400" u="sng" dirty="0"/>
              <a:t>Цель:</a:t>
            </a:r>
            <a:r>
              <a:rPr lang="ru-RU" sz="1400" dirty="0"/>
              <a:t> расширить и активизировать словарь по теме.</a:t>
            </a:r>
          </a:p>
          <a:p>
            <a:pPr marL="0" indent="0">
              <a:buNone/>
            </a:pPr>
            <a:r>
              <a:rPr lang="ru-RU" sz="1400" u="sng" dirty="0"/>
              <a:t>Оборудование:</a:t>
            </a:r>
            <a:r>
              <a:rPr lang="ru-RU" sz="1400" dirty="0"/>
              <a:t> разноцветная коробочка с дарами лета (ягоды, грибы, орехи, овощи, фрукты, созревшие к моменту игры).</a:t>
            </a:r>
          </a:p>
          <a:p>
            <a:pPr marL="0" indent="0">
              <a:buNone/>
            </a:pPr>
            <a:r>
              <a:rPr lang="ru-RU" sz="1400" u="sng" dirty="0"/>
              <a:t>Ход.</a:t>
            </a:r>
            <a:r>
              <a:rPr lang="ru-RU" sz="1400" dirty="0"/>
              <a:t> Игру лучше всего проводить на улице (идеальное место - дача). Выйдя на улицу, ребенок замечает красивую коробочку (на столе, на ступеньках, скамейке и т. п) Открыв сундучок, малыш обнаруживает в нем дары леча. Доставая по одному плоды, орехи и ягоды, ребенок рассматривает их, описывает цвет, форму, пробует па вкус (то, что можно). Взрослый активизирует речь малыша вопросами, помогает в подборе слов.</a:t>
            </a:r>
          </a:p>
          <a:p>
            <a:pPr>
              <a:buFont typeface="Wingdings" panose="05000000000000000000" pitchFamily="2" charset="2"/>
              <a:buChar char="v"/>
            </a:pPr>
            <a:r>
              <a:rPr lang="ru-RU" sz="1400" b="1" i="1" dirty="0" smtClean="0"/>
              <a:t> </a:t>
            </a:r>
            <a:r>
              <a:rPr lang="ru-RU" sz="1400" b="1" i="1" dirty="0"/>
              <a:t>«Один - много»</a:t>
            </a:r>
            <a:r>
              <a:rPr lang="ru-RU" sz="1400" dirty="0"/>
              <a:t> (с существительными по теме)</a:t>
            </a:r>
          </a:p>
          <a:p>
            <a:pPr marL="0" indent="0">
              <a:buNone/>
            </a:pPr>
            <a:r>
              <a:rPr lang="ru-RU" sz="1400" dirty="0"/>
              <a:t>дождь - дожди           гроза - грозы</a:t>
            </a:r>
          </a:p>
          <a:p>
            <a:pPr marL="0" indent="0">
              <a:buNone/>
            </a:pPr>
            <a:r>
              <a:rPr lang="ru-RU" sz="1400" dirty="0"/>
              <a:t>радуга - радуги          молния - молнии</a:t>
            </a:r>
          </a:p>
          <a:p>
            <a:pPr marL="0" indent="0">
              <a:buNone/>
            </a:pPr>
            <a:r>
              <a:rPr lang="ru-RU" sz="1400" dirty="0"/>
              <a:t>река — реки               мяч - мячи</a:t>
            </a:r>
          </a:p>
          <a:p>
            <a:pPr marL="0" indent="0">
              <a:buNone/>
            </a:pPr>
            <a:r>
              <a:rPr lang="ru-RU" sz="1400" dirty="0"/>
              <a:t>ягода - ягоды             гриб - грибы</a:t>
            </a:r>
          </a:p>
          <a:p>
            <a:pPr marL="0" indent="0">
              <a:buNone/>
            </a:pPr>
            <a:r>
              <a:rPr lang="ru-RU" sz="1400" dirty="0"/>
              <a:t>фрукт - фрукты         овощ - овощи</a:t>
            </a:r>
          </a:p>
          <a:p>
            <a:pPr marL="0" indent="0">
              <a:buNone/>
            </a:pPr>
            <a:r>
              <a:rPr lang="ru-RU" sz="1400" dirty="0"/>
              <a:t> </a:t>
            </a:r>
          </a:p>
          <a:p>
            <a:pPr marL="0" indent="0">
              <a:buNone/>
            </a:pPr>
            <a:r>
              <a:rPr lang="ru-RU" sz="1400" dirty="0"/>
              <a:t> </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274638"/>
            <a:ext cx="8229600" cy="202034"/>
          </a:xfrm>
        </p:spPr>
        <p:txBody>
          <a:bodyPr>
            <a:normAutofit fontScale="90000"/>
          </a:bodyPr>
          <a:lstStyle/>
          <a:p>
            <a:endParaRPr lang="ru-RU" dirty="0"/>
          </a:p>
        </p:txBody>
      </p:sp>
      <p:sp>
        <p:nvSpPr>
          <p:cNvPr id="6" name="Объект 5"/>
          <p:cNvSpPr>
            <a:spLocks noGrp="1"/>
          </p:cNvSpPr>
          <p:nvPr>
            <p:ph idx="1"/>
          </p:nvPr>
        </p:nvSpPr>
        <p:spPr>
          <a:xfrm>
            <a:off x="827584" y="548680"/>
            <a:ext cx="8136904" cy="6048672"/>
          </a:xfrm>
        </p:spPr>
        <p:txBody>
          <a:bodyPr>
            <a:normAutofit fontScale="92500" lnSpcReduction="10000"/>
          </a:bodyPr>
          <a:lstStyle/>
          <a:p>
            <a:pPr>
              <a:buFont typeface="Wingdings" panose="05000000000000000000" pitchFamily="2" charset="2"/>
              <a:buChar char="v"/>
            </a:pPr>
            <a:r>
              <a:rPr lang="ru-RU" sz="1400" dirty="0" smtClean="0"/>
              <a:t>Игра «</a:t>
            </a:r>
            <a:r>
              <a:rPr lang="ru-RU" sz="1400" b="1" i="1" dirty="0" smtClean="0"/>
              <a:t>Подбери рифму</a:t>
            </a:r>
            <a:r>
              <a:rPr lang="ru-RU" sz="1400" dirty="0" smtClean="0"/>
              <a:t>»</a:t>
            </a:r>
          </a:p>
          <a:p>
            <a:pPr marL="0" indent="0">
              <a:buNone/>
            </a:pPr>
            <a:r>
              <a:rPr lang="ru-RU" sz="1400" dirty="0" smtClean="0"/>
              <a:t>Ребенку выдается картинка с изображением, например, мишки и несколько маленьких картинок с изображением подушки, шишки, фишки, козленка, книжки.</a:t>
            </a:r>
          </a:p>
          <a:p>
            <a:pPr marL="0" indent="0">
              <a:buNone/>
            </a:pPr>
            <a:r>
              <a:rPr lang="ru-RU" sz="1400" dirty="0" smtClean="0"/>
              <a:t>Задание: Подбери слова, которые рифмуются со словом Мишка.</a:t>
            </a:r>
          </a:p>
          <a:p>
            <a:pPr>
              <a:buFont typeface="Wingdings" panose="05000000000000000000" pitchFamily="2" charset="2"/>
              <a:buChar char="v"/>
            </a:pPr>
            <a:r>
              <a:rPr lang="ru-RU" sz="1400" dirty="0" smtClean="0"/>
              <a:t>Игра «</a:t>
            </a:r>
            <a:r>
              <a:rPr lang="ru-RU" sz="1400" b="1" i="1" dirty="0" smtClean="0"/>
              <a:t>Кто внимательный</a:t>
            </a:r>
            <a:r>
              <a:rPr lang="ru-RU" sz="1400" dirty="0" smtClean="0"/>
              <a:t>?»</a:t>
            </a:r>
          </a:p>
          <a:p>
            <a:pPr marL="0" indent="0">
              <a:buNone/>
            </a:pPr>
            <a:r>
              <a:rPr lang="ru-RU" sz="1400" dirty="0" smtClean="0"/>
              <a:t>Взрослый называет ряд гласных /согласных звуков. Ребёнок должен поднять соответствующий символ. На начальном этапе игра может проводиться с одним символом, затем с двумя и более по мере усвоения ребёнком навыков звукового анализа и синтеза.</a:t>
            </a:r>
          </a:p>
          <a:p>
            <a:pPr>
              <a:buFont typeface="Wingdings" panose="05000000000000000000" pitchFamily="2" charset="2"/>
              <a:buChar char="v"/>
            </a:pPr>
            <a:r>
              <a:rPr lang="ru-RU" sz="1400" dirty="0" smtClean="0"/>
              <a:t>Игра «</a:t>
            </a:r>
            <a:r>
              <a:rPr lang="ru-RU" sz="1400" b="1" i="1" dirty="0" smtClean="0"/>
              <a:t>Рыбалка</a:t>
            </a:r>
            <a:r>
              <a:rPr lang="ru-RU" sz="1400" dirty="0" smtClean="0"/>
              <a:t>»</a:t>
            </a:r>
          </a:p>
          <a:p>
            <a:pPr marL="0" indent="0">
              <a:buNone/>
            </a:pPr>
            <a:r>
              <a:rPr lang="ru-RU" sz="1400" dirty="0" smtClean="0"/>
              <a:t>Взрослый предлагает ребёнку «поймать слова со звуком </a:t>
            </a:r>
            <a:r>
              <a:rPr lang="en-US" sz="1400" dirty="0" smtClean="0"/>
              <a:t>[</a:t>
            </a:r>
            <a:r>
              <a:rPr lang="ru-RU" sz="1400" dirty="0" smtClean="0"/>
              <a:t>Л</a:t>
            </a:r>
            <a:r>
              <a:rPr lang="en-US" sz="1400" dirty="0" smtClean="0"/>
              <a:t>]</a:t>
            </a:r>
            <a:r>
              <a:rPr lang="ru-RU" sz="1400" dirty="0" smtClean="0"/>
              <a:t>» ( или другим звуком). Ребёнок берёт удочку с магнитом на конце «лески» и начинает «ловить» нужные картинки со скрепками. «Пойманную рыбку» ребёнок показывает другим детям, которые подтверждают правильность  результата.</a:t>
            </a:r>
          </a:p>
          <a:p>
            <a:pPr>
              <a:buFont typeface="Wingdings" panose="05000000000000000000" pitchFamily="2" charset="2"/>
              <a:buChar char="v"/>
            </a:pPr>
            <a:r>
              <a:rPr lang="ru-RU" sz="1400" dirty="0" smtClean="0"/>
              <a:t>Игра «</a:t>
            </a:r>
            <a:r>
              <a:rPr lang="ru-RU" sz="1400" b="1" i="1" dirty="0" smtClean="0"/>
              <a:t>Волшебный круг</a:t>
            </a:r>
            <a:r>
              <a:rPr lang="ru-RU" sz="1400" dirty="0" smtClean="0"/>
              <a:t>»</a:t>
            </a:r>
          </a:p>
          <a:p>
            <a:pPr marL="0" indent="0">
              <a:buNone/>
            </a:pPr>
            <a:r>
              <a:rPr lang="ru-RU" sz="1400" dirty="0" smtClean="0"/>
              <a:t>Круг со стрелками в виде часов, только вместо цифр-картинки. Ребёнок должен подвинуть стрелку на предмет, название которого отличается одним звуком от названия того предмета, на который указывает другая стрелка. </a:t>
            </a:r>
          </a:p>
          <a:p>
            <a:pPr marL="0" indent="0">
              <a:buNone/>
            </a:pPr>
            <a:r>
              <a:rPr lang="ru-RU" sz="1400" dirty="0" smtClean="0"/>
              <a:t>/Предварительно все слова проговариваются/.</a:t>
            </a:r>
          </a:p>
          <a:p>
            <a:pPr>
              <a:buFont typeface="Wingdings" panose="05000000000000000000" pitchFamily="2" charset="2"/>
              <a:buChar char="v"/>
            </a:pPr>
            <a:r>
              <a:rPr lang="ru-RU" sz="1400" dirty="0" smtClean="0"/>
              <a:t>Игра «</a:t>
            </a:r>
            <a:r>
              <a:rPr lang="ru-RU" sz="1400" b="1" i="1" dirty="0" smtClean="0"/>
              <a:t>Так ли это звучит</a:t>
            </a:r>
            <a:r>
              <a:rPr lang="ru-RU" sz="1400" dirty="0" smtClean="0"/>
              <a:t>?»</a:t>
            </a:r>
          </a:p>
          <a:p>
            <a:pPr marL="0" indent="0">
              <a:buNone/>
            </a:pPr>
            <a:r>
              <a:rPr lang="ru-RU" sz="1400" dirty="0" smtClean="0"/>
              <a:t>Взрослый предлагает ребёнку разложить картинки в два ряда. В каждом ряду должны находиться картинки, названия которых звучат сходно. Если ребёнок не справляется с заданием, взрослый помогает ему, предлагая ясно и отчётливо (насколько это возможно) произнести каждое слово. Когда картинки будут разложены, взрослый и ребёнок вместе называют слова, отмечая их многообразие, разное и сходное звучание.</a:t>
            </a:r>
          </a:p>
          <a:p>
            <a:pPr>
              <a:buFont typeface="Wingdings" panose="05000000000000000000" pitchFamily="2" charset="2"/>
              <a:buChar char="v"/>
            </a:pPr>
            <a:r>
              <a:rPr lang="ru-RU" sz="1400" dirty="0" smtClean="0"/>
              <a:t>Игра</a:t>
            </a:r>
            <a:r>
              <a:rPr lang="ru-RU" sz="1400" b="1" dirty="0" smtClean="0"/>
              <a:t> «</a:t>
            </a:r>
            <a:r>
              <a:rPr lang="ru-RU" sz="1400" b="1" i="1" dirty="0" smtClean="0"/>
              <a:t>Необычная </a:t>
            </a:r>
            <a:r>
              <a:rPr lang="ru-RU" sz="1400" b="1" i="1" dirty="0"/>
              <a:t>песенка</a:t>
            </a:r>
            <a:r>
              <a:rPr lang="ru-RU" sz="1400" b="1" dirty="0"/>
              <a:t>»</a:t>
            </a:r>
            <a:endParaRPr lang="ru-RU" sz="1400" dirty="0" smtClean="0"/>
          </a:p>
          <a:p>
            <a:pPr marL="0" indent="0">
              <a:buNone/>
            </a:pPr>
            <a:r>
              <a:rPr lang="ru-RU" sz="1400" dirty="0"/>
              <a:t>Правила игры</a:t>
            </a:r>
            <a:r>
              <a:rPr lang="ru-RU" sz="1400" b="1" dirty="0"/>
              <a:t>.</a:t>
            </a:r>
            <a:r>
              <a:rPr lang="ru-RU" sz="1400" dirty="0"/>
              <a:t> Ребёнок распевает гласные звуки на мотив любой знакомой ему мелодии</a:t>
            </a:r>
            <a:r>
              <a:rPr lang="ru-RU" sz="1400" dirty="0" smtClean="0"/>
              <a:t>.</a:t>
            </a:r>
            <a:r>
              <a:rPr lang="ru-RU" sz="1400" dirty="0"/>
              <a:t/>
            </a:r>
            <a:br>
              <a:rPr lang="ru-RU" sz="1400" dirty="0"/>
            </a:br>
            <a:r>
              <a:rPr lang="ru-RU" sz="1400" i="1" dirty="0"/>
              <a:t>Воспитатель.</a:t>
            </a:r>
            <a:r>
              <a:rPr lang="ru-RU" sz="1400" dirty="0"/>
              <a:t> Однажды жуки, бабочки и кузнечики поспорили, кто лучше всех споёт песенку. Первыми выступили большие, толстые жуки. Они важно пели: О-О-О. (Дети </a:t>
            </a:r>
            <a:r>
              <a:rPr lang="ru-RU" sz="1400" dirty="0" err="1"/>
              <a:t>пропевают</a:t>
            </a:r>
            <a:r>
              <a:rPr lang="ru-RU" sz="1400" dirty="0"/>
              <a:t> мелодию на звук О). Затем выпорхнули бабочки. Они звонко и весело запели песенку. (Дети исполняют ту же мелодию, но на звук А). Последними вышли музыканты-кузнечики, они заиграли на скрипочках – И-И-И. (Дети напевают эту же мелодию на звук И). Тут на полянку вышли все и начали </a:t>
            </a:r>
            <a:r>
              <a:rPr lang="ru-RU" sz="1400" dirty="0" err="1"/>
              <a:t>распевку</a:t>
            </a:r>
            <a:r>
              <a:rPr lang="ru-RU" sz="1400" dirty="0"/>
              <a:t> со словами. И сразу же все жуки, бабочки, кузнечики поняли, что лучше всех поют наши девочки и мальчики.</a:t>
            </a:r>
          </a:p>
          <a:p>
            <a:pPr marL="0" indent="0">
              <a:buNone/>
            </a:pPr>
            <a:endParaRPr lang="ru-RU" sz="1300" dirty="0"/>
          </a:p>
        </p:txBody>
      </p:sp>
    </p:spTree>
    <p:extLst>
      <p:ext uri="{BB962C8B-B14F-4D97-AF65-F5344CB8AC3E}">
        <p14:creationId xmlns:p14="http://schemas.microsoft.com/office/powerpoint/2010/main" val="2813491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260648"/>
            <a:ext cx="8208912" cy="6480720"/>
          </a:xfrm>
        </p:spPr>
        <p:txBody>
          <a:bodyPr>
            <a:normAutofit/>
          </a:bodyPr>
          <a:lstStyle/>
          <a:p>
            <a:pPr>
              <a:buFont typeface="Wingdings" panose="05000000000000000000" pitchFamily="2" charset="2"/>
              <a:buChar char="v"/>
            </a:pPr>
            <a:r>
              <a:rPr lang="ru-RU" sz="1300" b="1" i="1" dirty="0" smtClean="0"/>
              <a:t> </a:t>
            </a:r>
            <a:r>
              <a:rPr lang="ru-RU" sz="1300" b="1" i="1" dirty="0"/>
              <a:t>«Назови ласково»</a:t>
            </a:r>
            <a:r>
              <a:rPr lang="ru-RU" sz="1300" b="1" dirty="0"/>
              <a:t> </a:t>
            </a:r>
            <a:r>
              <a:rPr lang="ru-RU" sz="1300" dirty="0"/>
              <a:t>(с существительными по теме)</a:t>
            </a:r>
          </a:p>
          <a:p>
            <a:pPr marL="0" indent="0">
              <a:buNone/>
            </a:pPr>
            <a:r>
              <a:rPr lang="ru-RU" sz="1300" dirty="0"/>
              <a:t>солнце - солнышко            ягода - ягодка</a:t>
            </a:r>
          </a:p>
          <a:p>
            <a:pPr marL="0" indent="0">
              <a:buNone/>
            </a:pPr>
            <a:r>
              <a:rPr lang="ru-RU" sz="1300" dirty="0"/>
              <a:t>гриб - грибок                      мяч - мячик</a:t>
            </a:r>
          </a:p>
          <a:p>
            <a:pPr marL="0" indent="0">
              <a:buNone/>
            </a:pPr>
            <a:r>
              <a:rPr lang="ru-RU" sz="1300" dirty="0"/>
              <a:t>ведро — ведерко                дождь - дождик</a:t>
            </a:r>
          </a:p>
          <a:p>
            <a:pPr marL="0" indent="0">
              <a:buNone/>
            </a:pPr>
            <a:r>
              <a:rPr lang="ru-RU" sz="1300" dirty="0"/>
              <a:t>река - речка </a:t>
            </a:r>
          </a:p>
          <a:p>
            <a:pPr marL="0" indent="0">
              <a:buNone/>
            </a:pPr>
            <a:r>
              <a:rPr lang="ru-RU" sz="1300" dirty="0"/>
              <a:t> </a:t>
            </a:r>
          </a:p>
          <a:p>
            <a:pPr>
              <a:buFont typeface="Wingdings" panose="05000000000000000000" pitchFamily="2" charset="2"/>
              <a:buChar char="v"/>
            </a:pPr>
            <a:r>
              <a:rPr lang="ru-RU" sz="1300" b="1" i="1" dirty="0" smtClean="0"/>
              <a:t> </a:t>
            </a:r>
            <a:r>
              <a:rPr lang="ru-RU" sz="1300" b="1" i="1" dirty="0"/>
              <a:t>«Что лишнее?»</a:t>
            </a:r>
            <a:r>
              <a:rPr lang="ru-RU" sz="1300" b="1" dirty="0"/>
              <a:t> </a:t>
            </a:r>
            <a:endParaRPr lang="ru-RU" sz="1300" dirty="0"/>
          </a:p>
          <a:p>
            <a:pPr marL="0" indent="0">
              <a:buNone/>
            </a:pPr>
            <a:r>
              <a:rPr lang="ru-RU" sz="1300" dirty="0"/>
              <a:t>Проводится аналогично игре в разделе «Зима».</a:t>
            </a:r>
          </a:p>
          <a:p>
            <a:pPr marL="0" indent="0">
              <a:buNone/>
            </a:pPr>
            <a:r>
              <a:rPr lang="ru-RU" sz="1300" dirty="0"/>
              <a:t> </a:t>
            </a:r>
          </a:p>
          <a:p>
            <a:pPr>
              <a:buFont typeface="Wingdings" panose="05000000000000000000" pitchFamily="2" charset="2"/>
              <a:buChar char="v"/>
            </a:pPr>
            <a:r>
              <a:rPr lang="ru-RU" sz="1300" b="1" i="1" dirty="0" smtClean="0"/>
              <a:t>«Игры </a:t>
            </a:r>
            <a:r>
              <a:rPr lang="ru-RU" sz="1300" b="1" i="1" dirty="0"/>
              <a:t>с водой»</a:t>
            </a:r>
            <a:r>
              <a:rPr lang="ru-RU" sz="1300" b="1" dirty="0"/>
              <a:t> </a:t>
            </a:r>
            <a:endParaRPr lang="ru-RU" sz="1300" dirty="0"/>
          </a:p>
          <a:p>
            <a:pPr marL="0" indent="0">
              <a:buNone/>
            </a:pPr>
            <a:r>
              <a:rPr lang="ru-RU" sz="1300" u="sng" dirty="0"/>
              <a:t>Цель:</a:t>
            </a:r>
            <a:r>
              <a:rPr lang="ru-RU" sz="1300" dirty="0"/>
              <a:t> расширить и активизировать глагольный словарь по теме (приставочные глаголы).</a:t>
            </a:r>
          </a:p>
          <a:p>
            <a:pPr marL="0" indent="0">
              <a:buNone/>
            </a:pPr>
            <a:r>
              <a:rPr lang="ru-RU" sz="1300" u="sng" dirty="0"/>
              <a:t>Оборудование:</a:t>
            </a:r>
            <a:r>
              <a:rPr lang="ru-RU" sz="1300" dirty="0"/>
              <a:t> надувной бассейн с водой или другая емкость, лейка, ведерко, пластмассовые чашки, миски и другая посуда для игры с водой.</a:t>
            </a:r>
          </a:p>
          <a:p>
            <a:pPr marL="0" indent="0">
              <a:buNone/>
            </a:pPr>
            <a:r>
              <a:rPr lang="ru-RU" sz="1300" u="sng" dirty="0"/>
              <a:t>Ход.</a:t>
            </a:r>
            <a:r>
              <a:rPr lang="ru-RU" sz="1300" dirty="0"/>
              <a:t> Игра проводится на улице в теплый солнечный день. Взрослый рассказывает ребенку, что летом солнышко очень теплое, оно нагревает воду, и люди купаются. Затем предлагает малышу поиграть с теплой водичкой. Во время действий ребенка с водой взрослый задает ему вопросы: «Что ты сейчас делаешь?» (Наливаю воду выливаю воду, переливаю, доливаю, лью). Если ребенок затрудняется, взрослый сам четко произносит глаголы. В заключение ребенку предлагают поплавать с надувными игрушками (если позволяют условия)</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graphicFrame>
        <p:nvGraphicFramePr>
          <p:cNvPr id="4" name="Схема 3"/>
          <p:cNvGraphicFramePr/>
          <p:nvPr>
            <p:extLst>
              <p:ext uri="{D42A27DB-BD31-4B8C-83A1-F6EECF244321}">
                <p14:modId xmlns:p14="http://schemas.microsoft.com/office/powerpoint/2010/main" val="502813637"/>
              </p:ext>
            </p:extLst>
          </p:nvPr>
        </p:nvGraphicFramePr>
        <p:xfrm>
          <a:off x="899592" y="260648"/>
          <a:ext cx="7787208" cy="980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Объект 5"/>
          <p:cNvSpPr>
            <a:spLocks noGrp="1"/>
          </p:cNvSpPr>
          <p:nvPr>
            <p:ph idx="1"/>
          </p:nvPr>
        </p:nvSpPr>
        <p:spPr>
          <a:xfrm>
            <a:off x="827584" y="1340768"/>
            <a:ext cx="8208912" cy="5400600"/>
          </a:xfrm>
        </p:spPr>
        <p:txBody>
          <a:bodyPr>
            <a:normAutofit lnSpcReduction="10000"/>
          </a:bodyPr>
          <a:lstStyle/>
          <a:p>
            <a:pPr lvl="0">
              <a:buFont typeface="Wingdings" panose="05000000000000000000" pitchFamily="2" charset="2"/>
              <a:buChar char="v"/>
            </a:pPr>
            <a:r>
              <a:rPr lang="ru-RU" sz="1400" b="1" i="1" dirty="0"/>
              <a:t>«Сравни и подбери»</a:t>
            </a:r>
          </a:p>
          <a:p>
            <a:pPr marL="0" indent="0">
              <a:buNone/>
            </a:pPr>
            <a:r>
              <a:rPr lang="ru-RU" sz="1400" u="sng" dirty="0"/>
              <a:t>Цель</a:t>
            </a:r>
            <a:r>
              <a:rPr lang="ru-RU" sz="1400" dirty="0"/>
              <a:t>: Учить сравнивать предметы по тем или иным признакам, по величине, высоте; закрепить знания </a:t>
            </a:r>
            <a:r>
              <a:rPr lang="ru-RU" sz="1400" dirty="0" smtClean="0"/>
              <a:t>                цветов</a:t>
            </a:r>
            <a:r>
              <a:rPr lang="ru-RU" sz="1400" dirty="0"/>
              <a:t>, развивать внимание, связную речь.</a:t>
            </a:r>
          </a:p>
          <a:p>
            <a:pPr lvl="0">
              <a:buFont typeface="Wingdings" panose="05000000000000000000" pitchFamily="2" charset="2"/>
              <a:buChar char="v"/>
            </a:pPr>
            <a:r>
              <a:rPr lang="ru-RU" sz="1400" b="1" i="1" dirty="0"/>
              <a:t>«Где что растет»</a:t>
            </a:r>
          </a:p>
          <a:p>
            <a:pPr marL="0" indent="0">
              <a:buNone/>
            </a:pPr>
            <a:r>
              <a:rPr lang="ru-RU" sz="1400" u="sng" dirty="0"/>
              <a:t>Цель: </a:t>
            </a:r>
            <a:r>
              <a:rPr lang="ru-RU" sz="1400" dirty="0"/>
              <a:t>Закрепить знания детей о том, что растет в поле, в саду, в огороде; развивать логику, мышление, связную речь.</a:t>
            </a:r>
          </a:p>
          <a:p>
            <a:pPr lvl="0">
              <a:buFont typeface="Wingdings" panose="05000000000000000000" pitchFamily="2" charset="2"/>
              <a:buChar char="v"/>
            </a:pPr>
            <a:r>
              <a:rPr lang="ru-RU" sz="1400" dirty="0"/>
              <a:t>«</a:t>
            </a:r>
            <a:r>
              <a:rPr lang="ru-RU" sz="1400" b="1" i="1" dirty="0"/>
              <a:t>В лесу»</a:t>
            </a:r>
          </a:p>
          <a:p>
            <a:pPr marL="0" indent="0">
              <a:buNone/>
            </a:pPr>
            <a:r>
              <a:rPr lang="ru-RU" sz="1400" u="sng" dirty="0"/>
              <a:t>Цель</a:t>
            </a:r>
            <a:r>
              <a:rPr lang="ru-RU" sz="1400" dirty="0"/>
              <a:t>: Закрепить знания детей о растениях, которые можно встретить в лесу; с листьями разных деревьев. Развивать внимание, связную речь.</a:t>
            </a:r>
          </a:p>
          <a:p>
            <a:pPr lvl="0">
              <a:buFont typeface="Wingdings" panose="05000000000000000000" pitchFamily="2" charset="2"/>
              <a:buChar char="v"/>
            </a:pPr>
            <a:r>
              <a:rPr lang="ru-RU" sz="1400" b="1" i="1" dirty="0"/>
              <a:t>«Скоро в школу»</a:t>
            </a:r>
          </a:p>
          <a:p>
            <a:pPr marL="0" indent="0">
              <a:buNone/>
            </a:pPr>
            <a:r>
              <a:rPr lang="ru-RU" sz="1400" u="sng" dirty="0"/>
              <a:t>Цель:</a:t>
            </a:r>
            <a:r>
              <a:rPr lang="ru-RU" sz="1400" dirty="0"/>
              <a:t> Развивать зрительное и слуховое восприятие детей, внимание, логику, связную речь.</a:t>
            </a:r>
          </a:p>
          <a:p>
            <a:pPr lvl="0">
              <a:buFont typeface="Wingdings" panose="05000000000000000000" pitchFamily="2" charset="2"/>
              <a:buChar char="v"/>
            </a:pPr>
            <a:r>
              <a:rPr lang="ru-RU" sz="1400" b="1" i="1" dirty="0"/>
              <a:t>«Найди различие»</a:t>
            </a:r>
          </a:p>
          <a:p>
            <a:pPr marL="0" indent="0">
              <a:buNone/>
            </a:pPr>
            <a:r>
              <a:rPr lang="ru-RU" sz="1400" u="sng" dirty="0"/>
              <a:t>Цель</a:t>
            </a:r>
            <a:r>
              <a:rPr lang="ru-RU" sz="1400" dirty="0"/>
              <a:t>: Развивать зрительное восприятие, внимание, память, связную речь.</a:t>
            </a:r>
          </a:p>
          <a:p>
            <a:pPr lvl="0">
              <a:buFont typeface="Wingdings" panose="05000000000000000000" pitchFamily="2" charset="2"/>
              <a:buChar char="v"/>
            </a:pPr>
            <a:r>
              <a:rPr lang="ru-RU" sz="1400" b="1" i="1" dirty="0"/>
              <a:t>«Определения»</a:t>
            </a:r>
          </a:p>
          <a:p>
            <a:pPr marL="0" indent="0">
              <a:buNone/>
            </a:pPr>
            <a:r>
              <a:rPr lang="ru-RU" sz="1400" u="sng" dirty="0"/>
              <a:t>Цель</a:t>
            </a:r>
            <a:r>
              <a:rPr lang="ru-RU" sz="1400" dirty="0"/>
              <a:t>: Развивать память, мышление, внимательность, связную речь.</a:t>
            </a:r>
          </a:p>
          <a:p>
            <a:pPr lvl="0">
              <a:buFont typeface="Wingdings" panose="05000000000000000000" pitchFamily="2" charset="2"/>
              <a:buChar char="v"/>
            </a:pPr>
            <a:r>
              <a:rPr lang="ru-RU" sz="1400" b="1" i="1" dirty="0"/>
              <a:t>«Почемучка - 2»</a:t>
            </a:r>
          </a:p>
          <a:p>
            <a:pPr marL="0" indent="0">
              <a:buNone/>
            </a:pPr>
            <a:r>
              <a:rPr lang="ru-RU" sz="1400" u="sng" dirty="0"/>
              <a:t>Цель:</a:t>
            </a:r>
            <a:r>
              <a:rPr lang="ru-RU" sz="1400" dirty="0"/>
              <a:t>  Учить определять правильную последовательность картинок, и составлять по ним небольшой связный рассказ. Развивать логику, мышление, связную речь.</a:t>
            </a:r>
          </a:p>
          <a:p>
            <a:pPr>
              <a:buFont typeface="Wingdings" panose="05000000000000000000" pitchFamily="2" charset="2"/>
              <a:buChar char="v"/>
            </a:pPr>
            <a:r>
              <a:rPr lang="ru-RU" sz="1400" b="1" i="1" dirty="0"/>
              <a:t>«Мои первые предложения»</a:t>
            </a:r>
          </a:p>
          <a:p>
            <a:pPr marL="0" indent="0">
              <a:buNone/>
            </a:pPr>
            <a:r>
              <a:rPr lang="ru-RU" sz="1400" u="sng" dirty="0"/>
              <a:t>Цель:</a:t>
            </a:r>
            <a:r>
              <a:rPr lang="ru-RU" sz="1400" dirty="0"/>
              <a:t> Учить составлять простые предложения; развивать внимание, логическое мышление, мелкую моторику, связную речь.</a:t>
            </a:r>
          </a:p>
          <a:p>
            <a:pPr lvl="0">
              <a:buFont typeface="Wingdings" panose="05000000000000000000" pitchFamily="2" charset="2"/>
              <a:buChar char="v"/>
            </a:pPr>
            <a:r>
              <a:rPr lang="ru-RU" sz="1400" b="1" i="1" dirty="0"/>
              <a:t>«Противоположности»</a:t>
            </a:r>
          </a:p>
          <a:p>
            <a:pPr marL="0" indent="0">
              <a:buNone/>
            </a:pPr>
            <a:r>
              <a:rPr lang="ru-RU" sz="1400" u="sng" dirty="0"/>
              <a:t>Цель</a:t>
            </a:r>
            <a:r>
              <a:rPr lang="ru-RU" sz="1400" dirty="0"/>
              <a:t>: Развивать восприятие, внимание, память, связную речь</a:t>
            </a:r>
            <a:r>
              <a:rPr lang="ru-RU" sz="1400" dirty="0" smtClean="0"/>
              <a:t>.</a:t>
            </a:r>
            <a:endParaRPr lang="ru-RU" sz="14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476672"/>
            <a:ext cx="8208912" cy="6264696"/>
          </a:xfrm>
        </p:spPr>
        <p:txBody>
          <a:bodyPr>
            <a:normAutofit lnSpcReduction="10000"/>
          </a:bodyPr>
          <a:lstStyle/>
          <a:p>
            <a:pPr lvl="0">
              <a:buFont typeface="Wingdings" panose="05000000000000000000" pitchFamily="2" charset="2"/>
              <a:buChar char="v"/>
            </a:pPr>
            <a:r>
              <a:rPr lang="ru-RU" sz="1400" b="1" i="1" dirty="0"/>
              <a:t> «Как выращивали хлеб?»</a:t>
            </a:r>
          </a:p>
          <a:p>
            <a:pPr marL="0" indent="0">
              <a:buNone/>
            </a:pPr>
            <a:r>
              <a:rPr lang="ru-RU" sz="1400" u="sng" dirty="0"/>
              <a:t>Цель</a:t>
            </a:r>
            <a:r>
              <a:rPr lang="ru-RU" sz="1400" dirty="0"/>
              <a:t>: Научить составлять связные между  собой предложения по картинкам; развивать мышление, связную речь.</a:t>
            </a:r>
          </a:p>
          <a:p>
            <a:pPr lvl="0">
              <a:buFont typeface="Wingdings" panose="05000000000000000000" pitchFamily="2" charset="2"/>
              <a:buChar char="v"/>
            </a:pPr>
            <a:r>
              <a:rPr lang="ru-RU" sz="1400" b="1" i="1" dirty="0"/>
              <a:t>«Истории обычных вещей»</a:t>
            </a:r>
          </a:p>
          <a:p>
            <a:pPr marL="0" indent="0">
              <a:buNone/>
            </a:pPr>
            <a:r>
              <a:rPr lang="ru-RU" sz="1400" u="sng" dirty="0"/>
              <a:t>Цель: </a:t>
            </a:r>
            <a:r>
              <a:rPr lang="ru-RU" sz="1400" dirty="0"/>
              <a:t>Учить составлять рассказ по картинке, расширить кругозор; развивать мышление, логику, связную речь.</a:t>
            </a:r>
          </a:p>
          <a:p>
            <a:pPr lvl="0">
              <a:buFont typeface="Wingdings" panose="05000000000000000000" pitchFamily="2" charset="2"/>
              <a:buChar char="v"/>
            </a:pPr>
            <a:r>
              <a:rPr lang="ru-RU" sz="1400" b="1" i="1" dirty="0"/>
              <a:t>«Учись, играя! Развиваем внимание»</a:t>
            </a:r>
          </a:p>
          <a:p>
            <a:pPr marL="0" indent="0">
              <a:buNone/>
            </a:pPr>
            <a:r>
              <a:rPr lang="ru-RU" sz="1400" u="sng" dirty="0"/>
              <a:t>Цель:</a:t>
            </a:r>
            <a:r>
              <a:rPr lang="ru-RU" sz="1400" dirty="0"/>
              <a:t> Учить детей группировать предметы, учитывать их взаимное расположение, знакомить с понятиями «в», «от», «к», «из». Развивать внимание, мышление, связную речь.</a:t>
            </a:r>
          </a:p>
          <a:p>
            <a:pPr lvl="0">
              <a:buFont typeface="Wingdings" panose="05000000000000000000" pitchFamily="2" charset="2"/>
              <a:buChar char="v"/>
            </a:pPr>
            <a:r>
              <a:rPr lang="ru-RU" sz="1400" b="1" i="1" dirty="0"/>
              <a:t>«Расскажи сказку»</a:t>
            </a:r>
          </a:p>
          <a:p>
            <a:pPr marL="0" indent="0">
              <a:buNone/>
            </a:pPr>
            <a:r>
              <a:rPr lang="ru-RU" sz="1400" u="sng" dirty="0"/>
              <a:t>Цель</a:t>
            </a:r>
            <a:r>
              <a:rPr lang="ru-RU" sz="1400" dirty="0"/>
              <a:t>: Учить детей рассказывать сказку, опираясь на серию сюжетных картинок. Развивать фантазию, логику, связную речь.</a:t>
            </a:r>
          </a:p>
          <a:p>
            <a:pPr lvl="0">
              <a:buFont typeface="Wingdings" panose="05000000000000000000" pitchFamily="2" charset="2"/>
              <a:buChar char="v"/>
            </a:pPr>
            <a:r>
              <a:rPr lang="ru-RU" sz="1400" b="1" i="1" dirty="0"/>
              <a:t>«Забавные истории»</a:t>
            </a:r>
          </a:p>
          <a:p>
            <a:pPr marL="0" indent="0">
              <a:buNone/>
            </a:pPr>
            <a:r>
              <a:rPr lang="ru-RU" sz="1400" u="sng" dirty="0"/>
              <a:t>Цель:</a:t>
            </a:r>
            <a:r>
              <a:rPr lang="ru-RU" sz="1400" dirty="0"/>
              <a:t> Развивать внимание, память, связную речь, обогащать словарный запас.</a:t>
            </a:r>
          </a:p>
          <a:p>
            <a:pPr lvl="0">
              <a:buFont typeface="Wingdings" panose="05000000000000000000" pitchFamily="2" charset="2"/>
              <a:buChar char="v"/>
            </a:pPr>
            <a:r>
              <a:rPr lang="ru-RU" sz="1400" b="1" i="1" dirty="0"/>
              <a:t>«Герои русских сказок»</a:t>
            </a:r>
          </a:p>
          <a:p>
            <a:pPr marL="0" indent="0">
              <a:buNone/>
            </a:pPr>
            <a:r>
              <a:rPr lang="ru-RU" sz="1400" u="sng" dirty="0"/>
              <a:t>Цель</a:t>
            </a:r>
            <a:r>
              <a:rPr lang="ru-RU" sz="1400" dirty="0"/>
              <a:t>: Закрепить знания детей о животных,  развивать память, мышление, связную речь; формировать умение пересказывать.</a:t>
            </a:r>
          </a:p>
          <a:p>
            <a:pPr lvl="0">
              <a:buFont typeface="Wingdings" panose="05000000000000000000" pitchFamily="2" charset="2"/>
              <a:buChar char="v"/>
            </a:pPr>
            <a:r>
              <a:rPr lang="ru-RU" sz="1400" dirty="0"/>
              <a:t> </a:t>
            </a:r>
            <a:r>
              <a:rPr lang="ru-RU" sz="1400" b="1" dirty="0"/>
              <a:t>«Читаем сами»</a:t>
            </a:r>
          </a:p>
          <a:p>
            <a:pPr marL="0" indent="0">
              <a:buNone/>
            </a:pPr>
            <a:r>
              <a:rPr lang="ru-RU" sz="1400" u="sng" dirty="0"/>
              <a:t>Цель:</a:t>
            </a:r>
            <a:r>
              <a:rPr lang="ru-RU" sz="1400" dirty="0"/>
              <a:t> Учить детей читать слова из одного или нескольких слогов, развивать внимание, восприятие память, связную речь.</a:t>
            </a:r>
          </a:p>
          <a:p>
            <a:pPr lvl="0">
              <a:buFont typeface="Wingdings" panose="05000000000000000000" pitchFamily="2" charset="2"/>
              <a:buChar char="v"/>
            </a:pPr>
            <a:r>
              <a:rPr lang="ru-RU" sz="1400" b="1" i="1" dirty="0"/>
              <a:t>«Моя семья»</a:t>
            </a:r>
          </a:p>
          <a:p>
            <a:pPr marL="0" indent="0">
              <a:buNone/>
            </a:pPr>
            <a:r>
              <a:rPr lang="ru-RU" sz="1400" u="sng" dirty="0"/>
              <a:t>Цель: </a:t>
            </a:r>
            <a:r>
              <a:rPr lang="ru-RU" sz="1400" dirty="0"/>
              <a:t>Учить детей составлять описательные рассказы по сюжетным картинкам, Развивать внимание, мышление, связную речь</a:t>
            </a:r>
            <a:r>
              <a:rPr lang="ru-RU" sz="1400" dirty="0" smtClean="0"/>
              <a:t>.</a:t>
            </a:r>
          </a:p>
          <a:p>
            <a:pPr lvl="0">
              <a:buFont typeface="Wingdings" panose="05000000000000000000" pitchFamily="2" charset="2"/>
              <a:buChar char="v"/>
            </a:pPr>
            <a:r>
              <a:rPr lang="ru-RU" sz="1400" b="1" i="1" dirty="0"/>
              <a:t>«Что из чего»</a:t>
            </a:r>
          </a:p>
          <a:p>
            <a:pPr marL="0" indent="0">
              <a:buNone/>
            </a:pPr>
            <a:r>
              <a:rPr lang="ru-RU" sz="1400" u="sng" dirty="0"/>
              <a:t>Цель:</a:t>
            </a:r>
            <a:r>
              <a:rPr lang="ru-RU" sz="1400" dirty="0"/>
              <a:t> Учить детей находить причину и следствие, развивать логическое мышление, умение объяснять свой выбор, связную речь.</a:t>
            </a:r>
          </a:p>
          <a:p>
            <a:pPr marL="0" indent="0">
              <a:buNone/>
            </a:pPr>
            <a:endParaRPr lang="ru-RU" sz="1300" dirty="0"/>
          </a:p>
        </p:txBody>
      </p:sp>
    </p:spTree>
    <p:extLst>
      <p:ext uri="{BB962C8B-B14F-4D97-AF65-F5344CB8AC3E}">
        <p14:creationId xmlns:p14="http://schemas.microsoft.com/office/powerpoint/2010/main" val="4197621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lvl="0">
              <a:buFont typeface="Wingdings" panose="05000000000000000000" pitchFamily="2" charset="2"/>
              <a:buChar char="v"/>
            </a:pPr>
            <a:r>
              <a:rPr lang="ru-RU" sz="1400" b="1" i="1" dirty="0"/>
              <a:t>«Четыре слова – уже рассказ»</a:t>
            </a:r>
          </a:p>
          <a:p>
            <a:pPr marL="0" indent="0">
              <a:buNone/>
            </a:pPr>
            <a:r>
              <a:rPr lang="ru-RU" sz="1400" u="sng" dirty="0"/>
              <a:t>Цель:</a:t>
            </a:r>
            <a:r>
              <a:rPr lang="ru-RU" sz="1400" dirty="0"/>
              <a:t> Учить детей находить несоответствия  и объяснять свою точку зрения. Развивать мышление, логику, связную речь.</a:t>
            </a:r>
          </a:p>
          <a:p>
            <a:pPr lvl="0">
              <a:buFont typeface="Wingdings" panose="05000000000000000000" pitchFamily="2" charset="2"/>
              <a:buChar char="v"/>
            </a:pPr>
            <a:r>
              <a:rPr lang="ru-RU" sz="1400" b="1" i="1" dirty="0"/>
              <a:t>«Подбери картинку»</a:t>
            </a:r>
          </a:p>
          <a:p>
            <a:pPr marL="0" indent="0">
              <a:buNone/>
            </a:pPr>
            <a:r>
              <a:rPr lang="ru-RU" sz="1400" u="sng" dirty="0"/>
              <a:t>Цель</a:t>
            </a:r>
            <a:r>
              <a:rPr lang="ru-RU" sz="1400" dirty="0"/>
              <a:t>: Учить детей классифицировать предметы, подбирать обобщающие слова, обогащать словарный запас, развивать внимание, память, связную речь.</a:t>
            </a:r>
          </a:p>
          <a:p>
            <a:pPr lvl="0">
              <a:buFont typeface="Wingdings" panose="05000000000000000000" pitchFamily="2" charset="2"/>
              <a:buChar char="v"/>
            </a:pPr>
            <a:r>
              <a:rPr lang="ru-RU" sz="1400" b="1" i="1" dirty="0"/>
              <a:t>«История»</a:t>
            </a:r>
          </a:p>
          <a:p>
            <a:pPr marL="0" indent="0">
              <a:buNone/>
            </a:pPr>
            <a:r>
              <a:rPr lang="ru-RU" sz="1400" u="sng" dirty="0"/>
              <a:t>Цель</a:t>
            </a:r>
            <a:r>
              <a:rPr lang="ru-RU" sz="1400" dirty="0"/>
              <a:t>: Учить выделять существенные связи между предметами и явлениями, развивать наглядно-образное и словесно-логическое мышление, связную речь.</a:t>
            </a:r>
          </a:p>
          <a:p>
            <a:pPr lvl="0">
              <a:buFont typeface="Wingdings" panose="05000000000000000000" pitchFamily="2" charset="2"/>
              <a:buChar char="v"/>
            </a:pPr>
            <a:r>
              <a:rPr lang="ru-RU" sz="1400" b="1" i="1" dirty="0"/>
              <a:t>«Украсим ёлочку»</a:t>
            </a:r>
          </a:p>
          <a:p>
            <a:pPr marL="0" indent="0">
              <a:buNone/>
            </a:pPr>
            <a:r>
              <a:rPr lang="ru-RU" sz="1400" u="sng" dirty="0"/>
              <a:t>Цель:</a:t>
            </a:r>
            <a:r>
              <a:rPr lang="ru-RU" sz="1400" dirty="0"/>
              <a:t>  Расширить и активизировать словарь по теме, развивать связную речь.</a:t>
            </a:r>
          </a:p>
          <a:p>
            <a:pPr lvl="0">
              <a:buFont typeface="Wingdings" panose="05000000000000000000" pitchFamily="2" charset="2"/>
              <a:buChar char="v"/>
            </a:pPr>
            <a:r>
              <a:rPr lang="ru-RU" sz="1400" b="1" i="1" dirty="0" smtClean="0"/>
              <a:t> </a:t>
            </a:r>
            <a:r>
              <a:rPr lang="ru-RU" sz="1400" b="1" i="1" dirty="0"/>
              <a:t>«Чего не </a:t>
            </a:r>
            <a:r>
              <a:rPr lang="ru-RU" sz="1400" b="1" i="1" dirty="0" smtClean="0"/>
              <a:t>стало»</a:t>
            </a:r>
          </a:p>
          <a:p>
            <a:pPr marL="0" lvl="0" indent="0">
              <a:buNone/>
            </a:pPr>
            <a:r>
              <a:rPr lang="ru-RU" sz="1400" u="sng" dirty="0" smtClean="0"/>
              <a:t>Цель</a:t>
            </a:r>
            <a:r>
              <a:rPr lang="ru-RU" sz="1400" u="sng" dirty="0"/>
              <a:t>:</a:t>
            </a:r>
            <a:r>
              <a:rPr lang="ru-RU" sz="1400" dirty="0"/>
              <a:t> учить называть игрушку, спрятанную воспитателем, из 5 — 6 предметов. Развивать память, внимание, связную речь.        </a:t>
            </a:r>
          </a:p>
          <a:p>
            <a:pPr marL="0" indent="0">
              <a:buNone/>
            </a:pPr>
            <a:endParaRPr lang="ru-RU" sz="1300" dirty="0" smtClean="0"/>
          </a:p>
          <a:p>
            <a:pPr>
              <a:buFont typeface="Wingdings" panose="05000000000000000000" pitchFamily="2" charset="2"/>
              <a:buChar char="v"/>
            </a:pPr>
            <a:r>
              <a:rPr lang="ru-RU" sz="1400" b="1" i="1" dirty="0"/>
              <a:t>Наглядно-дидактические пособия</a:t>
            </a:r>
          </a:p>
          <a:p>
            <a:pPr lvl="0">
              <a:buFont typeface="Wingdings" panose="05000000000000000000" pitchFamily="2" charset="2"/>
              <a:buChar char="Ø"/>
            </a:pPr>
            <a:r>
              <a:rPr lang="ru-RU" sz="1400" dirty="0"/>
              <a:t>Окружающий мир. Транспорт.</a:t>
            </a:r>
          </a:p>
          <a:p>
            <a:pPr lvl="0">
              <a:buFont typeface="Wingdings" panose="05000000000000000000" pitchFamily="2" charset="2"/>
              <a:buChar char="Ø"/>
            </a:pPr>
            <a:r>
              <a:rPr lang="ru-RU" sz="1400" dirty="0"/>
              <a:t>Окружающий мир. Мебель.</a:t>
            </a:r>
          </a:p>
          <a:p>
            <a:pPr lvl="0">
              <a:buFont typeface="Wingdings" panose="05000000000000000000" pitchFamily="2" charset="2"/>
              <a:buChar char="Ø"/>
            </a:pPr>
            <a:r>
              <a:rPr lang="ru-RU" sz="1400" dirty="0"/>
              <a:t>Окружающий мир. Мебель.</a:t>
            </a:r>
          </a:p>
          <a:p>
            <a:pPr lvl="0">
              <a:buFont typeface="Wingdings" panose="05000000000000000000" pitchFamily="2" charset="2"/>
              <a:buChar char="Ø"/>
            </a:pPr>
            <a:r>
              <a:rPr lang="ru-RU" sz="1400" dirty="0"/>
              <a:t>Как наши предки выращивали хлеб.</a:t>
            </a:r>
          </a:p>
          <a:p>
            <a:pPr lvl="0">
              <a:buFont typeface="Wingdings" panose="05000000000000000000" pitchFamily="2" charset="2"/>
              <a:buChar char="Ø"/>
            </a:pPr>
            <a:r>
              <a:rPr lang="ru-RU" sz="1400" dirty="0"/>
              <a:t>Моя семья.</a:t>
            </a:r>
          </a:p>
          <a:p>
            <a:pPr lvl="0">
              <a:buFont typeface="Wingdings" panose="05000000000000000000" pitchFamily="2" charset="2"/>
              <a:buChar char="Ø"/>
            </a:pPr>
            <a:r>
              <a:rPr lang="ru-RU" sz="1400" dirty="0"/>
              <a:t>Времена года.</a:t>
            </a:r>
          </a:p>
          <a:p>
            <a:pPr marL="0" indent="0">
              <a:buNone/>
            </a:pPr>
            <a:r>
              <a:rPr lang="ru-RU" sz="1400" u="sng" dirty="0"/>
              <a:t>Цель: </a:t>
            </a:r>
            <a:r>
              <a:rPr lang="ru-RU" sz="1400" dirty="0"/>
              <a:t> Научить детей объединять предметы в группы по классам и называть их одним словом. Развивать внимание, мышление, связную речь.</a:t>
            </a:r>
          </a:p>
          <a:p>
            <a:pPr marL="0" lvl="0" indent="0">
              <a:buNone/>
            </a:pPr>
            <a:r>
              <a:rPr lang="ru-RU" sz="1400" dirty="0"/>
              <a:t>Серия сюжетных картинок по развитию речи: формировать умение составлять рассказ по картинкам, активизировать словарь, развивать связную речь.</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graphicFrame>
        <p:nvGraphicFramePr>
          <p:cNvPr id="3" name="Схема 2"/>
          <p:cNvGraphicFramePr/>
          <p:nvPr>
            <p:extLst>
              <p:ext uri="{D42A27DB-BD31-4B8C-83A1-F6EECF244321}">
                <p14:modId xmlns:p14="http://schemas.microsoft.com/office/powerpoint/2010/main" val="3920218190"/>
              </p:ext>
            </p:extLst>
          </p:nvPr>
        </p:nvGraphicFramePr>
        <p:xfrm>
          <a:off x="899592" y="0"/>
          <a:ext cx="7787208" cy="90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Объект 5"/>
          <p:cNvSpPr>
            <a:spLocks noGrp="1"/>
          </p:cNvSpPr>
          <p:nvPr>
            <p:ph idx="1"/>
          </p:nvPr>
        </p:nvSpPr>
        <p:spPr>
          <a:xfrm>
            <a:off x="827584" y="1052736"/>
            <a:ext cx="8208912" cy="5688632"/>
          </a:xfrm>
        </p:spPr>
        <p:txBody>
          <a:bodyPr>
            <a:normAutofit/>
          </a:bodyPr>
          <a:lstStyle/>
          <a:p>
            <a:pPr>
              <a:buFont typeface="Wingdings" panose="05000000000000000000" pitchFamily="2" charset="2"/>
              <a:buChar char="v"/>
            </a:pPr>
            <a:r>
              <a:rPr lang="ru-RU" sz="1400" b="1" dirty="0"/>
              <a:t> </a:t>
            </a:r>
            <a:r>
              <a:rPr lang="ru-RU" sz="1400" b="1" i="1" dirty="0"/>
              <a:t>«Найди букву»</a:t>
            </a:r>
            <a:endParaRPr lang="ru-RU" sz="1400" i="1" dirty="0"/>
          </a:p>
          <a:p>
            <a:pPr marL="0" indent="0">
              <a:buNone/>
            </a:pPr>
            <a:r>
              <a:rPr lang="ru-RU" sz="1400" dirty="0"/>
              <a:t>     </a:t>
            </a:r>
            <a:r>
              <a:rPr lang="ru-RU" sz="1400" u="sng" dirty="0"/>
              <a:t>Цель:</a:t>
            </a:r>
            <a:r>
              <a:rPr lang="ru-RU" sz="1400" dirty="0"/>
              <a:t> развивать слух, внимание и научить восприятию отдельных звуков в словах.</a:t>
            </a:r>
          </a:p>
          <a:p>
            <a:pPr marL="0" indent="0">
              <a:buNone/>
            </a:pPr>
            <a:r>
              <a:rPr lang="ru-RU" sz="1400" dirty="0"/>
              <a:t>    Взрослый называет звук, а потом слова, в которых этот звук будет находиться в начале слова, в середине и в конце. Заранее оговорит, что, например, если этот звук вначале слова, ребенок должен поднять руки вверх, если в середине – похлопать в ладоши, если в конце – похлопать АО коленкам.</a:t>
            </a:r>
          </a:p>
          <a:p>
            <a:pPr>
              <a:buFont typeface="Wingdings" panose="05000000000000000000" pitchFamily="2" charset="2"/>
              <a:buChar char="v"/>
            </a:pPr>
            <a:r>
              <a:rPr lang="ru-RU" sz="1400" b="1" i="1" dirty="0"/>
              <a:t>«Что бывает?»</a:t>
            </a:r>
            <a:endParaRPr lang="ru-RU" sz="1400" i="1" dirty="0"/>
          </a:p>
          <a:p>
            <a:pPr marL="0" indent="0">
              <a:buNone/>
            </a:pPr>
            <a:r>
              <a:rPr lang="ru-RU" sz="1400" dirty="0"/>
              <a:t>   </a:t>
            </a:r>
            <a:r>
              <a:rPr lang="ru-RU" sz="1400" u="sng" dirty="0"/>
              <a:t> Цель: </a:t>
            </a:r>
            <a:r>
              <a:rPr lang="ru-RU" sz="1400" dirty="0"/>
              <a:t>развивать речь, мышление, остроту ума.</a:t>
            </a:r>
          </a:p>
          <a:p>
            <a:pPr marL="0" indent="0">
              <a:buNone/>
            </a:pPr>
            <a:r>
              <a:rPr lang="ru-RU" sz="1400" dirty="0"/>
              <a:t>    Играя с ребенком в эту игру, необходимо задавать вопросы, касающиеся самых разнообразных свойств  предметов, что дает возможность различать вещи по форме, цвету, размеру и т.д.</a:t>
            </a:r>
          </a:p>
          <a:p>
            <a:pPr marL="0" indent="0">
              <a:buNone/>
            </a:pPr>
            <a:r>
              <a:rPr lang="ru-RU" sz="1400" dirty="0"/>
              <a:t>Например, можете задавать такие  вопросы:</a:t>
            </a:r>
          </a:p>
          <a:p>
            <a:pPr marL="0" lvl="0" indent="0">
              <a:buNone/>
            </a:pPr>
            <a:r>
              <a:rPr lang="ru-RU" sz="1400" dirty="0"/>
              <a:t>Что бывает красным? (клубника, арбуз, кирпич, крыша);</a:t>
            </a:r>
          </a:p>
          <a:p>
            <a:pPr marL="0" lvl="0" indent="0">
              <a:buNone/>
            </a:pPr>
            <a:r>
              <a:rPr lang="ru-RU" sz="1400" dirty="0"/>
              <a:t>Что бывает глубоким? ( тарелка, озеро, речка, колодец);</a:t>
            </a:r>
          </a:p>
          <a:p>
            <a:pPr marL="0" lvl="0" indent="0">
              <a:buNone/>
            </a:pPr>
            <a:r>
              <a:rPr lang="ru-RU" sz="1400" dirty="0"/>
              <a:t>Что бывает колючим? (кактус, ежик, роза, елка);</a:t>
            </a:r>
          </a:p>
          <a:p>
            <a:pPr marL="0" lvl="0" indent="0">
              <a:buNone/>
            </a:pPr>
            <a:r>
              <a:rPr lang="ru-RU" sz="1400" dirty="0"/>
              <a:t>Что бывает душистым? (духи, мыло, цветок, шампунь).</a:t>
            </a:r>
          </a:p>
          <a:p>
            <a:pPr marL="0" indent="0">
              <a:buNone/>
            </a:pPr>
            <a:r>
              <a:rPr lang="ru-RU" sz="1400" dirty="0"/>
              <a:t>Также можно спрашивать: что бывает круглым?  высоким?  пушистым? широким? твердым? белым? горячим? и т.д.</a:t>
            </a:r>
          </a:p>
          <a:p>
            <a:pPr>
              <a:buFont typeface="Wingdings" panose="05000000000000000000" pitchFamily="2" charset="2"/>
              <a:buChar char="v"/>
            </a:pPr>
            <a:r>
              <a:rPr lang="ru-RU" sz="1400" b="1" i="1" dirty="0"/>
              <a:t>«Какое слово длиннее?»</a:t>
            </a:r>
            <a:endParaRPr lang="ru-RU" sz="1400" i="1" dirty="0"/>
          </a:p>
          <a:p>
            <a:pPr marL="0" indent="0">
              <a:buNone/>
            </a:pPr>
            <a:r>
              <a:rPr lang="ru-RU" sz="1400" u="sng" dirty="0"/>
              <a:t>Цель: </a:t>
            </a:r>
            <a:r>
              <a:rPr lang="ru-RU" sz="1400" dirty="0"/>
              <a:t>развивать речь, внимание?»</a:t>
            </a:r>
          </a:p>
          <a:p>
            <a:pPr marL="0" indent="0">
              <a:buNone/>
            </a:pPr>
            <a:r>
              <a:rPr lang="ru-RU" sz="1400" dirty="0"/>
              <a:t>Называть ребенку пары слов, одно из которых должно быть длинным, а второе – коротким. Задача малыша – на слух определить, какое из сказанных слов длиннее, а какое короче.</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116632"/>
            <a:ext cx="8208912" cy="6624736"/>
          </a:xfrm>
        </p:spPr>
        <p:txBody>
          <a:bodyPr>
            <a:normAutofit fontScale="92500" lnSpcReduction="20000"/>
          </a:bodyPr>
          <a:lstStyle/>
          <a:p>
            <a:pPr>
              <a:buFont typeface="Wingdings" panose="05000000000000000000" pitchFamily="2" charset="2"/>
              <a:buChar char="v"/>
            </a:pPr>
            <a:r>
              <a:rPr lang="ru-RU" sz="1400" b="1" i="1" dirty="0"/>
              <a:t>«Волшебные звуки»</a:t>
            </a:r>
            <a:endParaRPr lang="ru-RU" sz="1400" i="1" dirty="0"/>
          </a:p>
          <a:p>
            <a:pPr marL="0" indent="0">
              <a:buNone/>
            </a:pPr>
            <a:r>
              <a:rPr lang="ru-RU" sz="1400" dirty="0"/>
              <a:t>   </a:t>
            </a:r>
            <a:r>
              <a:rPr lang="ru-RU" sz="1400" u="sng" dirty="0"/>
              <a:t>Цель</a:t>
            </a:r>
            <a:r>
              <a:rPr lang="ru-RU" sz="1400" dirty="0"/>
              <a:t>: развивать слуховое внимание, научить </a:t>
            </a:r>
            <a:r>
              <a:rPr lang="ru-RU" sz="1400" dirty="0" err="1"/>
              <a:t>звуко</a:t>
            </a:r>
            <a:r>
              <a:rPr lang="ru-RU" sz="1400" dirty="0"/>
              <a:t>-буквенному анализу.</a:t>
            </a:r>
          </a:p>
          <a:p>
            <a:pPr marL="0" indent="0">
              <a:buNone/>
            </a:pPr>
            <a:r>
              <a:rPr lang="ru-RU" sz="1400" dirty="0"/>
              <a:t>Взрослый договаривается с ребятами, что звуки «у» и «н» они будут считать волшебными.  Если дети услышат первый звук, они должны схватить себя за ухо, если второй – за нос. После этого взрослый рассказывает историю, в которой эти звуки встречаются часто, или просто произносит ряд слов, а ребята внимательно слушают и выполняют нужные действия.</a:t>
            </a:r>
          </a:p>
          <a:p>
            <a:pPr>
              <a:buFont typeface="Wingdings" panose="05000000000000000000" pitchFamily="2" charset="2"/>
              <a:buChar char="v"/>
            </a:pPr>
            <a:r>
              <a:rPr lang="ru-RU" sz="1400" b="1" i="1" dirty="0"/>
              <a:t>«Составь слово из слогов»</a:t>
            </a:r>
            <a:endParaRPr lang="ru-RU" sz="1400" i="1" dirty="0"/>
          </a:p>
          <a:p>
            <a:pPr marL="0" indent="0">
              <a:buNone/>
            </a:pPr>
            <a:r>
              <a:rPr lang="ru-RU" sz="1400" dirty="0"/>
              <a:t>    </a:t>
            </a:r>
            <a:r>
              <a:rPr lang="ru-RU" sz="1400" u="sng" dirty="0"/>
              <a:t> Цель</a:t>
            </a:r>
            <a:r>
              <a:rPr lang="ru-RU" sz="1400" dirty="0"/>
              <a:t>: развивать навык </a:t>
            </a:r>
            <a:r>
              <a:rPr lang="ru-RU" sz="1400" dirty="0" err="1"/>
              <a:t>звуко</a:t>
            </a:r>
            <a:r>
              <a:rPr lang="ru-RU" sz="1400" dirty="0"/>
              <a:t>-буквенного анализа, фонематический слух.</a:t>
            </a:r>
          </a:p>
          <a:p>
            <a:pPr marL="0" indent="0">
              <a:buNone/>
            </a:pPr>
            <a:r>
              <a:rPr lang="ru-RU" sz="1400" dirty="0"/>
              <a:t>Взрослый говорит, что слоги в словах перепутались, и просит детей угадать, что же за слова можно из них составить. Если детей много, можно разделить их на команды, предоставляя право ответа по очереди или той команде, член которой первым поднял руку для ответа. Выкрикивать с места запрещается. За каждое угаданное слово команда получает призовое очко, за ошибку очко отнимается. Если же игра проводится с малым количеством детей, слова можно после недолгой тренировки загадывать по очереди. Сначала рекомендуются знакомые слова, состоящие из двух слогов, затем более сложные варианты.</a:t>
            </a:r>
          </a:p>
          <a:p>
            <a:pPr>
              <a:buFont typeface="Wingdings" panose="05000000000000000000" pitchFamily="2" charset="2"/>
              <a:buChar char="v"/>
            </a:pPr>
            <a:r>
              <a:rPr lang="ru-RU" sz="1400" b="1" i="1" dirty="0"/>
              <a:t>«Волшебники»</a:t>
            </a:r>
            <a:endParaRPr lang="ru-RU" sz="1400" i="1" dirty="0"/>
          </a:p>
          <a:p>
            <a:pPr marL="0" indent="0">
              <a:buNone/>
            </a:pPr>
            <a:r>
              <a:rPr lang="ru-RU" sz="1400" dirty="0"/>
              <a:t>   </a:t>
            </a:r>
            <a:r>
              <a:rPr lang="ru-RU" sz="1400" u="sng" dirty="0"/>
              <a:t>Цель:</a:t>
            </a:r>
            <a:r>
              <a:rPr lang="ru-RU" sz="1400" dirty="0"/>
              <a:t> развивать фонематический слух, навык </a:t>
            </a:r>
            <a:r>
              <a:rPr lang="ru-RU" sz="1400" dirty="0" err="1"/>
              <a:t>звуко</a:t>
            </a:r>
            <a:r>
              <a:rPr lang="ru-RU" sz="1400" dirty="0"/>
              <a:t>-буквенного анализа, умение соотносить фонетический облик слова с его значением; способность работать в команде.</a:t>
            </a:r>
          </a:p>
          <a:p>
            <a:pPr marL="0" indent="0">
              <a:buNone/>
            </a:pPr>
            <a:r>
              <a:rPr lang="ru-RU" sz="1400" dirty="0"/>
              <a:t> Если детей несколько, нужно разделить их на команды. Каждая команда будет выполнять отдельное задание.</a:t>
            </a:r>
          </a:p>
          <a:p>
            <a:pPr marL="0" indent="0">
              <a:buNone/>
            </a:pPr>
            <a:r>
              <a:rPr lang="ru-RU" sz="1400" dirty="0"/>
              <a:t>В начале игры взрослый говорит: «Давайте поиграем в волшебников. Сегодня мы будем заниматься превращением слов. Посмотрим, команда справится лучше».</a:t>
            </a:r>
          </a:p>
          <a:p>
            <a:pPr marL="0" indent="0">
              <a:buNone/>
            </a:pPr>
            <a:r>
              <a:rPr lang="ru-RU" sz="1400" b="1" i="1" u="sng" dirty="0"/>
              <a:t>1-е задание</a:t>
            </a:r>
            <a:r>
              <a:rPr lang="ru-RU" sz="1400" b="1" i="1" dirty="0"/>
              <a:t>.</a:t>
            </a:r>
            <a:r>
              <a:rPr lang="ru-RU" sz="1400" i="1" dirty="0"/>
              <a:t> </a:t>
            </a:r>
            <a:r>
              <a:rPr lang="ru-RU" sz="1400" dirty="0"/>
              <a:t> Превратите одно слово в другое, зачеркнув лишнюю букву:</a:t>
            </a:r>
          </a:p>
          <a:p>
            <a:pPr marL="0" indent="0">
              <a:buNone/>
            </a:pPr>
            <a:r>
              <a:rPr lang="ru-RU" sz="1400" i="1" dirty="0"/>
              <a:t>  1-й вариант: </a:t>
            </a:r>
            <a:r>
              <a:rPr lang="ru-RU" sz="1400" dirty="0"/>
              <a:t>муха, беда, двор, шарф, лампа;</a:t>
            </a:r>
          </a:p>
          <a:p>
            <a:pPr marL="0" indent="0">
              <a:buNone/>
            </a:pPr>
            <a:r>
              <a:rPr lang="ru-RU" sz="1400" i="1" dirty="0"/>
              <a:t>2-й вариант: </a:t>
            </a:r>
            <a:r>
              <a:rPr lang="ru-RU" sz="1400" dirty="0"/>
              <a:t>крот, волк, смех, борщ, риск.</a:t>
            </a:r>
          </a:p>
          <a:p>
            <a:pPr marL="0" indent="0">
              <a:buNone/>
            </a:pPr>
            <a:r>
              <a:rPr lang="ru-RU" sz="1400" b="1" i="1" u="sng" dirty="0"/>
              <a:t>2-е задание</a:t>
            </a:r>
            <a:r>
              <a:rPr lang="ru-RU" sz="1400" b="1" i="1" dirty="0"/>
              <a:t>. </a:t>
            </a:r>
            <a:r>
              <a:rPr lang="ru-RU" sz="1400" dirty="0"/>
              <a:t>Измените одну букву так, чтобы получилось новое слово:</a:t>
            </a:r>
          </a:p>
          <a:p>
            <a:pPr marL="0" indent="0">
              <a:buNone/>
            </a:pPr>
            <a:r>
              <a:rPr lang="ru-RU" sz="1400" i="1" dirty="0"/>
              <a:t>1-й вариант: </a:t>
            </a:r>
            <a:r>
              <a:rPr lang="ru-RU" sz="1400" dirty="0"/>
              <a:t>рука (мука или река), кожура (конура), май (чай), жук (лук), белка (булка);</a:t>
            </a:r>
          </a:p>
          <a:p>
            <a:pPr marL="0" indent="0">
              <a:buNone/>
            </a:pPr>
            <a:r>
              <a:rPr lang="ru-RU" sz="1400" i="1" dirty="0"/>
              <a:t>2-й вариант: </a:t>
            </a:r>
            <a:r>
              <a:rPr lang="ru-RU" sz="1400" dirty="0"/>
              <a:t>нож (нос),</a:t>
            </a:r>
            <a:r>
              <a:rPr lang="ru-RU" sz="1400" i="1" dirty="0"/>
              <a:t> </a:t>
            </a:r>
            <a:r>
              <a:rPr lang="ru-RU" sz="1400" dirty="0"/>
              <a:t>сын (сон), лед (мед), дочка (бочка), салют (салат).</a:t>
            </a:r>
          </a:p>
          <a:p>
            <a:pPr marL="0" indent="0">
              <a:buNone/>
            </a:pPr>
            <a:r>
              <a:rPr lang="ru-RU" sz="1400" b="1" i="1" u="sng" dirty="0"/>
              <a:t>3-е задание</a:t>
            </a:r>
            <a:r>
              <a:rPr lang="ru-RU" sz="1400" b="1" i="1" dirty="0"/>
              <a:t>. </a:t>
            </a:r>
            <a:r>
              <a:rPr lang="ru-RU" sz="1400" dirty="0"/>
              <a:t>Из слова убежали все гласные. Попробуйте угадать, что это за слова, расставив гласные правильно:</a:t>
            </a:r>
          </a:p>
          <a:p>
            <a:pPr marL="0" indent="0">
              <a:buNone/>
            </a:pPr>
            <a:r>
              <a:rPr lang="ru-RU" sz="1400" i="1" dirty="0"/>
              <a:t>1-й вариант: </a:t>
            </a:r>
            <a:r>
              <a:rPr lang="ru-RU" sz="1400" dirty="0" err="1"/>
              <a:t>ш_к_л_д</a:t>
            </a:r>
            <a:r>
              <a:rPr lang="ru-RU" sz="1400" dirty="0"/>
              <a:t> (шоколад),  </a:t>
            </a:r>
            <a:r>
              <a:rPr lang="ru-RU" sz="1400" dirty="0" err="1"/>
              <a:t>к_р_н_д_ш</a:t>
            </a:r>
            <a:r>
              <a:rPr lang="ru-RU" sz="1400" dirty="0"/>
              <a:t> (карандаш);</a:t>
            </a:r>
          </a:p>
          <a:p>
            <a:pPr marL="0" indent="0">
              <a:buNone/>
            </a:pPr>
            <a:r>
              <a:rPr lang="ru-RU" sz="1400" i="1" dirty="0"/>
              <a:t>2-й вариант:</a:t>
            </a:r>
            <a:r>
              <a:rPr lang="ru-RU" sz="1400" dirty="0"/>
              <a:t> </a:t>
            </a:r>
            <a:r>
              <a:rPr lang="ru-RU" sz="1400" dirty="0" err="1"/>
              <a:t>п_т_л_к</a:t>
            </a:r>
            <a:r>
              <a:rPr lang="ru-RU" sz="1400" dirty="0"/>
              <a:t>  (потолок), </a:t>
            </a:r>
            <a:r>
              <a:rPr lang="ru-RU" sz="1400" dirty="0" err="1"/>
              <a:t>т_л_в_з_р</a:t>
            </a:r>
            <a:r>
              <a:rPr lang="ru-RU" sz="1400" dirty="0"/>
              <a:t> (телевизор).</a:t>
            </a:r>
          </a:p>
          <a:p>
            <a:pPr marL="0" indent="0">
              <a:buNone/>
            </a:pPr>
            <a:r>
              <a:rPr lang="ru-RU" sz="1400" b="1" i="1" u="sng" dirty="0"/>
              <a:t>4-е задание</a:t>
            </a:r>
            <a:r>
              <a:rPr lang="ru-RU" sz="1400" b="1" i="1" dirty="0"/>
              <a:t>. </a:t>
            </a:r>
            <a:r>
              <a:rPr lang="ru-RU" sz="1400" dirty="0"/>
              <a:t>Составить слова из первых слогов указанных слов:</a:t>
            </a:r>
          </a:p>
          <a:p>
            <a:pPr marL="0" indent="0">
              <a:buNone/>
            </a:pPr>
            <a:r>
              <a:rPr lang="ru-RU" sz="1400" i="1" dirty="0"/>
              <a:t>1-й вариант: </a:t>
            </a:r>
            <a:r>
              <a:rPr lang="ru-RU" sz="1400" dirty="0"/>
              <a:t>город – ложка – варенье (голова), атаман – курица – лава (акула);</a:t>
            </a:r>
          </a:p>
          <a:p>
            <a:pPr marL="0" indent="0">
              <a:buNone/>
            </a:pPr>
            <a:r>
              <a:rPr lang="ru-RU" sz="1400" i="1" dirty="0"/>
              <a:t>2-й вариант: </a:t>
            </a:r>
            <a:r>
              <a:rPr lang="ru-RU" sz="1400" dirty="0"/>
              <a:t>солнце – батон – карандаш (собака), коробка – локоть – колбаса (колокол).</a:t>
            </a:r>
          </a:p>
          <a:p>
            <a:pPr marL="0" indent="0">
              <a:buNone/>
            </a:pPr>
            <a:r>
              <a:rPr lang="ru-RU" sz="1400" dirty="0"/>
              <a:t>За каждое правильно обработанное слово в каждом задании команде дается призовое очко. Дополнительные  2 очка начисляются той команде, которая первой справится с заданием.</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a:buFont typeface="Wingdings" panose="05000000000000000000" pitchFamily="2" charset="2"/>
              <a:buChar char="v"/>
            </a:pPr>
            <a:r>
              <a:rPr lang="ru-RU" sz="1400" b="1" i="1" dirty="0"/>
              <a:t>«Красный и синий мячи»</a:t>
            </a:r>
            <a:endParaRPr lang="ru-RU" sz="1400" i="1" dirty="0"/>
          </a:p>
          <a:p>
            <a:pPr marL="0" indent="0">
              <a:buNone/>
            </a:pPr>
            <a:r>
              <a:rPr lang="ru-RU" sz="1400" dirty="0"/>
              <a:t>   </a:t>
            </a:r>
            <a:r>
              <a:rPr lang="ru-RU" sz="1400" u="sng" dirty="0"/>
              <a:t>Цель</a:t>
            </a:r>
            <a:r>
              <a:rPr lang="ru-RU" sz="1400" dirty="0"/>
              <a:t>: развивать грамотность, закрепить дифференциацию гласных и согласных звуков, совершенствовать внимание, реакцию, ловкость, быстроту мышления.</a:t>
            </a:r>
          </a:p>
          <a:p>
            <a:pPr marL="0" indent="0">
              <a:buNone/>
            </a:pPr>
            <a:r>
              <a:rPr lang="ru-RU" sz="1400" dirty="0"/>
              <a:t>Дети встают в круг.  Взрослый становится в его середину, кидает участникам игры красный или синий мяч и произносит любой звук. Красный мяч ребенок должен поймать, если услышит гласный звук, и не ловить, если согласный. Если мяч синий, все должно быть наоборот. Затем кидает мяч и произносит звук уже сам ребенок.</a:t>
            </a:r>
          </a:p>
          <a:p>
            <a:pPr marL="0" indent="0">
              <a:buNone/>
            </a:pPr>
            <a:r>
              <a:rPr lang="ru-RU" sz="1400" dirty="0"/>
              <a:t>Мячи могут использоваться в игре поочередно или одновременно. Взрослый стоит в середине и ловит упавшие мячи, опять запуская их в игру.</a:t>
            </a:r>
          </a:p>
          <a:p>
            <a:pPr>
              <a:buFont typeface="Wingdings" panose="05000000000000000000" pitchFamily="2" charset="2"/>
              <a:buChar char="v"/>
            </a:pPr>
            <a:r>
              <a:rPr lang="ru-RU" sz="1400" b="1" i="1" dirty="0"/>
              <a:t>«Пишущая машинка»</a:t>
            </a:r>
            <a:endParaRPr lang="ru-RU" sz="1400" i="1" dirty="0"/>
          </a:p>
          <a:p>
            <a:pPr marL="0" indent="0">
              <a:buNone/>
            </a:pPr>
            <a:r>
              <a:rPr lang="ru-RU" sz="1400" dirty="0"/>
              <a:t>   </a:t>
            </a:r>
            <a:r>
              <a:rPr lang="ru-RU" sz="1400" u="sng" dirty="0"/>
              <a:t> Цель</a:t>
            </a:r>
            <a:r>
              <a:rPr lang="ru-RU" sz="1400" dirty="0"/>
              <a:t>: развивать навыки фонематического слуха, </a:t>
            </a:r>
            <a:r>
              <a:rPr lang="ru-RU" sz="1400" dirty="0" err="1"/>
              <a:t>звуко</a:t>
            </a:r>
            <a:r>
              <a:rPr lang="ru-RU" sz="1400" dirty="0"/>
              <a:t>-буквенного анализа, внимание.</a:t>
            </a:r>
          </a:p>
          <a:p>
            <a:pPr marL="0" indent="0">
              <a:buNone/>
            </a:pPr>
            <a:r>
              <a:rPr lang="ru-RU" sz="1400" dirty="0"/>
              <a:t>Каждому ребенку присваивается определенная буква алфавита. Взрослый предлагает «напечатать» какое-нибудь длинное слово или фразу. В последнем случае можно дать одному из малышей задание обозначать «пробел» между словами в ней. Затем по сигналу взрослого участники игры начинают «печатать»: сначала первая буква один раз хлопает в ладоши, затем вторая и т.д. Когда все «напечатано,  хлопают все участники игры. Начинайте игру с простых слов, постепенно вводя все более сложные.</a:t>
            </a:r>
          </a:p>
          <a:p>
            <a:pPr>
              <a:buFont typeface="Wingdings" panose="05000000000000000000" pitchFamily="2" charset="2"/>
              <a:buChar char="v"/>
            </a:pPr>
            <a:r>
              <a:rPr lang="ru-RU" sz="1400" b="1" i="1" dirty="0"/>
              <a:t>«Корова и слово»</a:t>
            </a:r>
            <a:endParaRPr lang="ru-RU" sz="1400" i="1" dirty="0"/>
          </a:p>
          <a:p>
            <a:pPr marL="0" indent="0">
              <a:buNone/>
            </a:pPr>
            <a:r>
              <a:rPr lang="ru-RU" sz="1400" dirty="0"/>
              <a:t>  </a:t>
            </a:r>
            <a:r>
              <a:rPr lang="ru-RU" sz="1400" u="sng" dirty="0"/>
              <a:t> Цель</a:t>
            </a:r>
            <a:r>
              <a:rPr lang="ru-RU" sz="1400" dirty="0"/>
              <a:t>: развивать фонематический слух, реакцию.</a:t>
            </a:r>
          </a:p>
          <a:p>
            <a:pPr marL="0" indent="0">
              <a:buNone/>
            </a:pPr>
            <a:r>
              <a:rPr lang="ru-RU" sz="1400" dirty="0"/>
              <a:t>Дети усаживаются на стульчики в круг так, чтобы правая рука ребенка лежала ладошкой вниз на ладони левой руки соседа справа, а левая располагалась под правой ладонью соседа слева. Игра идет по часовой стрелке. Первый игрок произносит одно слово стихотворения, одновременно хлопая правой ладошкой по руке соседа справа, затем тот произносит следующее слово, хлопая по ладони соседа и т.д. Стихотворение следующее: «Летела корова, сказала слово.  Какое слово сказала корова?» Ребенок, на котором остановилось  стихотворение, должен произнести любое слово, например «стена». Теперь игроки хлопают, произнося услышанное слово по буквам: «с-т-е-н-а». Задача последнего игрока – успеть убрать руку, чтобы по ней не хлопнули на последний звук – в данном случае «а». Кто зазевался – выбывает из игры.</a:t>
            </a:r>
          </a:p>
          <a:p>
            <a:pPr marL="0" indent="0">
              <a:buNone/>
            </a:pPr>
            <a:r>
              <a:rPr lang="ru-RU" sz="1400" dirty="0"/>
              <a:t>В эту игру можно играть с группой от 3 человек.</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fontScale="92500" lnSpcReduction="20000"/>
          </a:bodyPr>
          <a:lstStyle/>
          <a:p>
            <a:pPr>
              <a:buFont typeface="Wingdings" panose="05000000000000000000" pitchFamily="2" charset="2"/>
              <a:buChar char="v"/>
            </a:pPr>
            <a:r>
              <a:rPr lang="ru-RU" sz="1400" b="1" i="1" dirty="0"/>
              <a:t>«Продолжи слово»</a:t>
            </a:r>
            <a:endParaRPr lang="ru-RU" sz="1400" i="1" dirty="0"/>
          </a:p>
          <a:p>
            <a:pPr marL="0" indent="0">
              <a:buNone/>
            </a:pPr>
            <a:r>
              <a:rPr lang="ru-RU" sz="1400" dirty="0"/>
              <a:t>    </a:t>
            </a:r>
            <a:r>
              <a:rPr lang="ru-RU" sz="1400" u="sng" dirty="0"/>
              <a:t>Цель: </a:t>
            </a:r>
            <a:r>
              <a:rPr lang="ru-RU" sz="1400" dirty="0"/>
              <a:t>развить речь, </a:t>
            </a:r>
            <a:r>
              <a:rPr lang="ru-RU" sz="1400" dirty="0" err="1"/>
              <a:t>звуко</a:t>
            </a:r>
            <a:r>
              <a:rPr lang="ru-RU" sz="1400" dirty="0"/>
              <a:t>-буквенный анализ, сообразительность, реакцию, пополнить словарный запас.</a:t>
            </a:r>
          </a:p>
          <a:p>
            <a:pPr marL="0" indent="0">
              <a:buNone/>
            </a:pPr>
            <a:r>
              <a:rPr lang="ru-RU" sz="1400" dirty="0"/>
              <a:t>Дети делятся на две команды, которые встают друг против друга. Игрок первой команды, стоящий первым слева, берет мяч, называет любой слог и кидает мяч первому игроку второй команды. Тот должен назвать свой слог или несколько слогов так, чтобы вместе с первым слогом они составили целое слово, затем назвать свой слог, бросая мяч второму игроку первой команды и т.д. Например, если первый игрок назвал слог НО, второй может сказать РА (чтобы получилось слово «нора») и назвать свой слог, допустим, тоже РА. Тогда третий ребенок, получивший мяч, может продолжить, сказав «кета», и начать новое слово. Тот, кто допустил ошибку, выбывает из игры.</a:t>
            </a:r>
          </a:p>
          <a:p>
            <a:pPr>
              <a:buFont typeface="Wingdings" panose="05000000000000000000" pitchFamily="2" charset="2"/>
              <a:buChar char="v"/>
            </a:pPr>
            <a:r>
              <a:rPr lang="ru-RU" sz="1400" b="1" i="1" dirty="0"/>
              <a:t>«Угадай букву»</a:t>
            </a:r>
            <a:endParaRPr lang="ru-RU" sz="1400" i="1" dirty="0"/>
          </a:p>
          <a:p>
            <a:pPr marL="0" indent="0">
              <a:buNone/>
            </a:pPr>
            <a:r>
              <a:rPr lang="ru-RU" sz="1400" dirty="0"/>
              <a:t>     </a:t>
            </a:r>
            <a:r>
              <a:rPr lang="ru-RU" sz="1400" u="sng" dirty="0"/>
              <a:t>Цель:</a:t>
            </a:r>
            <a:r>
              <a:rPr lang="ru-RU" sz="1400" dirty="0"/>
              <a:t> Развить мелкую моторику, закрепить основы грамоты, совершенствовать пространственное мышление.</a:t>
            </a:r>
          </a:p>
          <a:p>
            <a:pPr marL="0" indent="0">
              <a:buNone/>
            </a:pPr>
            <a:r>
              <a:rPr lang="ru-RU" sz="1400" dirty="0"/>
              <a:t>Ребята разбиваются на две равные команды. Каждая команда получает коробку пластилина, из которого участники игры должны вылепить любые буквы или цифры (например, по одной на человека). Затем взрослый берет две коробки с готовыми предметами и ставит, например, на стол. К столу по очереди подходит по одному игроку из каждой команды. Этому игроку завязывают глаза и дают одну пластилиновую букву или цифру, слепленную ребенком из команды соперников. За определенное время (например, 1 мин) он должен угадать, что это за буква или цифра. Команда, отгадавшая наибольшее количество букв, выигрывает.</a:t>
            </a:r>
          </a:p>
          <a:p>
            <a:pPr>
              <a:buFont typeface="Wingdings" panose="05000000000000000000" pitchFamily="2" charset="2"/>
              <a:buChar char="v"/>
            </a:pPr>
            <a:r>
              <a:rPr lang="ru-RU" sz="1400" b="1" i="1" dirty="0"/>
              <a:t>«Где спрятался звук?»</a:t>
            </a:r>
            <a:endParaRPr lang="ru-RU" sz="1400" i="1" dirty="0"/>
          </a:p>
          <a:p>
            <a:pPr marL="0" indent="0">
              <a:buNone/>
            </a:pPr>
            <a:r>
              <a:rPr lang="ru-RU" sz="1400" u="sng" dirty="0"/>
              <a:t>Цель</a:t>
            </a:r>
            <a:r>
              <a:rPr lang="ru-RU" sz="1400" dirty="0"/>
              <a:t>: развитие умения устанавливать место звука в слове.</a:t>
            </a:r>
          </a:p>
          <a:p>
            <a:pPr marL="0" indent="0">
              <a:buNone/>
            </a:pPr>
            <a:r>
              <a:rPr lang="ru-RU" sz="1400" dirty="0"/>
              <a:t>Необходимые материалы: У воспитателя набор предметных картинок.</a:t>
            </a:r>
          </a:p>
          <a:p>
            <a:pPr marL="0" indent="0">
              <a:buNone/>
            </a:pPr>
            <a:r>
              <a:rPr lang="ru-RU" sz="1400" dirty="0"/>
              <a:t>У каждого ребенка карточка, разделенная на три квадрата, и цветная фишка (красная – если работа идет с гласным звуком, синяя – с согласным).</a:t>
            </a:r>
          </a:p>
          <a:p>
            <a:pPr marL="0" indent="0">
              <a:buNone/>
            </a:pPr>
            <a:r>
              <a:rPr lang="ru-RU" sz="1400" dirty="0"/>
              <a:t>Воспитатель показывает картинку, называет изображенный на ней предмет. Дети повторяют слово и указывают место изучаемого звука в слове, закрывая фишкой один из трех квадратов на карточке в зависимости от того, где находится звук: в начале, середине или в конце слова. Выигрывают те, кто правильно расположил фишку на карточке.</a:t>
            </a:r>
          </a:p>
          <a:p>
            <a:pPr>
              <a:buFont typeface="Wingdings" panose="05000000000000000000" pitchFamily="2" charset="2"/>
              <a:buChar char="v"/>
            </a:pPr>
            <a:r>
              <a:rPr lang="ru-RU" sz="1400" b="1" i="1" dirty="0"/>
              <a:t>«Где наш дом?»</a:t>
            </a:r>
            <a:endParaRPr lang="ru-RU" sz="1400" i="1" dirty="0"/>
          </a:p>
          <a:p>
            <a:pPr marL="0" indent="0">
              <a:buNone/>
            </a:pPr>
            <a:r>
              <a:rPr lang="ru-RU" sz="1400" u="sng" dirty="0"/>
              <a:t>Цель:</a:t>
            </a:r>
            <a:r>
              <a:rPr lang="ru-RU" sz="1400" dirty="0"/>
              <a:t> развитие умения дифференцировать сходные звуки.</a:t>
            </a:r>
          </a:p>
          <a:p>
            <a:pPr marL="0" indent="0">
              <a:buNone/>
            </a:pPr>
            <a:r>
              <a:rPr lang="ru-RU" sz="1400" dirty="0"/>
              <a:t>Необходимые материалы: набор предметных картинок, названия которых начинаются с оппозиционных звуков; прикрепленные к доске два домика, на кармашках которых написаны (вставлены) буквы, обозначающие дифференцируемые звуки, например (с) или (ш).</a:t>
            </a:r>
          </a:p>
          <a:p>
            <a:pPr marL="0" indent="0">
              <a:buNone/>
            </a:pPr>
            <a:r>
              <a:rPr lang="ru-RU" sz="1400" dirty="0"/>
              <a:t>Каждый ребенок, выйдя к доске, берет картинку, называет ее, определяет наличие звука (с) или (ш), вставляет картинку в соответствующий кармашек. За правильно выполненное задание насчитываются очки.</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lnSpcReduction="10000"/>
          </a:bodyPr>
          <a:lstStyle/>
          <a:p>
            <a:pPr>
              <a:buFont typeface="Wingdings" panose="05000000000000000000" pitchFamily="2" charset="2"/>
              <a:buChar char="v"/>
            </a:pPr>
            <a:r>
              <a:rPr lang="ru-RU" sz="1400" b="1" i="1" dirty="0"/>
              <a:t>«Поезд»</a:t>
            </a:r>
            <a:endParaRPr lang="ru-RU" sz="1400" i="1" dirty="0"/>
          </a:p>
          <a:p>
            <a:pPr marL="0" indent="0">
              <a:buNone/>
            </a:pPr>
            <a:r>
              <a:rPr lang="ru-RU" sz="1400" u="sng" dirty="0"/>
              <a:t>Цель</a:t>
            </a:r>
            <a:r>
              <a:rPr lang="ru-RU" sz="1400" dirty="0"/>
              <a:t>: развитие умения определять количество звуков в слове.</a:t>
            </a:r>
          </a:p>
          <a:p>
            <a:pPr marL="0" indent="0">
              <a:buNone/>
            </a:pPr>
            <a:r>
              <a:rPr lang="ru-RU" sz="1400" dirty="0"/>
              <a:t>Необходимые материалы: поезд, составленный из плоских фигурок электровоза и трех вагонов. В каждом вагоне по три окошка с кармашками для предметных картинок. Над окошками кружочки с обозначением количества звуков в слове. Предметные картинки с изображением животных.</a:t>
            </a:r>
          </a:p>
          <a:p>
            <a:pPr marL="0" indent="0">
              <a:buNone/>
            </a:pPr>
            <a:r>
              <a:rPr lang="ru-RU" sz="1400" dirty="0"/>
              <a:t>Воспитатель рассказывает, что однажды животные решили поехать в город к своим друзьям - ребятам,  но не могут понять, кто где должен ехать. «Вы проводники вагонов и должны им помочь.  В первый вагон могут сесть животные, названия которых состоят из трех звуков, во второй – из четырех звуков, в третий – из пяти звуков». По вызову воспитателя выходит ребенок, берет картинку с изображением животного и ищет его место в поезде, ориентируясь по цифрам на кармашке. Поезд отправится в путь только в том случае, если все животные правильно займут места.</a:t>
            </a:r>
          </a:p>
          <a:p>
            <a:pPr marL="0" indent="0">
              <a:buNone/>
            </a:pPr>
            <a:r>
              <a:rPr lang="ru-RU" sz="1400" dirty="0"/>
              <a:t> </a:t>
            </a:r>
          </a:p>
          <a:p>
            <a:pPr>
              <a:buFont typeface="Wingdings" panose="05000000000000000000" pitchFamily="2" charset="2"/>
              <a:buChar char="v"/>
            </a:pPr>
            <a:r>
              <a:rPr lang="ru-RU" sz="1400" b="1" i="1" dirty="0"/>
              <a:t>«Угадай слово»</a:t>
            </a:r>
            <a:endParaRPr lang="ru-RU" sz="1400" i="1" dirty="0"/>
          </a:p>
          <a:p>
            <a:pPr marL="0" indent="0">
              <a:buNone/>
            </a:pPr>
            <a:r>
              <a:rPr lang="ru-RU" sz="1400" u="sng" dirty="0"/>
              <a:t>Цель</a:t>
            </a:r>
            <a:r>
              <a:rPr lang="ru-RU" sz="1400" dirty="0"/>
              <a:t>: развитие умения проводить </a:t>
            </a:r>
            <a:r>
              <a:rPr lang="ru-RU" sz="1400" dirty="0" err="1"/>
              <a:t>звуко</a:t>
            </a:r>
            <a:r>
              <a:rPr lang="ru-RU" sz="1400" dirty="0"/>
              <a:t>-буквенный анализ, различать гласные и согласные буквы.</a:t>
            </a:r>
          </a:p>
          <a:p>
            <a:pPr marL="0" indent="0">
              <a:buNone/>
            </a:pPr>
            <a:r>
              <a:rPr lang="ru-RU" sz="1400" dirty="0"/>
              <a:t>Необходимые материалы: карточки с согласными.</a:t>
            </a:r>
          </a:p>
          <a:p>
            <a:pPr marL="0" indent="0">
              <a:buNone/>
            </a:pPr>
            <a:r>
              <a:rPr lang="ru-RU" sz="1400" dirty="0"/>
              <a:t>Воспитатель ставит на наборное полотно согласные буквы и прочитывает их, например м-л-к- (молоко),  с-п-г- (сапоги) и т.д., а дети отгадывают слово. Игра может идти индивидуально и по группам.</a:t>
            </a:r>
          </a:p>
          <a:p>
            <a:pPr marL="0" indent="0">
              <a:buNone/>
            </a:pPr>
            <a:r>
              <a:rPr lang="ru-RU" sz="1400" dirty="0"/>
              <a:t>Для этой игры отбираются только слова, состоящие из двух-трех прямых открытых слогов. В конце игры воспитатель спрашивает, какие буквы (согласные или гласные) он выставил на наборное полотно и какие вставлены детьми.</a:t>
            </a:r>
          </a:p>
          <a:p>
            <a:pPr>
              <a:buFont typeface="Wingdings" panose="05000000000000000000" pitchFamily="2" charset="2"/>
              <a:buChar char="v"/>
            </a:pPr>
            <a:r>
              <a:rPr lang="ru-RU" sz="1400" b="1" dirty="0"/>
              <a:t>«Живые буквы»</a:t>
            </a:r>
            <a:endParaRPr lang="ru-RU" sz="1400" dirty="0"/>
          </a:p>
          <a:p>
            <a:pPr marL="0" indent="0">
              <a:buNone/>
            </a:pPr>
            <a:r>
              <a:rPr lang="ru-RU" sz="1400" u="sng" dirty="0"/>
              <a:t>Цель:</a:t>
            </a:r>
            <a:r>
              <a:rPr lang="ru-RU" sz="1400" dirty="0"/>
              <a:t> развитие умения определять последовательность звуков в слове, проводить </a:t>
            </a:r>
            <a:r>
              <a:rPr lang="ru-RU" sz="1400" dirty="0" err="1"/>
              <a:t>звуко</a:t>
            </a:r>
            <a:r>
              <a:rPr lang="ru-RU" sz="1400" dirty="0"/>
              <a:t>-буквенный анализ.</a:t>
            </a:r>
          </a:p>
          <a:p>
            <a:pPr marL="0" indent="0">
              <a:buNone/>
            </a:pPr>
            <a:r>
              <a:rPr lang="ru-RU" sz="1400" dirty="0"/>
              <a:t>Необходимые материалы: карточки с цветными буквами.</a:t>
            </a:r>
          </a:p>
          <a:p>
            <a:pPr marL="0" indent="0">
              <a:buNone/>
            </a:pPr>
            <a:r>
              <a:rPr lang="ru-RU" sz="1400" b="1" dirty="0"/>
              <a:t>1 вариант</a:t>
            </a:r>
            <a:r>
              <a:rPr lang="ru-RU" sz="1400" dirty="0"/>
              <a:t>. Каждому ряду даются карточки с буквами, на каждого ребенка по одной букве. Воспитатель называет слово. Дети строятся в шеренгу так, чтобы получилось слово из букв, которые они держат в правой руке.</a:t>
            </a:r>
          </a:p>
          <a:p>
            <a:pPr marL="0" indent="0">
              <a:buNone/>
            </a:pPr>
            <a:r>
              <a:rPr lang="ru-RU" sz="1400" b="1" dirty="0"/>
              <a:t>2 вариант</a:t>
            </a:r>
            <a:r>
              <a:rPr lang="ru-RU" sz="1400" dirty="0"/>
              <a:t>. Воспитатель дает карточки с буквами каждому ряду, не называя слова. Дети одного ряда должны самостоятельно составить слово из букв, построившись в шеренгу.</a:t>
            </a:r>
          </a:p>
          <a:p>
            <a:pPr marL="0" indent="0">
              <a:buNone/>
            </a:pPr>
            <a:endParaRPr lang="ru-RU" sz="1300" dirty="0"/>
          </a:p>
        </p:txBody>
      </p:sp>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pic>
        <p:nvPicPr>
          <p:cNvPr id="7" name="Объект 6" descr="http://chulmanlib.ru/wp-content/uploads/2015/06/1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196752"/>
            <a:ext cx="7920880" cy="5328592"/>
          </a:xfrm>
          <a:prstGeom prst="rect">
            <a:avLst/>
          </a:prstGeom>
          <a:noFill/>
          <a:ln>
            <a:noFill/>
          </a:ln>
        </p:spPr>
      </p:pic>
    </p:spTree>
    <p:extLst>
      <p:ext uri="{BB962C8B-B14F-4D97-AF65-F5344CB8AC3E}">
        <p14:creationId xmlns:p14="http://schemas.microsoft.com/office/powerpoint/2010/main" val="387587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899592" y="0"/>
            <a:ext cx="7787208" cy="188640"/>
          </a:xfrm>
        </p:spPr>
        <p:txBody>
          <a:bodyPr>
            <a:noAutofit/>
          </a:bodyPr>
          <a:lstStyle/>
          <a:p>
            <a:endParaRPr lang="ru-RU" sz="1000" dirty="0"/>
          </a:p>
        </p:txBody>
      </p:sp>
      <p:sp>
        <p:nvSpPr>
          <p:cNvPr id="6" name="Объект 5"/>
          <p:cNvSpPr>
            <a:spLocks noGrp="1"/>
          </p:cNvSpPr>
          <p:nvPr>
            <p:ph idx="1"/>
          </p:nvPr>
        </p:nvSpPr>
        <p:spPr>
          <a:xfrm>
            <a:off x="827584" y="332656"/>
            <a:ext cx="8208912" cy="6408712"/>
          </a:xfrm>
        </p:spPr>
        <p:txBody>
          <a:bodyPr>
            <a:normAutofit/>
          </a:bodyPr>
          <a:lstStyle/>
          <a:p>
            <a:pPr>
              <a:buFont typeface="Wingdings" panose="05000000000000000000" pitchFamily="2" charset="2"/>
              <a:buChar char="v"/>
            </a:pPr>
            <a:r>
              <a:rPr lang="ru-RU" sz="1400" b="1" i="1" dirty="0" smtClean="0"/>
              <a:t>«</a:t>
            </a:r>
            <a:r>
              <a:rPr lang="ru-RU" sz="1400" b="1" i="1" dirty="0"/>
              <a:t>Слова – друзья»</a:t>
            </a:r>
            <a:endParaRPr lang="ru-RU" sz="1400" i="1" dirty="0"/>
          </a:p>
          <a:p>
            <a:pPr marL="0" indent="0">
              <a:buNone/>
            </a:pPr>
            <a:r>
              <a:rPr lang="ru-RU" sz="1400" u="sng" dirty="0"/>
              <a:t>Цель:</a:t>
            </a:r>
            <a:r>
              <a:rPr lang="ru-RU" sz="1400" dirty="0"/>
              <a:t> Учить детей подбирать близкие по звучанию слова.</a:t>
            </a:r>
          </a:p>
          <a:p>
            <a:pPr marL="0" indent="0">
              <a:buNone/>
            </a:pPr>
            <a:r>
              <a:rPr lang="ru-RU" sz="1400" u="sng" dirty="0"/>
              <a:t>Ход:</a:t>
            </a:r>
            <a:r>
              <a:rPr lang="ru-RU" sz="1400" dirty="0"/>
              <a:t> Воспитатель приводит пример схожего звучания слов (кошка – ложка). Затем он произносит одно слово и предлагает детям самим подобрать к нему другие слова, близкие по звучанию (пушка – игрушка, сушка, лягушка и другие) </a:t>
            </a:r>
            <a:r>
              <a:rPr lang="ru-RU" sz="1400" dirty="0" smtClean="0"/>
              <a:t>.</a:t>
            </a:r>
          </a:p>
          <a:p>
            <a:pPr marL="0" indent="0">
              <a:buNone/>
            </a:pPr>
            <a:endParaRPr lang="ru-RU" sz="1400" dirty="0"/>
          </a:p>
          <a:p>
            <a:pPr>
              <a:buFont typeface="Wingdings" panose="05000000000000000000" pitchFamily="2" charset="2"/>
              <a:buChar char="v"/>
            </a:pPr>
            <a:r>
              <a:rPr lang="ru-RU" sz="1400" b="1" dirty="0" smtClean="0"/>
              <a:t>«</a:t>
            </a:r>
            <a:r>
              <a:rPr lang="ru-RU" sz="1400" b="1" i="1" dirty="0"/>
              <a:t>Найди общий звук»</a:t>
            </a:r>
            <a:endParaRPr lang="ru-RU" sz="1400" i="1" dirty="0"/>
          </a:p>
          <a:p>
            <a:pPr marL="0" indent="0">
              <a:buNone/>
            </a:pPr>
            <a:r>
              <a:rPr lang="ru-RU" sz="1400" u="sng" dirty="0"/>
              <a:t>Цель:</a:t>
            </a:r>
            <a:r>
              <a:rPr lang="ru-RU" sz="1400" dirty="0"/>
              <a:t> Развивать фонематический слух детей.</a:t>
            </a:r>
          </a:p>
          <a:p>
            <a:pPr marL="0" indent="0">
              <a:buNone/>
            </a:pPr>
            <a:r>
              <a:rPr lang="ru-RU" sz="1400" dirty="0"/>
              <a:t>Ход: Воспитатель предлагает детям посмотреть на картинки определить один и тот же звук, встречающийся во всех этих словах</a:t>
            </a:r>
            <a:r>
              <a:rPr lang="ru-RU" sz="1400" dirty="0" smtClean="0"/>
              <a:t>.</a:t>
            </a:r>
          </a:p>
          <a:p>
            <a:pPr marL="0" indent="0">
              <a:buNone/>
            </a:pPr>
            <a:endParaRPr lang="ru-RU" sz="1400" dirty="0"/>
          </a:p>
          <a:p>
            <a:pPr>
              <a:buFont typeface="Wingdings" panose="05000000000000000000" pitchFamily="2" charset="2"/>
              <a:buChar char="v"/>
            </a:pPr>
            <a:r>
              <a:rPr lang="ru-RU" sz="1400" b="1" i="1" dirty="0" smtClean="0"/>
              <a:t>«</a:t>
            </a:r>
            <a:r>
              <a:rPr lang="ru-RU" sz="1400" b="1" i="1" dirty="0"/>
              <a:t>Назови звук»</a:t>
            </a:r>
            <a:endParaRPr lang="ru-RU" sz="1400" i="1" dirty="0"/>
          </a:p>
          <a:p>
            <a:pPr marL="0" indent="0">
              <a:buNone/>
            </a:pPr>
            <a:r>
              <a:rPr lang="ru-RU" sz="1400" u="sng" dirty="0"/>
              <a:t>Цель:</a:t>
            </a:r>
            <a:r>
              <a:rPr lang="ru-RU" sz="1400" dirty="0"/>
              <a:t> Развивать фонематический слух детей.</a:t>
            </a:r>
          </a:p>
          <a:p>
            <a:pPr marL="0" indent="0">
              <a:buNone/>
            </a:pPr>
            <a:r>
              <a:rPr lang="ru-RU" sz="1400" u="sng" dirty="0"/>
              <a:t>Ход:</a:t>
            </a:r>
            <a:r>
              <a:rPr lang="ru-RU" sz="1400" dirty="0"/>
              <a:t> Педагог называет различные слова с интонационным выделением одного звука. Ребенок, поймавший мяч, называет выделенный звук и перебрасывает мяч воспитателю</a:t>
            </a:r>
            <a:r>
              <a:rPr lang="ru-RU" sz="1400" dirty="0" smtClean="0"/>
              <a:t>.</a:t>
            </a:r>
          </a:p>
          <a:p>
            <a:pPr marL="0" indent="0">
              <a:buNone/>
            </a:pPr>
            <a:endParaRPr lang="ru-RU" sz="1400" dirty="0" smtClean="0"/>
          </a:p>
          <a:p>
            <a:pPr>
              <a:buFont typeface="Wingdings" panose="05000000000000000000" pitchFamily="2" charset="2"/>
              <a:buChar char="v"/>
            </a:pPr>
            <a:r>
              <a:rPr lang="ru-RU" sz="1400" b="1" i="1" dirty="0" smtClean="0"/>
              <a:t>«</a:t>
            </a:r>
            <a:r>
              <a:rPr lang="ru-RU" sz="1400" b="1" i="1" dirty="0"/>
              <a:t>Назови последний звук слова»</a:t>
            </a:r>
            <a:endParaRPr lang="ru-RU" sz="1400" i="1" dirty="0"/>
          </a:p>
          <a:p>
            <a:pPr marL="0" indent="0">
              <a:buNone/>
            </a:pPr>
            <a:r>
              <a:rPr lang="ru-RU" sz="1400" u="sng" dirty="0"/>
              <a:t>Цель</a:t>
            </a:r>
            <a:r>
              <a:rPr lang="ru-RU" sz="1400" dirty="0"/>
              <a:t>: Развивать фонематический слух детей.</a:t>
            </a:r>
          </a:p>
          <a:p>
            <a:pPr marL="0" indent="0">
              <a:buNone/>
            </a:pPr>
            <a:r>
              <a:rPr lang="ru-RU" sz="1400" u="sng" dirty="0"/>
              <a:t>Ход:</a:t>
            </a:r>
            <a:r>
              <a:rPr lang="ru-RU" sz="1400" dirty="0"/>
              <a:t> Воспитатель по очереди вызывает детей, показывает картинки. Вызванный ребенок называет предмет, выделяя при этом последний звук и произносит его изолированно (</a:t>
            </a:r>
            <a:r>
              <a:rPr lang="ru-RU" sz="1400" dirty="0" err="1"/>
              <a:t>шаррр</a:t>
            </a:r>
            <a:r>
              <a:rPr lang="ru-RU" sz="1400" dirty="0"/>
              <a:t> – звук [р]) .</a:t>
            </a:r>
          </a:p>
          <a:p>
            <a:pPr marL="0" indent="0">
              <a:buNone/>
            </a:pPr>
            <a:r>
              <a:rPr lang="ru-RU" sz="1400" dirty="0"/>
              <a:t> </a:t>
            </a:r>
          </a:p>
          <a:p>
            <a:pPr>
              <a:buFont typeface="Wingdings" panose="05000000000000000000" pitchFamily="2" charset="2"/>
              <a:buChar char="v"/>
            </a:pPr>
            <a:r>
              <a:rPr lang="ru-RU" sz="1400" dirty="0"/>
              <a:t> </a:t>
            </a:r>
            <a:r>
              <a:rPr lang="ru-RU" sz="1400" dirty="0" smtClean="0"/>
              <a:t> </a:t>
            </a:r>
            <a:r>
              <a:rPr lang="ru-RU" sz="1400" b="1" i="1" dirty="0" smtClean="0"/>
              <a:t>«</a:t>
            </a:r>
            <a:r>
              <a:rPr lang="ru-RU" sz="1400" b="1" i="1" dirty="0"/>
              <a:t>Найди пару»</a:t>
            </a:r>
            <a:endParaRPr lang="ru-RU" sz="1400" i="1" dirty="0"/>
          </a:p>
          <a:p>
            <a:pPr marL="0" indent="0">
              <a:buNone/>
            </a:pPr>
            <a:r>
              <a:rPr lang="ru-RU" sz="1400" u="sng" dirty="0"/>
              <a:t>Цель:</a:t>
            </a:r>
            <a:r>
              <a:rPr lang="ru-RU" sz="1400" dirty="0"/>
              <a:t> Развивать фонематический слух детей.</a:t>
            </a:r>
          </a:p>
          <a:p>
            <a:pPr marL="0" indent="0">
              <a:buNone/>
            </a:pPr>
            <a:r>
              <a:rPr lang="ru-RU" sz="1400" u="sng" dirty="0"/>
              <a:t>Ход:</a:t>
            </a:r>
            <a:r>
              <a:rPr lang="ru-RU" sz="1400" dirty="0"/>
              <a:t> Воспитатель каждому ребенку дает одну предметную картинку, остальные кладет на стол. По сигналу: «Найди пару» дети находят предмет, название которого начинается с того же звука, что и у них (сумка – солнце)</a:t>
            </a:r>
          </a:p>
          <a:p>
            <a:pPr marL="0" indent="0">
              <a:buNone/>
            </a:pPr>
            <a:endParaRPr lang="ru-RU" sz="1400" dirty="0"/>
          </a:p>
          <a:p>
            <a:pPr marL="0" indent="0">
              <a:buNone/>
            </a:pPr>
            <a:endParaRPr lang="ru-RU" sz="1300" dirty="0"/>
          </a:p>
        </p:txBody>
      </p:sp>
    </p:spTree>
    <p:extLst>
      <p:ext uri="{BB962C8B-B14F-4D97-AF65-F5344CB8AC3E}">
        <p14:creationId xmlns:p14="http://schemas.microsoft.com/office/powerpoint/2010/main" val="4092307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74893"/>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0"/>
            <a:ext cx="8229600" cy="908720"/>
          </a:xfrm>
        </p:spPr>
        <p:txBody>
          <a:bodyPr>
            <a:normAutofit/>
          </a:bodyPr>
          <a:lstStyle/>
          <a:p>
            <a:endParaRPr lang="ru-RU" dirty="0"/>
          </a:p>
        </p:txBody>
      </p:sp>
      <p:sp>
        <p:nvSpPr>
          <p:cNvPr id="6" name="Объект 5"/>
          <p:cNvSpPr>
            <a:spLocks noGrp="1"/>
          </p:cNvSpPr>
          <p:nvPr>
            <p:ph idx="1"/>
          </p:nvPr>
        </p:nvSpPr>
        <p:spPr>
          <a:xfrm>
            <a:off x="827584" y="980728"/>
            <a:ext cx="8136904" cy="5760640"/>
          </a:xfrm>
        </p:spPr>
        <p:txBody>
          <a:bodyPr>
            <a:noAutofit/>
          </a:bodyPr>
          <a:lstStyle/>
          <a:p>
            <a:pPr>
              <a:buFont typeface="Wingdings" panose="05000000000000000000" pitchFamily="2" charset="2"/>
              <a:buChar char="v"/>
            </a:pPr>
            <a:r>
              <a:rPr lang="ru-RU" sz="1300" b="1" dirty="0" smtClean="0"/>
              <a:t>«</a:t>
            </a:r>
            <a:r>
              <a:rPr lang="ru-RU" sz="1300" b="1" i="1" dirty="0" smtClean="0"/>
              <a:t>Что </a:t>
            </a:r>
            <a:r>
              <a:rPr lang="ru-RU" sz="1300" b="1" i="1" dirty="0"/>
              <a:t>за предмет</a:t>
            </a:r>
            <a:r>
              <a:rPr lang="ru-RU" sz="1300" b="1" i="1" dirty="0" smtClean="0"/>
              <a:t>?»</a:t>
            </a:r>
            <a:endParaRPr lang="ru-RU" sz="1300" i="1" dirty="0"/>
          </a:p>
          <a:p>
            <a:pPr marL="0" indent="0">
              <a:buNone/>
            </a:pPr>
            <a:r>
              <a:rPr lang="ru-RU" sz="1300" u="sng" dirty="0" smtClean="0"/>
              <a:t>Цель</a:t>
            </a:r>
            <a:r>
              <a:rPr lang="ru-RU" sz="1300" u="sng" dirty="0"/>
              <a:t>:</a:t>
            </a:r>
            <a:r>
              <a:rPr lang="ru-RU" sz="1300" dirty="0"/>
              <a:t> учить называть предмет и его описывать.</a:t>
            </a:r>
            <a:br>
              <a:rPr lang="ru-RU" sz="1300" dirty="0"/>
            </a:br>
            <a:r>
              <a:rPr lang="ru-RU" sz="1300" u="sng" dirty="0" smtClean="0"/>
              <a:t>Ход: </a:t>
            </a:r>
            <a:r>
              <a:rPr lang="ru-RU" sz="1300" dirty="0" smtClean="0"/>
              <a:t>Ребёнок </a:t>
            </a:r>
            <a:r>
              <a:rPr lang="ru-RU" sz="1300" dirty="0"/>
              <a:t>вынимает из чудесного мешочка предмет, игрушку, называет его (это мяч). Вначале игрушку описывает воспитатель: «Он круглый, синий, с жёлтой полосой и т.д</a:t>
            </a:r>
            <a:r>
              <a:rPr lang="ru-RU" sz="1300" dirty="0" smtClean="0"/>
              <a:t>.»</a:t>
            </a:r>
          </a:p>
          <a:p>
            <a:pPr marL="0" indent="0">
              <a:buNone/>
            </a:pPr>
            <a:endParaRPr lang="ru-RU" sz="1300" dirty="0"/>
          </a:p>
          <a:p>
            <a:pPr>
              <a:buFont typeface="Wingdings" panose="05000000000000000000" pitchFamily="2" charset="2"/>
              <a:buChar char="v"/>
            </a:pPr>
            <a:r>
              <a:rPr lang="ru-RU" sz="1300" b="1" i="1" dirty="0" smtClean="0"/>
              <a:t>«Угадай игрушку»</a:t>
            </a:r>
          </a:p>
          <a:p>
            <a:pPr marL="0" indent="0">
              <a:buNone/>
            </a:pPr>
            <a:r>
              <a:rPr lang="ru-RU" sz="1300" u="sng" dirty="0"/>
              <a:t>Цель:</a:t>
            </a:r>
            <a:r>
              <a:rPr lang="ru-RU" sz="1300" dirty="0"/>
              <a:t> формировать у детей умение находить предмет, ориентируясь на его основные признаки, описание.</a:t>
            </a:r>
            <a:br>
              <a:rPr lang="ru-RU" sz="1300" dirty="0"/>
            </a:br>
            <a:r>
              <a:rPr lang="ru-RU" sz="1300" u="sng" dirty="0" smtClean="0"/>
              <a:t>Ход:</a:t>
            </a:r>
            <a:r>
              <a:rPr lang="ru-RU" sz="1300" dirty="0"/>
              <a:t> </a:t>
            </a:r>
            <a:r>
              <a:rPr lang="ru-RU" sz="1300" dirty="0" smtClean="0"/>
              <a:t>На </a:t>
            </a:r>
            <a:r>
              <a:rPr lang="ru-RU" sz="1300" dirty="0"/>
              <a:t>обозрение выставляются 3-4 знакомые игрушки. Воспитатель сообщает: он обрисует игрушку, а задача играющих, прослушать и назвать этот предмет.</a:t>
            </a:r>
            <a:br>
              <a:rPr lang="ru-RU" sz="1300" dirty="0"/>
            </a:br>
            <a:r>
              <a:rPr lang="ru-RU" sz="1300" b="1" i="1" dirty="0"/>
              <a:t>Примечание:</a:t>
            </a:r>
            <a:r>
              <a:rPr lang="ru-RU" sz="1300" dirty="0"/>
              <a:t> сначала указываются 1-2 признака. Если дети затрудняются 3-4</a:t>
            </a:r>
            <a:r>
              <a:rPr lang="ru-RU" sz="1300" dirty="0" smtClean="0"/>
              <a:t>.</a:t>
            </a:r>
          </a:p>
          <a:p>
            <a:pPr marL="0" indent="0">
              <a:buNone/>
            </a:pPr>
            <a:endParaRPr lang="ru-RU" sz="1300" dirty="0" smtClean="0"/>
          </a:p>
          <a:p>
            <a:pPr>
              <a:buFont typeface="Wingdings" panose="05000000000000000000" pitchFamily="2" charset="2"/>
              <a:buChar char="v"/>
            </a:pPr>
            <a:r>
              <a:rPr lang="ru-RU" sz="1300" dirty="0" smtClean="0"/>
              <a:t>«</a:t>
            </a:r>
            <a:r>
              <a:rPr lang="ru-RU" sz="1300" b="1" i="1" dirty="0"/>
              <a:t>Кто больше увидит и </a:t>
            </a:r>
            <a:r>
              <a:rPr lang="ru-RU" sz="1300" b="1" i="1" dirty="0" smtClean="0"/>
              <a:t>назовёт»</a:t>
            </a:r>
          </a:p>
          <a:p>
            <a:pPr marL="0" indent="0">
              <a:buNone/>
            </a:pPr>
            <a:r>
              <a:rPr lang="ru-RU" sz="1300" u="sng" dirty="0"/>
              <a:t>Цель:</a:t>
            </a:r>
            <a:r>
              <a:rPr lang="ru-RU" sz="1300" dirty="0"/>
              <a:t> учить обозначать словом и действием части и признаки внешнего вида игрушки.</a:t>
            </a:r>
            <a:br>
              <a:rPr lang="ru-RU" sz="1300" dirty="0"/>
            </a:br>
            <a:r>
              <a:rPr lang="ru-RU" sz="1300" u="sng" dirty="0" smtClean="0"/>
              <a:t>Ход:</a:t>
            </a:r>
            <a:r>
              <a:rPr lang="ru-RU" sz="1300" dirty="0"/>
              <a:t> </a:t>
            </a:r>
            <a:r>
              <a:rPr lang="ru-RU" sz="1300" i="1" dirty="0" smtClean="0"/>
              <a:t>Воспитатель</a:t>
            </a:r>
            <a:r>
              <a:rPr lang="ru-RU" sz="1300" i="1" dirty="0"/>
              <a:t>:</a:t>
            </a:r>
            <a:r>
              <a:rPr lang="ru-RU" sz="1300" dirty="0"/>
              <a:t> У нас в гостях кукла Оля. Оля любит, когда её хвалят, обращают внимание на её одежду. Доставим кукле удовольствие, опишем её платье, туфельки, носочки</a:t>
            </a:r>
            <a:r>
              <a:rPr lang="ru-RU" sz="1300" dirty="0" smtClean="0"/>
              <a:t>.</a:t>
            </a:r>
          </a:p>
          <a:p>
            <a:pPr marL="0" indent="0">
              <a:buNone/>
            </a:pPr>
            <a:endParaRPr lang="ru-RU" sz="1300" dirty="0" smtClean="0"/>
          </a:p>
          <a:p>
            <a:pPr>
              <a:buFont typeface="Wingdings" panose="05000000000000000000" pitchFamily="2" charset="2"/>
              <a:buChar char="v"/>
            </a:pPr>
            <a:r>
              <a:rPr lang="ru-RU" sz="1300" dirty="0" smtClean="0"/>
              <a:t>«</a:t>
            </a:r>
            <a:r>
              <a:rPr lang="ru-RU" sz="1300" b="1" i="1" dirty="0"/>
              <a:t>Назови как можно больше </a:t>
            </a:r>
            <a:r>
              <a:rPr lang="ru-RU" sz="1300" b="1" i="1" dirty="0" smtClean="0"/>
              <a:t>предметов»</a:t>
            </a:r>
          </a:p>
          <a:p>
            <a:pPr marL="0" indent="0">
              <a:buNone/>
            </a:pPr>
            <a:r>
              <a:rPr lang="ru-RU" sz="1300" u="sng" dirty="0"/>
              <a:t>Цель</a:t>
            </a:r>
            <a:r>
              <a:rPr lang="ru-RU" sz="1300" b="1" u="sng" dirty="0"/>
              <a:t>:</a:t>
            </a:r>
            <a:r>
              <a:rPr lang="ru-RU" sz="1300" b="1" dirty="0"/>
              <a:t> </a:t>
            </a:r>
            <a:r>
              <a:rPr lang="ru-RU" sz="1300" dirty="0"/>
              <a:t>упражнять детей в чётком произношении слов.</a:t>
            </a:r>
            <a:br>
              <a:rPr lang="ru-RU" sz="1300" dirty="0"/>
            </a:br>
            <a:r>
              <a:rPr lang="ru-RU" sz="1300" u="sng" dirty="0" smtClean="0"/>
              <a:t>Ход:</a:t>
            </a:r>
            <a:r>
              <a:rPr lang="ru-RU" sz="1300" dirty="0"/>
              <a:t> </a:t>
            </a:r>
            <a:r>
              <a:rPr lang="ru-RU" sz="1300" dirty="0" smtClean="0"/>
              <a:t>Воспитатель </a:t>
            </a:r>
            <a:r>
              <a:rPr lang="ru-RU" sz="1300" dirty="0"/>
              <a:t>предлагает детям посмотреть вокруг себя и назвать как можно больше предметов, которые их окружают (назвать только те, что находится в поле их зрения)</a:t>
            </a:r>
            <a:br>
              <a:rPr lang="ru-RU" sz="1300" dirty="0"/>
            </a:br>
            <a:r>
              <a:rPr lang="ru-RU" sz="1300" dirty="0"/>
              <a:t>Воспитатель следит, чтобы дети правильно и чётко произносили слова, не повторялись. Когда малыши не смогут больше ничего назвать сами, воспитатель может задавать им наводящие вопросы: «Что висит на стене?» и т.д</a:t>
            </a:r>
            <a:r>
              <a:rPr lang="ru-RU" sz="1300" dirty="0" smtClean="0"/>
              <a:t>.</a:t>
            </a:r>
          </a:p>
          <a:p>
            <a:pPr marL="0" indent="0">
              <a:buNone/>
            </a:pPr>
            <a:r>
              <a:rPr lang="ru-RU" sz="1300" dirty="0"/>
              <a:t/>
            </a:r>
            <a:br>
              <a:rPr lang="ru-RU" sz="1300" dirty="0"/>
            </a:br>
            <a:endParaRPr lang="ru-RU" sz="1300" dirty="0"/>
          </a:p>
          <a:p>
            <a:pPr marL="0" indent="0">
              <a:buNone/>
            </a:pPr>
            <a:endParaRPr lang="ru-RU" sz="1300" i="1" dirty="0"/>
          </a:p>
          <a:p>
            <a:pPr marL="0" indent="0">
              <a:buNone/>
            </a:pPr>
            <a:endParaRPr lang="ru-RU" sz="1300" i="1" dirty="0" smtClean="0"/>
          </a:p>
          <a:p>
            <a:pPr marL="0" indent="0">
              <a:buNone/>
            </a:pPr>
            <a:endParaRPr lang="ru-RU" sz="1300" b="1" dirty="0" smtClean="0"/>
          </a:p>
          <a:p>
            <a:pPr marL="0" indent="0">
              <a:buNone/>
            </a:pPr>
            <a:r>
              <a:rPr lang="ru-RU" sz="1300" dirty="0"/>
              <a:t/>
            </a:r>
            <a:br>
              <a:rPr lang="ru-RU" sz="1300" dirty="0"/>
            </a:br>
            <a:endParaRPr lang="ru-RU" sz="1300" dirty="0"/>
          </a:p>
          <a:p>
            <a:pPr marL="0" indent="0">
              <a:buNone/>
            </a:pPr>
            <a:endParaRPr lang="ru-RU" sz="1300" dirty="0"/>
          </a:p>
        </p:txBody>
      </p:sp>
      <p:graphicFrame>
        <p:nvGraphicFramePr>
          <p:cNvPr id="7" name="Схема 6"/>
          <p:cNvGraphicFramePr/>
          <p:nvPr>
            <p:extLst>
              <p:ext uri="{D42A27DB-BD31-4B8C-83A1-F6EECF244321}">
                <p14:modId xmlns:p14="http://schemas.microsoft.com/office/powerpoint/2010/main" val="1738949799"/>
              </p:ext>
            </p:extLst>
          </p:nvPr>
        </p:nvGraphicFramePr>
        <p:xfrm>
          <a:off x="971600" y="116632"/>
          <a:ext cx="771520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94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0"/>
            <a:ext cx="8229600" cy="260648"/>
          </a:xfrm>
        </p:spPr>
        <p:txBody>
          <a:bodyPr>
            <a:noAutofit/>
          </a:bodyPr>
          <a:lstStyle/>
          <a:p>
            <a:endParaRPr lang="ru-RU" sz="1200" dirty="0"/>
          </a:p>
        </p:txBody>
      </p:sp>
      <p:sp>
        <p:nvSpPr>
          <p:cNvPr id="6" name="Объект 5"/>
          <p:cNvSpPr>
            <a:spLocks noGrp="1"/>
          </p:cNvSpPr>
          <p:nvPr>
            <p:ph idx="1"/>
          </p:nvPr>
        </p:nvSpPr>
        <p:spPr>
          <a:xfrm>
            <a:off x="827584" y="332656"/>
            <a:ext cx="7859216" cy="6408712"/>
          </a:xfrm>
        </p:spPr>
        <p:txBody>
          <a:bodyPr>
            <a:normAutofit/>
          </a:bodyPr>
          <a:lstStyle/>
          <a:p>
            <a:pPr>
              <a:buFont typeface="Wingdings" panose="05000000000000000000" pitchFamily="2" charset="2"/>
              <a:buChar char="v"/>
            </a:pPr>
            <a:r>
              <a:rPr lang="ru-RU" sz="1300" dirty="0"/>
              <a:t>«</a:t>
            </a:r>
            <a:r>
              <a:rPr lang="ru-RU" sz="1300" b="1" i="1" dirty="0"/>
              <a:t>Олины помощники»</a:t>
            </a:r>
          </a:p>
          <a:p>
            <a:pPr marL="0" indent="0">
              <a:buNone/>
            </a:pPr>
            <a:r>
              <a:rPr lang="ru-RU" sz="1300" u="sng" dirty="0"/>
              <a:t>Цель</a:t>
            </a:r>
            <a:r>
              <a:rPr lang="ru-RU" sz="1300" b="1" dirty="0"/>
              <a:t>:</a:t>
            </a:r>
            <a:r>
              <a:rPr lang="ru-RU" sz="1300" dirty="0"/>
              <a:t> образовывать форму мн. Числа глаголов.</a:t>
            </a:r>
            <a:br>
              <a:rPr lang="ru-RU" sz="1300" dirty="0"/>
            </a:br>
            <a:r>
              <a:rPr lang="ru-RU" sz="1300" u="sng" dirty="0" smtClean="0"/>
              <a:t>Оборудование</a:t>
            </a:r>
            <a:r>
              <a:rPr lang="ru-RU" sz="1300" b="1" u="sng" dirty="0" smtClean="0"/>
              <a:t>:</a:t>
            </a:r>
            <a:r>
              <a:rPr lang="ru-RU" sz="1300" dirty="0"/>
              <a:t> кукла Оля.</a:t>
            </a:r>
            <a:br>
              <a:rPr lang="ru-RU" sz="1300" dirty="0"/>
            </a:br>
            <a:r>
              <a:rPr lang="ru-RU" sz="1300" u="sng" dirty="0" smtClean="0"/>
              <a:t>Ход:</a:t>
            </a:r>
            <a:r>
              <a:rPr lang="ru-RU" sz="1300" dirty="0"/>
              <a:t> </a:t>
            </a:r>
            <a:r>
              <a:rPr lang="ru-RU" sz="1300" dirty="0" smtClean="0"/>
              <a:t>- </a:t>
            </a:r>
            <a:r>
              <a:rPr lang="ru-RU" sz="1300" dirty="0"/>
              <a:t>К нам пришла кукла Оля со своими помощниками. Я их вам покажу, а вы угадайте, кто эти помощники и что они помогают делать Оле.</a:t>
            </a:r>
            <a:br>
              <a:rPr lang="ru-RU" sz="1300" dirty="0"/>
            </a:br>
            <a:r>
              <a:rPr lang="ru-RU" sz="1300" dirty="0"/>
              <a:t>Кукла идёт по столу. Воспитатель указывает на её ноги.</a:t>
            </a:r>
            <a:br>
              <a:rPr lang="ru-RU" sz="1300" dirty="0"/>
            </a:br>
            <a:r>
              <a:rPr lang="ru-RU" sz="1300" dirty="0"/>
              <a:t>- Что это? (Это ноги)</a:t>
            </a:r>
            <a:br>
              <a:rPr lang="ru-RU" sz="1300" dirty="0"/>
            </a:br>
            <a:r>
              <a:rPr lang="ru-RU" sz="1300" dirty="0"/>
              <a:t>- Они Олины помощники. Что они делают? (Ходят, прыгают, танцуют и т.д.)</a:t>
            </a:r>
            <a:br>
              <a:rPr lang="ru-RU" sz="1300" dirty="0"/>
            </a:br>
            <a:r>
              <a:rPr lang="ru-RU" sz="1300" dirty="0"/>
              <a:t>Далее указывает на другие части тела и задаёт аналогичные вопросы, дети отвечают (руки берут, рисуют…; зубы жуют, кусают, грызут…; глаза смотрят, моргают</a:t>
            </a:r>
            <a:r>
              <a:rPr lang="ru-RU" sz="1300" dirty="0" smtClean="0"/>
              <a:t>…)</a:t>
            </a:r>
          </a:p>
          <a:p>
            <a:pPr marL="0" indent="0">
              <a:buNone/>
            </a:pPr>
            <a:endParaRPr lang="ru-RU" sz="1300" dirty="0" smtClean="0"/>
          </a:p>
          <a:p>
            <a:pPr>
              <a:buFont typeface="Wingdings" panose="05000000000000000000" pitchFamily="2" charset="2"/>
              <a:buChar char="v"/>
            </a:pPr>
            <a:r>
              <a:rPr lang="ru-RU" sz="1300" dirty="0" smtClean="0"/>
              <a:t>«</a:t>
            </a:r>
            <a:r>
              <a:rPr lang="ru-RU" sz="1400" b="1" i="1" dirty="0" smtClean="0"/>
              <a:t>Разноцветный сундучок</a:t>
            </a:r>
            <a:r>
              <a:rPr lang="ru-RU" sz="1400" b="1" dirty="0" smtClean="0"/>
              <a:t>»</a:t>
            </a:r>
            <a:endParaRPr lang="ru-RU" sz="1400" dirty="0"/>
          </a:p>
          <a:p>
            <a:pPr marL="0" indent="0">
              <a:buNone/>
            </a:pPr>
            <a:r>
              <a:rPr lang="ru-RU" sz="1400" u="sng" dirty="0" smtClean="0"/>
              <a:t>Цель</a:t>
            </a:r>
            <a:r>
              <a:rPr lang="ru-RU" sz="1400" b="1" dirty="0"/>
              <a:t>:</a:t>
            </a:r>
            <a:r>
              <a:rPr lang="ru-RU" sz="1400" dirty="0"/>
              <a:t> учить детей при согласовании существительных среднего (женского) рода с местоимением ориентироваться на окончание слова.</a:t>
            </a:r>
            <a:br>
              <a:rPr lang="ru-RU" sz="1400" dirty="0"/>
            </a:br>
            <a:r>
              <a:rPr lang="ru-RU" sz="1400" u="sng" dirty="0" smtClean="0"/>
              <a:t>Оборудование:</a:t>
            </a:r>
            <a:r>
              <a:rPr lang="ru-RU" sz="1400" dirty="0" smtClean="0"/>
              <a:t> </a:t>
            </a:r>
            <a:r>
              <a:rPr lang="ru-RU" sz="1400" dirty="0"/>
              <a:t>шкатулка, предметные картинки по количеству детей.</a:t>
            </a:r>
            <a:br>
              <a:rPr lang="ru-RU" sz="1400" dirty="0"/>
            </a:br>
            <a:r>
              <a:rPr lang="ru-RU" sz="1400" u="sng" dirty="0" smtClean="0"/>
              <a:t>Ход:</a:t>
            </a:r>
            <a:r>
              <a:rPr lang="ru-RU" sz="1400" u="sng" dirty="0"/>
              <a:t> </a:t>
            </a:r>
            <a:r>
              <a:rPr lang="ru-RU" sz="1400" i="1" dirty="0" smtClean="0"/>
              <a:t>Воспитатель</a:t>
            </a:r>
            <a:r>
              <a:rPr lang="ru-RU" sz="1400" i="1" dirty="0"/>
              <a:t>:</a:t>
            </a:r>
            <a:endParaRPr lang="ru-RU" sz="1400" dirty="0"/>
          </a:p>
          <a:p>
            <a:pPr marL="0" indent="0">
              <a:buNone/>
            </a:pPr>
            <a:r>
              <a:rPr lang="ru-RU" sz="1400" dirty="0"/>
              <a:t>Я картинки положила</a:t>
            </a:r>
            <a:br>
              <a:rPr lang="ru-RU" sz="1400" dirty="0"/>
            </a:br>
            <a:r>
              <a:rPr lang="ru-RU" sz="1400" dirty="0"/>
              <a:t>В разноцветный сундучок.</a:t>
            </a:r>
            <a:br>
              <a:rPr lang="ru-RU" sz="1400" dirty="0"/>
            </a:br>
            <a:r>
              <a:rPr lang="ru-RU" sz="1400" dirty="0"/>
              <a:t>Ну-ка, Ира, загляни-ка,</a:t>
            </a:r>
            <a:br>
              <a:rPr lang="ru-RU" sz="1400" dirty="0"/>
            </a:br>
            <a:r>
              <a:rPr lang="ru-RU" sz="1400" dirty="0"/>
              <a:t>Вынь картинку, назови.</a:t>
            </a:r>
          </a:p>
          <a:p>
            <a:pPr marL="0" indent="0">
              <a:buNone/>
            </a:pPr>
            <a:r>
              <a:rPr lang="ru-RU" sz="1400" dirty="0"/>
              <a:t>Дети вынимают картинку и называют, что на ней изображено</a:t>
            </a:r>
            <a:r>
              <a:rPr lang="ru-RU" sz="1400" dirty="0" smtClean="0"/>
              <a:t>.</a:t>
            </a:r>
          </a:p>
          <a:p>
            <a:pPr marL="0" indent="0">
              <a:buNone/>
            </a:pPr>
            <a:endParaRPr lang="ru-RU" sz="1400" dirty="0" smtClean="0"/>
          </a:p>
          <a:p>
            <a:pPr>
              <a:buFont typeface="Wingdings" panose="05000000000000000000" pitchFamily="2" charset="2"/>
              <a:buChar char="v"/>
            </a:pPr>
            <a:r>
              <a:rPr lang="ru-RU" sz="1400" i="1" dirty="0" smtClean="0"/>
              <a:t>«</a:t>
            </a:r>
            <a:r>
              <a:rPr lang="ru-RU" sz="1400" b="1" i="1" dirty="0"/>
              <a:t>Скажи, какой</a:t>
            </a:r>
            <a:r>
              <a:rPr lang="ru-RU" sz="1400" b="1" i="1" dirty="0" smtClean="0"/>
              <a:t>?»</a:t>
            </a:r>
            <a:endParaRPr lang="ru-RU" sz="1400" i="1" dirty="0"/>
          </a:p>
          <a:p>
            <a:pPr marL="0" indent="0">
              <a:buNone/>
            </a:pPr>
            <a:r>
              <a:rPr lang="ru-RU" sz="1400" u="sng" dirty="0"/>
              <a:t>Цель:</a:t>
            </a:r>
            <a:r>
              <a:rPr lang="ru-RU" sz="1400" dirty="0"/>
              <a:t> Учить детей выделять признаки предмета.</a:t>
            </a:r>
            <a:br>
              <a:rPr lang="ru-RU" sz="1400" dirty="0"/>
            </a:br>
            <a:r>
              <a:rPr lang="ru-RU" sz="1400" u="sng" dirty="0" smtClean="0"/>
              <a:t>Ход:</a:t>
            </a:r>
            <a:r>
              <a:rPr lang="ru-RU" sz="1400" dirty="0"/>
              <a:t> </a:t>
            </a:r>
            <a:r>
              <a:rPr lang="ru-RU" sz="1400" dirty="0" smtClean="0"/>
              <a:t>Воспитатель </a:t>
            </a:r>
            <a:r>
              <a:rPr lang="ru-RU" sz="1400" dirty="0"/>
              <a:t>(либо ребёнок) вынимает из коробки предметы, называет их, а дети указывают на какой-либо признак этого предмета.</a:t>
            </a:r>
            <a:br>
              <a:rPr lang="ru-RU" sz="1400" dirty="0"/>
            </a:br>
            <a:r>
              <a:rPr lang="ru-RU" sz="1400" dirty="0"/>
              <a:t>Если дети затрудняются, воспитатель помогает: «Это кубик. Какой он?»</a:t>
            </a:r>
          </a:p>
          <a:p>
            <a:pPr marL="0" indent="0">
              <a:buNone/>
            </a:pPr>
            <a:endParaRPr lang="ru-RU" sz="1300" dirty="0"/>
          </a:p>
        </p:txBody>
      </p:sp>
    </p:spTree>
    <p:extLst>
      <p:ext uri="{BB962C8B-B14F-4D97-AF65-F5344CB8AC3E}">
        <p14:creationId xmlns:p14="http://schemas.microsoft.com/office/powerpoint/2010/main" val="572686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ca0/000367ff-f37d5fc5/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46930"/>
            <a:ext cx="9144000" cy="6904929"/>
          </a:xfrm>
          <a:prstGeom prst="rect">
            <a:avLst/>
          </a:prstGeom>
          <a:ln/>
        </p:spPr>
        <p:style>
          <a:lnRef idx="0">
            <a:schemeClr val="accent6"/>
          </a:lnRef>
          <a:fillRef idx="3">
            <a:schemeClr val="accent6"/>
          </a:fillRef>
          <a:effectRef idx="3">
            <a:schemeClr val="accent6"/>
          </a:effectRef>
          <a:fontRef idx="minor">
            <a:schemeClr val="lt1"/>
          </a:fontRef>
        </p:style>
      </p:pic>
      <p:sp>
        <p:nvSpPr>
          <p:cNvPr id="5" name="Заголовок 4"/>
          <p:cNvSpPr>
            <a:spLocks noGrp="1"/>
          </p:cNvSpPr>
          <p:nvPr>
            <p:ph type="title"/>
          </p:nvPr>
        </p:nvSpPr>
        <p:spPr>
          <a:xfrm>
            <a:off x="457200" y="0"/>
            <a:ext cx="8229600" cy="332656"/>
          </a:xfrm>
        </p:spPr>
        <p:txBody>
          <a:bodyPr>
            <a:normAutofit/>
          </a:bodyPr>
          <a:lstStyle/>
          <a:p>
            <a:endParaRPr lang="ru-RU" sz="1000" dirty="0"/>
          </a:p>
        </p:txBody>
      </p:sp>
      <p:sp>
        <p:nvSpPr>
          <p:cNvPr id="6" name="Объект 5"/>
          <p:cNvSpPr>
            <a:spLocks noGrp="1"/>
          </p:cNvSpPr>
          <p:nvPr>
            <p:ph idx="1"/>
          </p:nvPr>
        </p:nvSpPr>
        <p:spPr>
          <a:xfrm>
            <a:off x="827584" y="332656"/>
            <a:ext cx="8136904" cy="6336704"/>
          </a:xfrm>
        </p:spPr>
        <p:txBody>
          <a:bodyPr>
            <a:normAutofit fontScale="92500"/>
          </a:bodyPr>
          <a:lstStyle/>
          <a:p>
            <a:pPr>
              <a:buFont typeface="Wingdings" panose="05000000000000000000" pitchFamily="2" charset="2"/>
              <a:buChar char="v"/>
            </a:pPr>
            <a:r>
              <a:rPr lang="ru-RU" sz="1400" b="1" dirty="0" smtClean="0"/>
              <a:t>«</a:t>
            </a:r>
            <a:r>
              <a:rPr lang="ru-RU" sz="1400" b="1" i="1" dirty="0" smtClean="0"/>
              <a:t>Волшебный </a:t>
            </a:r>
            <a:r>
              <a:rPr lang="ru-RU" sz="1400" b="1" i="1" dirty="0"/>
              <a:t>кубик</a:t>
            </a:r>
            <a:r>
              <a:rPr lang="ru-RU" sz="1400" b="1" i="1" dirty="0" smtClean="0"/>
              <a:t>»</a:t>
            </a:r>
          </a:p>
          <a:p>
            <a:pPr marL="0" indent="0">
              <a:buNone/>
            </a:pPr>
            <a:r>
              <a:rPr lang="ru-RU" sz="1400" u="sng" dirty="0" smtClean="0"/>
              <a:t>Оборудование:</a:t>
            </a:r>
            <a:r>
              <a:rPr lang="ru-RU" sz="1400" dirty="0"/>
              <a:t> кубики с картинками на каждой грани.</a:t>
            </a:r>
            <a:br>
              <a:rPr lang="ru-RU" sz="1400" dirty="0"/>
            </a:br>
            <a:r>
              <a:rPr lang="ru-RU" sz="1400" dirty="0"/>
              <a:t>Правила </a:t>
            </a:r>
            <a:r>
              <a:rPr lang="ru-RU" sz="1400" dirty="0" smtClean="0"/>
              <a:t>игры</a:t>
            </a:r>
            <a:r>
              <a:rPr lang="ru-RU" sz="1400" b="1" i="1" dirty="0"/>
              <a:t>:</a:t>
            </a:r>
            <a:r>
              <a:rPr lang="ru-RU" sz="1400" dirty="0"/>
              <a:t> Ребёнок бросает кубик. Затем он должен изобразить то, что нарисовано на верхней грани, и произнести соответствующий звук.</a:t>
            </a:r>
            <a:br>
              <a:rPr lang="ru-RU" sz="1400" dirty="0"/>
            </a:br>
            <a:r>
              <a:rPr lang="ru-RU" sz="1400" u="sng" dirty="0" smtClean="0"/>
              <a:t>Ход:</a:t>
            </a:r>
            <a:r>
              <a:rPr lang="ru-RU" sz="1400" u="sng" dirty="0"/>
              <a:t> </a:t>
            </a:r>
            <a:r>
              <a:rPr lang="ru-RU" sz="1400" dirty="0" smtClean="0"/>
              <a:t>Ребёнок </a:t>
            </a:r>
            <a:r>
              <a:rPr lang="ru-RU" sz="1400" dirty="0"/>
              <a:t>вместе с воспитателем произносит: «Вертись, крутись, на бочок ложись», - и кидает кубик. На верхней грани – например, самолёт. Воспитатель спрашивает: «Что это?» и просит </a:t>
            </a:r>
            <a:r>
              <a:rPr lang="ru-RU" sz="1400" dirty="0" err="1"/>
              <a:t>съимитировать</a:t>
            </a:r>
            <a:r>
              <a:rPr lang="ru-RU" sz="1400" dirty="0"/>
              <a:t> гул самолёта.</a:t>
            </a:r>
            <a:br>
              <a:rPr lang="ru-RU" sz="1400" dirty="0"/>
            </a:br>
            <a:r>
              <a:rPr lang="ru-RU" sz="1400" dirty="0"/>
              <a:t>Аналогично разыгрываются и другие грани </a:t>
            </a:r>
            <a:r>
              <a:rPr lang="ru-RU" sz="1400" dirty="0" smtClean="0"/>
              <a:t>кубика.</a:t>
            </a:r>
          </a:p>
          <a:p>
            <a:pPr marL="0" indent="0">
              <a:buNone/>
            </a:pPr>
            <a:endParaRPr lang="ru-RU" sz="1400" dirty="0" smtClean="0"/>
          </a:p>
          <a:p>
            <a:pPr>
              <a:buFont typeface="Wingdings" panose="05000000000000000000" pitchFamily="2" charset="2"/>
              <a:buChar char="v"/>
            </a:pPr>
            <a:r>
              <a:rPr lang="ru-RU" sz="1400" b="1" dirty="0">
                <a:latin typeface="Times New Roman"/>
                <a:ea typeface="Times New Roman"/>
              </a:rPr>
              <a:t>«</a:t>
            </a:r>
            <a:r>
              <a:rPr lang="ru-RU" sz="1400" b="1" i="1" dirty="0">
                <a:latin typeface="Times New Roman"/>
                <a:ea typeface="Times New Roman"/>
              </a:rPr>
              <a:t>Садовник и цветы</a:t>
            </a:r>
            <a:r>
              <a:rPr lang="ru-RU" sz="1400" b="1" dirty="0" smtClean="0">
                <a:latin typeface="Times New Roman"/>
                <a:ea typeface="Times New Roman"/>
              </a:rPr>
              <a:t>»</a:t>
            </a:r>
          </a:p>
          <a:p>
            <a:pPr marL="0" indent="0">
              <a:buNone/>
            </a:pPr>
            <a:r>
              <a:rPr lang="ru-RU" sz="1400" u="sng" dirty="0"/>
              <a:t>Цель</a:t>
            </a:r>
            <a:r>
              <a:rPr lang="ru-RU" sz="1400" dirty="0"/>
              <a:t>: закрепить знания детей о цветах (лесных ягодах, фруктах и т.д.)</a:t>
            </a:r>
            <a:br>
              <a:rPr lang="ru-RU" sz="1400" dirty="0"/>
            </a:br>
            <a:r>
              <a:rPr lang="ru-RU" sz="1400" u="sng" dirty="0" smtClean="0"/>
              <a:t>Ход</a:t>
            </a:r>
            <a:r>
              <a:rPr lang="ru-RU" sz="1400" dirty="0" smtClean="0"/>
              <a:t>:</a:t>
            </a:r>
            <a:r>
              <a:rPr lang="ru-RU" sz="1400" dirty="0"/>
              <a:t> </a:t>
            </a:r>
            <a:r>
              <a:rPr lang="ru-RU" sz="1400" dirty="0" smtClean="0"/>
              <a:t>Пять</a:t>
            </a:r>
            <a:r>
              <a:rPr lang="ru-RU" sz="1400" dirty="0"/>
              <a:t>, шесть играющих сидят на стульях, расставленных по кругу. Это цветы. У них всех есть название (можно, чтобы играющие выбрали картинку-цветок; ведущему показывать нельзя). Ведущий-садовник говорит: «я так давно не видел чудесный белый цветок с жёлтым глазком, похожим на маленькое солнышко, не видел ромашку». Ромашка встаёт и делает шаг вперёд. Ромашка, поклонившись садовнику, говорит: «Благодарю Вас, дорогой садовник. Я счастлива, что вы захотели взглянуть именно на меня». Ромашка садится на другой стул. Игра продолжается до тех пор, пока садовник не перечислит все цветы.</a:t>
            </a:r>
          </a:p>
          <a:p>
            <a:pPr marL="0" indent="0">
              <a:buNone/>
            </a:pPr>
            <a:r>
              <a:rPr lang="ru-RU" sz="1400" dirty="0"/>
              <a:t>Содержание этой игры можно легко изменить: «»Садовник и фруктовые деревья», «Лесовик и лесные ягоды», «Дрессировщик и его звери» и т.д</a:t>
            </a:r>
            <a:r>
              <a:rPr lang="ru-RU" sz="1400" dirty="0" smtClean="0"/>
              <a:t>.</a:t>
            </a:r>
          </a:p>
          <a:p>
            <a:pPr marL="0" indent="0">
              <a:buNone/>
            </a:pPr>
            <a:endParaRPr lang="ru-RU" sz="1400" dirty="0" smtClean="0"/>
          </a:p>
          <a:p>
            <a:pPr>
              <a:buFont typeface="Wingdings" panose="05000000000000000000" pitchFamily="2" charset="2"/>
              <a:buChar char="v"/>
            </a:pPr>
            <a:r>
              <a:rPr lang="ru-RU" sz="1400" b="1" i="1" dirty="0"/>
              <a:t>«Кто больше действий назовёт</a:t>
            </a:r>
            <a:r>
              <a:rPr lang="ru-RU" sz="1400" b="1" i="1" dirty="0" smtClean="0"/>
              <a:t>»</a:t>
            </a:r>
            <a:endParaRPr lang="ru-RU" sz="1400" i="1" dirty="0"/>
          </a:p>
          <a:p>
            <a:pPr marL="0" indent="0">
              <a:buNone/>
            </a:pPr>
            <a:r>
              <a:rPr lang="ru-RU" sz="1400" u="sng" dirty="0"/>
              <a:t>Цель</a:t>
            </a:r>
            <a:r>
              <a:rPr lang="ru-RU" sz="1400" b="1" u="sng" dirty="0"/>
              <a:t>:</a:t>
            </a:r>
            <a:r>
              <a:rPr lang="ru-RU" sz="1400" dirty="0"/>
              <a:t> активно использовать в речи глаголы, образовывая различные глагольные формы.</a:t>
            </a:r>
            <a:br>
              <a:rPr lang="ru-RU" sz="1400" dirty="0"/>
            </a:br>
            <a:r>
              <a:rPr lang="ru-RU" sz="1400" u="sng" dirty="0" smtClean="0"/>
              <a:t>Оборудование:</a:t>
            </a:r>
            <a:r>
              <a:rPr lang="ru-RU" sz="1400" dirty="0"/>
              <a:t> Картинки: предметы одежды, самолёт, кукла, собака, солнце, дождь, снег.</a:t>
            </a:r>
            <a:br>
              <a:rPr lang="ru-RU" sz="1400" dirty="0"/>
            </a:br>
            <a:r>
              <a:rPr lang="ru-RU" sz="1400" u="sng" dirty="0" smtClean="0"/>
              <a:t>Ход:</a:t>
            </a:r>
            <a:r>
              <a:rPr lang="ru-RU" sz="1400" dirty="0"/>
              <a:t> </a:t>
            </a:r>
            <a:r>
              <a:rPr lang="ru-RU" sz="1400" dirty="0" smtClean="0"/>
              <a:t>Приходит </a:t>
            </a:r>
            <a:r>
              <a:rPr lang="ru-RU" sz="1400" dirty="0"/>
              <a:t>Неумейка и приносит картинки. Задача детей подобрать слова, которые обозначают действия, относящиеся к предметам или явлениям, изображённым на картинках.</a:t>
            </a:r>
            <a:br>
              <a:rPr lang="ru-RU" sz="1400" dirty="0"/>
            </a:br>
            <a:r>
              <a:rPr lang="ru-RU" sz="1400" i="1" dirty="0"/>
              <a:t>Например:</a:t>
            </a:r>
            <a:r>
              <a:rPr lang="ru-RU" sz="1400" dirty="0"/>
              <a:t/>
            </a:r>
            <a:br>
              <a:rPr lang="ru-RU" sz="1400" dirty="0"/>
            </a:br>
            <a:r>
              <a:rPr lang="ru-RU" sz="1400" dirty="0"/>
              <a:t>- Что можно сказать о самолёте? (летит, гудит, поднимается)</a:t>
            </a:r>
            <a:br>
              <a:rPr lang="ru-RU" sz="1400" dirty="0"/>
            </a:br>
            <a:r>
              <a:rPr lang="ru-RU" sz="1400" dirty="0"/>
              <a:t>- Что можно делать с одеждой? (стирать, гладить, зашивать)</a:t>
            </a:r>
            <a:br>
              <a:rPr lang="ru-RU" sz="1400" dirty="0"/>
            </a:br>
            <a:r>
              <a:rPr lang="ru-RU" sz="1400" dirty="0"/>
              <a:t>- Что можно сказать о дожде? (идёт, капает, льёт, моросит, стучит по крыше)</a:t>
            </a:r>
            <a:br>
              <a:rPr lang="ru-RU" sz="1400" dirty="0"/>
            </a:br>
            <a:r>
              <a:rPr lang="ru-RU" sz="1400" dirty="0"/>
              <a:t>И т.д.</a:t>
            </a:r>
          </a:p>
          <a:p>
            <a:pPr marL="0" indent="0">
              <a:buNone/>
            </a:pPr>
            <a:endParaRPr lang="ru-RU" sz="1400" dirty="0"/>
          </a:p>
          <a:p>
            <a:pPr marL="0" indent="0">
              <a:buNone/>
            </a:pPr>
            <a:endParaRPr lang="ru-RU" sz="1400" dirty="0"/>
          </a:p>
          <a:p>
            <a:pPr marL="0" indent="0">
              <a:buNone/>
            </a:pPr>
            <a:endParaRPr lang="ru-RU" sz="1300" dirty="0"/>
          </a:p>
        </p:txBody>
      </p:sp>
    </p:spTree>
    <p:extLst>
      <p:ext uri="{BB962C8B-B14F-4D97-AF65-F5344CB8AC3E}">
        <p14:creationId xmlns:p14="http://schemas.microsoft.com/office/powerpoint/2010/main" val="2017836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3004</Words>
  <Application>Microsoft Office PowerPoint</Application>
  <PresentationFormat>Экран (4:3)</PresentationFormat>
  <Paragraphs>1022</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 Картотека дидактических   игр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75</cp:revision>
  <dcterms:created xsi:type="dcterms:W3CDTF">2017-08-24T22:28:14Z</dcterms:created>
  <dcterms:modified xsi:type="dcterms:W3CDTF">2017-12-12T18:31:54Z</dcterms:modified>
</cp:coreProperties>
</file>