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7" r:id="rId2"/>
    <p:sldMasterId id="2147484173" r:id="rId3"/>
    <p:sldMasterId id="2147484185" r:id="rId4"/>
  </p:sldMasterIdLst>
  <p:notesMasterIdLst>
    <p:notesMasterId r:id="rId25"/>
  </p:notesMasterIdLst>
  <p:sldIdLst>
    <p:sldId id="307" r:id="rId5"/>
    <p:sldId id="329" r:id="rId6"/>
    <p:sldId id="305" r:id="rId7"/>
    <p:sldId id="308" r:id="rId8"/>
    <p:sldId id="328" r:id="rId9"/>
    <p:sldId id="311" r:id="rId10"/>
    <p:sldId id="284" r:id="rId11"/>
    <p:sldId id="315" r:id="rId12"/>
    <p:sldId id="316" r:id="rId13"/>
    <p:sldId id="317" r:id="rId14"/>
    <p:sldId id="318" r:id="rId15"/>
    <p:sldId id="321" r:id="rId16"/>
    <p:sldId id="323" r:id="rId17"/>
    <p:sldId id="324" r:id="rId18"/>
    <p:sldId id="319" r:id="rId19"/>
    <p:sldId id="327" r:id="rId20"/>
    <p:sldId id="302" r:id="rId21"/>
    <p:sldId id="325" r:id="rId22"/>
    <p:sldId id="278" r:id="rId23"/>
    <p:sldId id="326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D8022C-71FD-4B48-873A-45EE127F2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4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D8D1A-DC16-4D1E-A337-A86E9668F8F8}" type="slidenum">
              <a:rPr lang="ru-RU" smtClean="0"/>
              <a:pPr>
                <a:spcBef>
                  <a:spcPct val="0"/>
                </a:spcBef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59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BDEFDF-DBD8-4256-A476-564659AAE071}" type="slidenum">
              <a:rPr lang="ru-RU" smtClean="0"/>
              <a:pPr>
                <a:spcBef>
                  <a:spcPct val="0"/>
                </a:spcBef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3569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EC3645-1B9F-4DDA-99D2-20ED47AEEE75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726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22DC-FC2C-4A27-9613-F87A542F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4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EB4-DFB1-4E84-A4B2-335C904A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6EF6-8DE9-45BA-B5A9-14ADF9F39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3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178B-8809-4E23-8E98-50AA4F679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5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6716-1BB4-4F63-9048-35574EAB1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0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04A6F-5BE5-4D54-8E54-B90EC4496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5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F3F7-596F-40C5-B880-2CE7C24B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2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5989-D3E0-44E2-B0D1-B7172FDE4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FDF5-084D-42EA-8AEA-913032F83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0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1A7C-A4CC-4EDA-8756-A1C9F0793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2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73C-39D5-463A-97BC-DEB3BCC48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1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979D-A565-4FB8-AF11-4ED834131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9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11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C827-EB25-483A-8A9B-C1E89A72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0E4A-E0F6-43C3-BEBA-8DB69EDA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92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E66-D6AA-49FE-A75D-5D57D2D05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15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408D-D197-484D-91D0-178FB06B8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68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3E59-BCB2-4823-81B1-61AFF8609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16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5BDA-E966-408C-8363-D792EED57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3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DB09-4041-4D8A-BE14-D4156D848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08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2F3C-D989-43FC-A06A-3B464880D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7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C5FB-468A-4D1B-A94B-87DF93432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0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86D9-B22A-4B15-9B75-DF6A9DFDB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3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078F-66C5-4A83-B84A-9F06118B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99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DC9A-FBCF-4289-B368-DEEB657D3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80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9AAF-73B7-4CED-A9D4-2C34765C6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3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5247-C720-4533-B339-7B3C83C5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0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53A6-7744-457F-86F5-3A715A994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20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EBDD-8371-417B-B130-854DE28AD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4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63F1-F3C5-47A4-9AAC-A23D9CB3C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52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D417-2720-4267-AA2B-2D8C652DD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3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41FD-80AA-4C10-90CE-1239A47DC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39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9C69-EDDD-4D8B-81DA-D90663F33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17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2836-88E8-41E4-A9AA-FA6B15AC1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9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3383-B15F-41E9-A643-535A3877B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69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760F-B7A0-40BC-9563-99C28F1C1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19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CFFE-D1C1-4D57-B99A-8B409C151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1F16-279E-4446-B2F1-6915CE7F4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89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7423-1D87-49DC-B206-1BAC28938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03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1895-BC94-443E-8BF6-74439EAE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7BA0-A3EA-4A4D-9E71-3F0CA646A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8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6858-F824-4294-9ED5-5A93263F0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5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42E0-4924-43A5-B5ED-82E0932D6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7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FD7D-D2EF-481F-B404-045A5C8D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0888-E841-42FA-9AD0-BF2B02D6D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1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60FA52-0520-48CE-BF67-7D9E84172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3" r:id="rId1"/>
    <p:sldLayoutId id="2147488214" r:id="rId2"/>
    <p:sldLayoutId id="2147488215" r:id="rId3"/>
    <p:sldLayoutId id="2147488216" r:id="rId4"/>
    <p:sldLayoutId id="2147488217" r:id="rId5"/>
    <p:sldLayoutId id="2147488218" r:id="rId6"/>
    <p:sldLayoutId id="2147488219" r:id="rId7"/>
    <p:sldLayoutId id="2147488220" r:id="rId8"/>
    <p:sldLayoutId id="2147488221" r:id="rId9"/>
    <p:sldLayoutId id="2147488222" r:id="rId10"/>
    <p:sldLayoutId id="2147488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4C61CC-4FFE-4E39-8698-02CFF427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6" r:id="rId1"/>
    <p:sldLayoutId id="2147488224" r:id="rId2"/>
    <p:sldLayoutId id="2147488247" r:id="rId3"/>
    <p:sldLayoutId id="2147488225" r:id="rId4"/>
    <p:sldLayoutId id="2147488226" r:id="rId5"/>
    <p:sldLayoutId id="2147488227" r:id="rId6"/>
    <p:sldLayoutId id="2147488228" r:id="rId7"/>
    <p:sldLayoutId id="2147488248" r:id="rId8"/>
    <p:sldLayoutId id="2147488249" r:id="rId9"/>
    <p:sldLayoutId id="2147488229" r:id="rId10"/>
    <p:sldLayoutId id="21474882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CCAB57C0-6499-469B-A576-993633F99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231" r:id="rId1"/>
    <p:sldLayoutId id="2147488232" r:id="rId2"/>
    <p:sldLayoutId id="2147488250" r:id="rId3"/>
    <p:sldLayoutId id="2147488233" r:id="rId4"/>
    <p:sldLayoutId id="2147488234" r:id="rId5"/>
    <p:sldLayoutId id="2147488235" r:id="rId6"/>
    <p:sldLayoutId id="2147488236" r:id="rId7"/>
    <p:sldLayoutId id="2147488237" r:id="rId8"/>
    <p:sldLayoutId id="2147488238" r:id="rId9"/>
    <p:sldLayoutId id="2147488239" r:id="rId10"/>
    <p:sldLayoutId id="21474882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104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6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F7B79-027F-4F1E-BA71-6A85D8BA1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1" r:id="rId1"/>
    <p:sldLayoutId id="2147488252" r:id="rId2"/>
    <p:sldLayoutId id="2147488253" r:id="rId3"/>
    <p:sldLayoutId id="2147488241" r:id="rId4"/>
    <p:sldLayoutId id="2147488242" r:id="rId5"/>
    <p:sldLayoutId id="2147488254" r:id="rId6"/>
    <p:sldLayoutId id="2147488243" r:id="rId7"/>
    <p:sldLayoutId id="2147488255" r:id="rId8"/>
    <p:sldLayoutId id="2147488256" r:id="rId9"/>
    <p:sldLayoutId id="2147488244" r:id="rId10"/>
    <p:sldLayoutId id="21474882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slide" Target="slide9.xml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slide" Target="slide9.xml"/><Relationship Id="rId7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9.xml"/><Relationship Id="rId7" Type="http://schemas.openxmlformats.org/officeDocument/2006/relationships/image" Target="../media/image4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91;&#1088;&#1086;&#1082;%20&#1085;&#1072;%20&#1082;&#1086;&#1085;&#1082;&#1091;&#1088;&#1089;\&#1057;&#1091;&#1087;&#1077;&#1088;%20&#1092;&#1080;&#1079;&#1082;&#1083;&#1100;&#1090;&#1084;&#1080;&#1085;&#1091;&#1090;&#1082;&#1072;.sw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5.png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26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28277" y="1628636"/>
            <a:ext cx="662482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Нахождение числа</a:t>
            </a:r>
          </a:p>
          <a:p>
            <a:pPr algn="ctr" eaLnBrk="1" hangingPunct="1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по его дроби</a:t>
            </a:r>
          </a:p>
          <a:p>
            <a:pPr algn="ctr" eaLnBrk="1" hangingPunct="1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6 класс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627313" y="4724400"/>
            <a:ext cx="561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</a:rPr>
              <a:t>Учитель математики: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</a:rPr>
              <a:t> Масленникова Татьяна Алексеевна</a:t>
            </a: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763713" y="476250"/>
            <a:ext cx="619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</a:rPr>
              <a:t>МКОУ Жигаловская СОШ№1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</a:rPr>
              <a:t>им. Г.Г. Малкова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38" y="4352925"/>
            <a:ext cx="2644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411" y="91281"/>
            <a:ext cx="24479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938" y="4064000"/>
            <a:ext cx="14303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4352925"/>
            <a:ext cx="1295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3663950"/>
            <a:ext cx="18430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4630738"/>
            <a:ext cx="110013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1268760"/>
                <a:ext cx="6568951" cy="1038672"/>
              </a:xfrm>
            </p:spPr>
            <p:txBody>
              <a:bodyPr/>
              <a:lstStyle/>
              <a:p>
                <a:r>
                  <a:rPr lang="ru-RU" sz="3200" b="1" dirty="0" smtClean="0">
                    <a:latin typeface="Trebuchet MS" panose="020B0603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Бочонок вмещает 40 кружек малинового морса. 4 гнома выпили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Trebuchet MS" panose="020B0603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 бочонка. Сколько кружек морса они выпили? Сколько кружек выпил каждый гном?</a:t>
                </a:r>
                <a:endParaRPr lang="ru-RU" sz="3200" b="1" dirty="0"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268760"/>
                <a:ext cx="6568951" cy="1038672"/>
              </a:xfrm>
              <a:blipFill rotWithShape="0">
                <a:blip r:embed="rId10"/>
                <a:stretch>
                  <a:fillRect l="-2226" t="-112865" r="-3989" b="-123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ьная выноска 3"/>
          <p:cNvSpPr/>
          <p:nvPr/>
        </p:nvSpPr>
        <p:spPr>
          <a:xfrm>
            <a:off x="6156176" y="2996952"/>
            <a:ext cx="1872208" cy="1355973"/>
          </a:xfrm>
          <a:prstGeom prst="wedgeEllipseCallout">
            <a:avLst>
              <a:gd name="adj1" fmla="val -49263"/>
              <a:gd name="adj2" fmla="val 54449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24</a:t>
            </a:r>
            <a:r>
              <a:rPr kumimoji="0" lang="ru-RU" sz="2000" b="1" i="0" u="none" strike="noStrike" kern="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 кружки</a:t>
            </a:r>
            <a:endParaRPr kumimoji="0" lang="ru-RU" sz="2000" b="1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2307E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411760" y="3429000"/>
            <a:ext cx="1440160" cy="923925"/>
          </a:xfrm>
          <a:prstGeom prst="wedgeEllipseCallout">
            <a:avLst>
              <a:gd name="adj1" fmla="val -44524"/>
              <a:gd name="adj2" fmla="val 62500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6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2307EF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-26988"/>
            <a:ext cx="2530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593975"/>
            <a:ext cx="35988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963" y="4789488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" y="4313238"/>
            <a:ext cx="2190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313055" y="1220788"/>
                <a:ext cx="6324922" cy="1143000"/>
              </a:xfrm>
            </p:spPr>
            <p:txBody>
              <a:bodyPr/>
              <a:lstStyle/>
              <a:p>
                <a:r>
                  <a:rPr lang="ru-RU" sz="3200" b="1" dirty="0" smtClean="0">
                    <a:latin typeface="Trebuchet MS" panose="020B0603020202020204" pitchFamily="34" charset="0"/>
                  </a:rPr>
                  <a:t>Белоснежка собрала 21 гриб, что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Trebuchet MS" panose="020B0603020202020204" pitchFamily="34" charset="0"/>
                  </a:rPr>
                  <a:t> части от всех грибов, собранных гномами. Сколько грибов собрали гномы?</a:t>
                </a:r>
                <a:endParaRPr lang="ru-RU" sz="32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3055" y="1220788"/>
                <a:ext cx="6324922" cy="1143000"/>
              </a:xfrm>
              <a:blipFill rotWithShape="0">
                <a:blip r:embed="rId8"/>
                <a:stretch>
                  <a:fillRect l="-482" t="-76596" r="-2408" b="-87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ьная выноска 1"/>
          <p:cNvSpPr/>
          <p:nvPr/>
        </p:nvSpPr>
        <p:spPr>
          <a:xfrm>
            <a:off x="2195736" y="3501008"/>
            <a:ext cx="2016224" cy="1080120"/>
          </a:xfrm>
          <a:prstGeom prst="wedgeEllipseCallout">
            <a:avLst>
              <a:gd name="adj1" fmla="val -47232"/>
              <a:gd name="adj2" fmla="val 72608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28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2307EF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-26988"/>
            <a:ext cx="2530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188913"/>
            <a:ext cx="6397625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4E7ED"/>
              </a:buClr>
              <a:buSzPct val="70000"/>
              <a:defRPr/>
            </a:pPr>
            <a:r>
              <a:rPr lang="ru-RU" sz="3200" b="1" kern="0" dirty="0">
                <a:latin typeface="Trebuchet MS"/>
              </a:rPr>
              <a:t>   Инопланетяне подарили Незнайке 6 волшебных карандашей, что составило 0,3 части от всех карандашей, привезённых ими на Землю.  Сколько у них карандашей осталось?</a:t>
            </a:r>
          </a:p>
        </p:txBody>
      </p:sp>
      <p:pic>
        <p:nvPicPr>
          <p:cNvPr id="5" name="Picture 4" descr="ANPEN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4151313"/>
            <a:ext cx="1647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NPEN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4222750"/>
            <a:ext cx="1647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NPEN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725" y="4508500"/>
            <a:ext cx="1647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ANPEN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" y="5026025"/>
            <a:ext cx="1906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NPEN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5097463"/>
            <a:ext cx="19065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NPEN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5383213"/>
            <a:ext cx="1906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d36efffaae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418" y="3825875"/>
            <a:ext cx="1727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622550"/>
            <a:ext cx="38639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380999" y="3727450"/>
            <a:ext cx="1267452" cy="1655763"/>
          </a:xfrm>
          <a:prstGeom prst="wedgeEllipseCallout">
            <a:avLst>
              <a:gd name="adj1" fmla="val 58637"/>
              <a:gd name="adj2" fmla="val -66996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14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2307EF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-26988"/>
            <a:ext cx="2530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Группа 81"/>
          <p:cNvGrpSpPr>
            <a:grpSpLocks/>
          </p:cNvGrpSpPr>
          <p:nvPr/>
        </p:nvGrpSpPr>
        <p:grpSpPr bwMode="auto">
          <a:xfrm>
            <a:off x="5357813" y="3789363"/>
            <a:ext cx="3786187" cy="2857500"/>
            <a:chOff x="2643174" y="2786058"/>
            <a:chExt cx="3786214" cy="2857568"/>
          </a:xfrm>
        </p:grpSpPr>
        <p:sp>
          <p:nvSpPr>
            <p:cNvPr id="12" name="Tree"/>
            <p:cNvSpPr>
              <a:spLocks noEditPoints="1" noChangeArrowheads="1"/>
            </p:cNvSpPr>
            <p:nvPr/>
          </p:nvSpPr>
          <p:spPr bwMode="auto">
            <a:xfrm>
              <a:off x="4071934" y="2786058"/>
              <a:ext cx="1500198" cy="1714541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500074 h 21600"/>
                <a:gd name="T4" fmla="*/ 214334 w 21600"/>
                <a:gd name="T5" fmla="*/ 1000149 h 21600"/>
                <a:gd name="T6" fmla="*/ 0 w 21600"/>
                <a:gd name="T7" fmla="*/ 1500223 h 21600"/>
                <a:gd name="T8" fmla="*/ 1071600 w 21600"/>
                <a:gd name="T9" fmla="*/ 500074 h 21600"/>
                <a:gd name="T10" fmla="*/ 1285864 w 21600"/>
                <a:gd name="T11" fmla="*/ 1000149 h 21600"/>
                <a:gd name="T12" fmla="*/ 1500198 w 21600"/>
                <a:gd name="T13" fmla="*/ 1500223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6" name="Tree"/>
            <p:cNvSpPr>
              <a:spLocks noEditPoints="1" noChangeArrowheads="1"/>
            </p:cNvSpPr>
            <p:nvPr/>
          </p:nvSpPr>
          <p:spPr bwMode="auto">
            <a:xfrm>
              <a:off x="4071934" y="2786058"/>
              <a:ext cx="1500198" cy="1714541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500074 h 21600"/>
                <a:gd name="T4" fmla="*/ 214334 w 21600"/>
                <a:gd name="T5" fmla="*/ 1000149 h 21600"/>
                <a:gd name="T6" fmla="*/ 0 w 21600"/>
                <a:gd name="T7" fmla="*/ 1500223 h 21600"/>
                <a:gd name="T8" fmla="*/ 1071600 w 21600"/>
                <a:gd name="T9" fmla="*/ 500074 h 21600"/>
                <a:gd name="T10" fmla="*/ 1285864 w 21600"/>
                <a:gd name="T11" fmla="*/ 1000149 h 21600"/>
                <a:gd name="T12" fmla="*/ 1500198 w 21600"/>
                <a:gd name="T13" fmla="*/ 1500223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643306" y="3714767"/>
              <a:ext cx="896943" cy="1911395"/>
            </a:xfrm>
            <a:prstGeom prst="rect">
              <a:avLst/>
            </a:prstGeom>
            <a:solidFill>
              <a:sysClr val="window" lastClr="FFFFFF"/>
            </a:solidFill>
            <a:ln w="400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" name="Tree"/>
            <p:cNvSpPr>
              <a:spLocks noEditPoints="1" noChangeArrowheads="1"/>
            </p:cNvSpPr>
            <p:nvPr/>
          </p:nvSpPr>
          <p:spPr bwMode="auto">
            <a:xfrm>
              <a:off x="4929190" y="3048001"/>
              <a:ext cx="1500198" cy="2595625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757057 h 21600"/>
                <a:gd name="T4" fmla="*/ 214334 w 21600"/>
                <a:gd name="T5" fmla="*/ 1514114 h 21600"/>
                <a:gd name="T6" fmla="*/ 0 w 21600"/>
                <a:gd name="T7" fmla="*/ 2271171 h 21600"/>
                <a:gd name="T8" fmla="*/ 1071600 w 21600"/>
                <a:gd name="T9" fmla="*/ 757057 h 21600"/>
                <a:gd name="T10" fmla="*/ 1285864 w 21600"/>
                <a:gd name="T11" fmla="*/ 1514114 h 21600"/>
                <a:gd name="T12" fmla="*/ 1500198 w 21600"/>
                <a:gd name="T13" fmla="*/ 227117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9" name="Tree"/>
            <p:cNvSpPr>
              <a:spLocks noEditPoints="1" noChangeArrowheads="1"/>
            </p:cNvSpPr>
            <p:nvPr/>
          </p:nvSpPr>
          <p:spPr bwMode="auto">
            <a:xfrm>
              <a:off x="3500430" y="3643328"/>
              <a:ext cx="1500198" cy="2000298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583420 h 21600"/>
                <a:gd name="T4" fmla="*/ 214334 w 21600"/>
                <a:gd name="T5" fmla="*/ 1166841 h 21600"/>
                <a:gd name="T6" fmla="*/ 0 w 21600"/>
                <a:gd name="T7" fmla="*/ 1750261 h 21600"/>
                <a:gd name="T8" fmla="*/ 1071600 w 21600"/>
                <a:gd name="T9" fmla="*/ 583420 h 21600"/>
                <a:gd name="T10" fmla="*/ 1285864 w 21600"/>
                <a:gd name="T11" fmla="*/ 1166841 h 21600"/>
                <a:gd name="T12" fmla="*/ 1500198 w 21600"/>
                <a:gd name="T13" fmla="*/ 175026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10" name="Tree"/>
            <p:cNvSpPr>
              <a:spLocks noEditPoints="1" noChangeArrowheads="1"/>
            </p:cNvSpPr>
            <p:nvPr/>
          </p:nvSpPr>
          <p:spPr bwMode="auto">
            <a:xfrm>
              <a:off x="2643174" y="2786058"/>
              <a:ext cx="1500198" cy="2857568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833457 h 21600"/>
                <a:gd name="T4" fmla="*/ 214334 w 21600"/>
                <a:gd name="T5" fmla="*/ 1666915 h 21600"/>
                <a:gd name="T6" fmla="*/ 0 w 21600"/>
                <a:gd name="T7" fmla="*/ 2500372 h 21600"/>
                <a:gd name="T8" fmla="*/ 1071600 w 21600"/>
                <a:gd name="T9" fmla="*/ 833457 h 21600"/>
                <a:gd name="T10" fmla="*/ 1285864 w 21600"/>
                <a:gd name="T11" fmla="*/ 1666915 h 21600"/>
                <a:gd name="T12" fmla="*/ 1500198 w 21600"/>
                <a:gd name="T13" fmla="*/ 2500372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11" name="Tree"/>
            <p:cNvSpPr>
              <a:spLocks noEditPoints="1" noChangeArrowheads="1"/>
            </p:cNvSpPr>
            <p:nvPr/>
          </p:nvSpPr>
          <p:spPr bwMode="auto">
            <a:xfrm>
              <a:off x="2786050" y="4429159"/>
              <a:ext cx="1500198" cy="1214467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354219 h 21600"/>
                <a:gd name="T4" fmla="*/ 214334 w 21600"/>
                <a:gd name="T5" fmla="*/ 708439 h 21600"/>
                <a:gd name="T6" fmla="*/ 0 w 21600"/>
                <a:gd name="T7" fmla="*/ 1062658 h 21600"/>
                <a:gd name="T8" fmla="*/ 1071600 w 21600"/>
                <a:gd name="T9" fmla="*/ 354219 h 21600"/>
                <a:gd name="T10" fmla="*/ 1285864 w 21600"/>
                <a:gd name="T11" fmla="*/ 708439 h 21600"/>
                <a:gd name="T12" fmla="*/ 1500198 w 21600"/>
                <a:gd name="T13" fmla="*/ 1062658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14" name="Tree"/>
            <p:cNvSpPr>
              <a:spLocks noEditPoints="1" noChangeArrowheads="1"/>
            </p:cNvSpPr>
            <p:nvPr/>
          </p:nvSpPr>
          <p:spPr bwMode="auto">
            <a:xfrm>
              <a:off x="4929190" y="3048001"/>
              <a:ext cx="1500198" cy="2595625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757057 h 21600"/>
                <a:gd name="T4" fmla="*/ 214334 w 21600"/>
                <a:gd name="T5" fmla="*/ 1514114 h 21600"/>
                <a:gd name="T6" fmla="*/ 0 w 21600"/>
                <a:gd name="T7" fmla="*/ 2271171 h 21600"/>
                <a:gd name="T8" fmla="*/ 1071600 w 21600"/>
                <a:gd name="T9" fmla="*/ 757057 h 21600"/>
                <a:gd name="T10" fmla="*/ 1285864 w 21600"/>
                <a:gd name="T11" fmla="*/ 1514114 h 21600"/>
                <a:gd name="T12" fmla="*/ 1500198 w 21600"/>
                <a:gd name="T13" fmla="*/ 2271171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16" name="Tree"/>
            <p:cNvSpPr>
              <a:spLocks noEditPoints="1" noChangeArrowheads="1"/>
            </p:cNvSpPr>
            <p:nvPr/>
          </p:nvSpPr>
          <p:spPr bwMode="auto">
            <a:xfrm>
              <a:off x="2643174" y="2786058"/>
              <a:ext cx="1500198" cy="2857568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833457 h 21600"/>
                <a:gd name="T4" fmla="*/ 214334 w 21600"/>
                <a:gd name="T5" fmla="*/ 1666915 h 21600"/>
                <a:gd name="T6" fmla="*/ 0 w 21600"/>
                <a:gd name="T7" fmla="*/ 2500372 h 21600"/>
                <a:gd name="T8" fmla="*/ 1071600 w 21600"/>
                <a:gd name="T9" fmla="*/ 833457 h 21600"/>
                <a:gd name="T10" fmla="*/ 1285864 w 21600"/>
                <a:gd name="T11" fmla="*/ 1666915 h 21600"/>
                <a:gd name="T12" fmla="*/ 1500198 w 21600"/>
                <a:gd name="T13" fmla="*/ 2500372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  <p:sp>
          <p:nvSpPr>
            <p:cNvPr id="17" name="Tree"/>
            <p:cNvSpPr>
              <a:spLocks noEditPoints="1" noChangeArrowheads="1"/>
            </p:cNvSpPr>
            <p:nvPr/>
          </p:nvSpPr>
          <p:spPr bwMode="auto">
            <a:xfrm>
              <a:off x="2786050" y="4429159"/>
              <a:ext cx="1500198" cy="1214467"/>
            </a:xfrm>
            <a:custGeom>
              <a:avLst/>
              <a:gdLst>
                <a:gd name="T0" fmla="*/ 750099 w 21600"/>
                <a:gd name="T1" fmla="*/ 0 h 21600"/>
                <a:gd name="T2" fmla="*/ 428598 w 21600"/>
                <a:gd name="T3" fmla="*/ 354219 h 21600"/>
                <a:gd name="T4" fmla="*/ 214334 w 21600"/>
                <a:gd name="T5" fmla="*/ 708439 h 21600"/>
                <a:gd name="T6" fmla="*/ 0 w 21600"/>
                <a:gd name="T7" fmla="*/ 1062658 h 21600"/>
                <a:gd name="T8" fmla="*/ 1071600 w 21600"/>
                <a:gd name="T9" fmla="*/ 354219 h 21600"/>
                <a:gd name="T10" fmla="*/ 1285864 w 21600"/>
                <a:gd name="T11" fmla="*/ 708439 h 21600"/>
                <a:gd name="T12" fmla="*/ 1500198 w 21600"/>
                <a:gd name="T13" fmla="*/ 1062658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>
                <a:solidFill>
                  <a:prstClr val="black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146425" y="6157913"/>
            <a:ext cx="1643063" cy="785812"/>
          </a:xfrm>
          <a:prstGeom prst="rect">
            <a:avLst/>
          </a:prstGeom>
          <a:noFill/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0000"/>
                </a:solidFill>
                <a:latin typeface="Trebuchet MS"/>
              </a:rPr>
              <a:t>84   км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2304256" y="2064544"/>
            <a:ext cx="612775" cy="4357688"/>
          </a:xfrm>
          <a:prstGeom prst="rightBrace">
            <a:avLst>
              <a:gd name="adj1" fmla="val 8333"/>
              <a:gd name="adj2" fmla="val 49580"/>
            </a:avLst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450" y="3130550"/>
            <a:ext cx="276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2976563"/>
            <a:ext cx="276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авая фигурная скобка 27"/>
          <p:cNvSpPr/>
          <p:nvPr/>
        </p:nvSpPr>
        <p:spPr>
          <a:xfrm rot="16200000">
            <a:off x="5864225" y="2951163"/>
            <a:ext cx="612775" cy="2559050"/>
          </a:xfrm>
          <a:prstGeom prst="rightBrace">
            <a:avLst>
              <a:gd name="adj1" fmla="val 8333"/>
              <a:gd name="adj2" fmla="val 49580"/>
            </a:avLst>
          </a:prstGeom>
          <a:noFill/>
          <a:ln w="44450" cap="flat" cmpd="sng" algn="ctr">
            <a:solidFill>
              <a:srgbClr val="2307E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 dirty="0">
              <a:solidFill>
                <a:srgbClr val="6600CC"/>
              </a:solidFill>
              <a:latin typeface="Trebuchet MS"/>
            </a:endParaRPr>
          </a:p>
        </p:txBody>
      </p:sp>
      <p:sp>
        <p:nvSpPr>
          <p:cNvPr id="31753" name="TextBox 2"/>
          <p:cNvSpPr txBox="1">
            <a:spLocks noChangeArrowheads="1"/>
          </p:cNvSpPr>
          <p:nvPr/>
        </p:nvSpPr>
        <p:spPr bwMode="auto">
          <a:xfrm>
            <a:off x="5713413" y="2916238"/>
            <a:ext cx="99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7200" b="1">
                <a:solidFill>
                  <a:srgbClr val="0066CC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4197350"/>
            <a:ext cx="17716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4310063"/>
            <a:ext cx="25066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авая фигурная скобка 21"/>
          <p:cNvSpPr/>
          <p:nvPr/>
        </p:nvSpPr>
        <p:spPr>
          <a:xfrm rot="5400000">
            <a:off x="3725069" y="2734469"/>
            <a:ext cx="611187" cy="7178675"/>
          </a:xfrm>
          <a:prstGeom prst="rightBrac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  <a:latin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97489" y="1158875"/>
                <a:ext cx="6215063" cy="1143000"/>
              </a:xfrm>
            </p:spPr>
            <p:txBody>
              <a:bodyPr/>
              <a:lstStyle/>
              <a:p>
                <a:r>
                  <a:rPr lang="ru-RU" sz="3200" b="1" dirty="0" smtClean="0">
                    <a:latin typeface="Trebuchet MS" panose="020B0603020202020204" pitchFamily="34" charset="0"/>
                  </a:rPr>
                  <a:t>До избушки на курьих ножках 84 км. Баба Яга пролетела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Trebuchet MS" panose="020B0603020202020204" pitchFamily="34" charset="0"/>
                  </a:rPr>
                  <a:t> этого пути. Сколько километров ей осталось пролететь до дома?</a:t>
                </a:r>
                <a:endParaRPr lang="ru-RU" sz="32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489" y="1158875"/>
                <a:ext cx="6215063" cy="1143000"/>
              </a:xfrm>
              <a:blipFill rotWithShape="0">
                <a:blip r:embed="rId9"/>
                <a:stretch>
                  <a:fillRect l="-2255" t="-76596" r="-4020" b="-87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ьная выноска 2"/>
          <p:cNvSpPr/>
          <p:nvPr/>
        </p:nvSpPr>
        <p:spPr>
          <a:xfrm>
            <a:off x="7254875" y="2420888"/>
            <a:ext cx="1271587" cy="2225725"/>
          </a:xfrm>
          <a:prstGeom prst="wedgeEllipseCallout">
            <a:avLst>
              <a:gd name="adj1" fmla="val 30749"/>
              <a:gd name="adj2" fmla="val 61887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36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2307EF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41094 -0.002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 rot="794927">
            <a:off x="-168275" y="4062413"/>
            <a:ext cx="9372600" cy="1562100"/>
          </a:xfrm>
          <a:prstGeom prst="doubleWav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0" dirty="0">
              <a:solidFill>
                <a:srgbClr val="2307EF"/>
              </a:solidFill>
              <a:latin typeface="Trebuchet MS"/>
            </a:endParaRPr>
          </a:p>
        </p:txBody>
      </p:sp>
      <p:pic>
        <p:nvPicPr>
          <p:cNvPr id="32771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-26988"/>
            <a:ext cx="2530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333375"/>
            <a:ext cx="639762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defRPr/>
            </a:pPr>
            <a:r>
              <a:rPr lang="ru-RU" sz="3200" b="1" kern="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cs typeface="Arial" panose="020B0604020202020204" pitchFamily="34" charset="0"/>
              </a:rPr>
              <a:t>Турист проплыл на лодке  504 км, что составило 36% всего намеченного пути. Найдите длину всего пути.</a:t>
            </a:r>
          </a:p>
        </p:txBody>
      </p:sp>
      <p:sp>
        <p:nvSpPr>
          <p:cNvPr id="34" name="plant"/>
          <p:cNvSpPr>
            <a:spLocks noEditPoints="1" noChangeArrowheads="1"/>
          </p:cNvSpPr>
          <p:nvPr/>
        </p:nvSpPr>
        <p:spPr bwMode="auto">
          <a:xfrm>
            <a:off x="4960938" y="5646738"/>
            <a:ext cx="792162" cy="512762"/>
          </a:xfrm>
          <a:custGeom>
            <a:avLst/>
            <a:gdLst>
              <a:gd name="T0" fmla="*/ 0 w 21600"/>
              <a:gd name="T1" fmla="*/ 0 h 21600"/>
              <a:gd name="T2" fmla="*/ 396082 w 21600"/>
              <a:gd name="T3" fmla="*/ 0 h 21600"/>
              <a:gd name="T4" fmla="*/ 792163 w 21600"/>
              <a:gd name="T5" fmla="*/ 0 h 21600"/>
              <a:gd name="T6" fmla="*/ 792163 w 21600"/>
              <a:gd name="T7" fmla="*/ 256381 h 21600"/>
              <a:gd name="T8" fmla="*/ 792163 w 21600"/>
              <a:gd name="T9" fmla="*/ 512762 h 21600"/>
              <a:gd name="T10" fmla="*/ 396082 w 21600"/>
              <a:gd name="T11" fmla="*/ 512762 h 21600"/>
              <a:gd name="T12" fmla="*/ 0 w 21600"/>
              <a:gd name="T13" fmla="*/ 512762 h 21600"/>
              <a:gd name="T14" fmla="*/ 0 w 21600"/>
              <a:gd name="T15" fmla="*/ 2563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35" name="plant"/>
          <p:cNvSpPr>
            <a:spLocks noEditPoints="1" noChangeArrowheads="1"/>
          </p:cNvSpPr>
          <p:nvPr/>
        </p:nvSpPr>
        <p:spPr bwMode="auto">
          <a:xfrm>
            <a:off x="3946525" y="5480050"/>
            <a:ext cx="792163" cy="512763"/>
          </a:xfrm>
          <a:custGeom>
            <a:avLst/>
            <a:gdLst>
              <a:gd name="T0" fmla="*/ 0 w 21600"/>
              <a:gd name="T1" fmla="*/ 0 h 21600"/>
              <a:gd name="T2" fmla="*/ 396081 w 21600"/>
              <a:gd name="T3" fmla="*/ 0 h 21600"/>
              <a:gd name="T4" fmla="*/ 792162 w 21600"/>
              <a:gd name="T5" fmla="*/ 0 h 21600"/>
              <a:gd name="T6" fmla="*/ 792162 w 21600"/>
              <a:gd name="T7" fmla="*/ 256381 h 21600"/>
              <a:gd name="T8" fmla="*/ 792162 w 21600"/>
              <a:gd name="T9" fmla="*/ 512762 h 21600"/>
              <a:gd name="T10" fmla="*/ 396081 w 21600"/>
              <a:gd name="T11" fmla="*/ 512762 h 21600"/>
              <a:gd name="T12" fmla="*/ 0 w 21600"/>
              <a:gd name="T13" fmla="*/ 512762 h 21600"/>
              <a:gd name="T14" fmla="*/ 0 w 21600"/>
              <a:gd name="T15" fmla="*/ 2563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36" name="plant"/>
          <p:cNvSpPr>
            <a:spLocks noEditPoints="1" noChangeArrowheads="1"/>
          </p:cNvSpPr>
          <p:nvPr/>
        </p:nvSpPr>
        <p:spPr bwMode="auto">
          <a:xfrm>
            <a:off x="2881313" y="5243513"/>
            <a:ext cx="792162" cy="512762"/>
          </a:xfrm>
          <a:custGeom>
            <a:avLst/>
            <a:gdLst>
              <a:gd name="T0" fmla="*/ 0 w 21600"/>
              <a:gd name="T1" fmla="*/ 0 h 21600"/>
              <a:gd name="T2" fmla="*/ 396082 w 21600"/>
              <a:gd name="T3" fmla="*/ 0 h 21600"/>
              <a:gd name="T4" fmla="*/ 792163 w 21600"/>
              <a:gd name="T5" fmla="*/ 0 h 21600"/>
              <a:gd name="T6" fmla="*/ 792163 w 21600"/>
              <a:gd name="T7" fmla="*/ 256382 h 21600"/>
              <a:gd name="T8" fmla="*/ 792163 w 21600"/>
              <a:gd name="T9" fmla="*/ 512763 h 21600"/>
              <a:gd name="T10" fmla="*/ 396082 w 21600"/>
              <a:gd name="T11" fmla="*/ 512763 h 21600"/>
              <a:gd name="T12" fmla="*/ 0 w 21600"/>
              <a:gd name="T13" fmla="*/ 512763 h 21600"/>
              <a:gd name="T14" fmla="*/ 0 w 21600"/>
              <a:gd name="T15" fmla="*/ 2563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37" name="plant"/>
          <p:cNvSpPr>
            <a:spLocks noEditPoints="1" noChangeArrowheads="1"/>
          </p:cNvSpPr>
          <p:nvPr/>
        </p:nvSpPr>
        <p:spPr bwMode="auto">
          <a:xfrm>
            <a:off x="1641475" y="3224213"/>
            <a:ext cx="792163" cy="512762"/>
          </a:xfrm>
          <a:custGeom>
            <a:avLst/>
            <a:gdLst>
              <a:gd name="T0" fmla="*/ 0 w 21600"/>
              <a:gd name="T1" fmla="*/ 0 h 21600"/>
              <a:gd name="T2" fmla="*/ 396082 w 21600"/>
              <a:gd name="T3" fmla="*/ 0 h 21600"/>
              <a:gd name="T4" fmla="*/ 792163 w 21600"/>
              <a:gd name="T5" fmla="*/ 0 h 21600"/>
              <a:gd name="T6" fmla="*/ 792163 w 21600"/>
              <a:gd name="T7" fmla="*/ 256381 h 21600"/>
              <a:gd name="T8" fmla="*/ 792163 w 21600"/>
              <a:gd name="T9" fmla="*/ 512762 h 21600"/>
              <a:gd name="T10" fmla="*/ 396082 w 21600"/>
              <a:gd name="T11" fmla="*/ 512762 h 21600"/>
              <a:gd name="T12" fmla="*/ 0 w 21600"/>
              <a:gd name="T13" fmla="*/ 512762 h 21600"/>
              <a:gd name="T14" fmla="*/ 0 w 21600"/>
              <a:gd name="T15" fmla="*/ 2563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38" name="plant"/>
          <p:cNvSpPr>
            <a:spLocks noEditPoints="1" noChangeArrowheads="1"/>
          </p:cNvSpPr>
          <p:nvPr/>
        </p:nvSpPr>
        <p:spPr bwMode="auto">
          <a:xfrm>
            <a:off x="711200" y="2755900"/>
            <a:ext cx="792163" cy="512763"/>
          </a:xfrm>
          <a:custGeom>
            <a:avLst/>
            <a:gdLst>
              <a:gd name="T0" fmla="*/ 0 w 21600"/>
              <a:gd name="T1" fmla="*/ 0 h 21600"/>
              <a:gd name="T2" fmla="*/ 396082 w 21600"/>
              <a:gd name="T3" fmla="*/ 0 h 21600"/>
              <a:gd name="T4" fmla="*/ 792163 w 21600"/>
              <a:gd name="T5" fmla="*/ 0 h 21600"/>
              <a:gd name="T6" fmla="*/ 792163 w 21600"/>
              <a:gd name="T7" fmla="*/ 256381 h 21600"/>
              <a:gd name="T8" fmla="*/ 792163 w 21600"/>
              <a:gd name="T9" fmla="*/ 512762 h 21600"/>
              <a:gd name="T10" fmla="*/ 396082 w 21600"/>
              <a:gd name="T11" fmla="*/ 512762 h 21600"/>
              <a:gd name="T12" fmla="*/ 0 w 21600"/>
              <a:gd name="T13" fmla="*/ 512762 h 21600"/>
              <a:gd name="T14" fmla="*/ 0 w 21600"/>
              <a:gd name="T15" fmla="*/ 2563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39" name="plant"/>
          <p:cNvSpPr>
            <a:spLocks noEditPoints="1" noChangeArrowheads="1"/>
          </p:cNvSpPr>
          <p:nvPr/>
        </p:nvSpPr>
        <p:spPr bwMode="auto">
          <a:xfrm>
            <a:off x="1831975" y="5048250"/>
            <a:ext cx="792163" cy="512763"/>
          </a:xfrm>
          <a:custGeom>
            <a:avLst/>
            <a:gdLst>
              <a:gd name="T0" fmla="*/ 0 w 21600"/>
              <a:gd name="T1" fmla="*/ 0 h 21600"/>
              <a:gd name="T2" fmla="*/ 396082 w 21600"/>
              <a:gd name="T3" fmla="*/ 0 h 21600"/>
              <a:gd name="T4" fmla="*/ 792163 w 21600"/>
              <a:gd name="T5" fmla="*/ 0 h 21600"/>
              <a:gd name="T6" fmla="*/ 792163 w 21600"/>
              <a:gd name="T7" fmla="*/ 256381 h 21600"/>
              <a:gd name="T8" fmla="*/ 792163 w 21600"/>
              <a:gd name="T9" fmla="*/ 512762 h 21600"/>
              <a:gd name="T10" fmla="*/ 396082 w 21600"/>
              <a:gd name="T11" fmla="*/ 512762 h 21600"/>
              <a:gd name="T12" fmla="*/ 0 w 21600"/>
              <a:gd name="T13" fmla="*/ 512762 h 21600"/>
              <a:gd name="T14" fmla="*/ 0 w 21600"/>
              <a:gd name="T15" fmla="*/ 2563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40" name="plant"/>
          <p:cNvSpPr>
            <a:spLocks noEditPoints="1" noChangeArrowheads="1"/>
          </p:cNvSpPr>
          <p:nvPr/>
        </p:nvSpPr>
        <p:spPr bwMode="auto">
          <a:xfrm>
            <a:off x="158750" y="4478338"/>
            <a:ext cx="792163" cy="512762"/>
          </a:xfrm>
          <a:custGeom>
            <a:avLst/>
            <a:gdLst>
              <a:gd name="T0" fmla="*/ 0 w 21600"/>
              <a:gd name="T1" fmla="*/ 0 h 21600"/>
              <a:gd name="T2" fmla="*/ 396081 w 21600"/>
              <a:gd name="T3" fmla="*/ 0 h 21600"/>
              <a:gd name="T4" fmla="*/ 792162 w 21600"/>
              <a:gd name="T5" fmla="*/ 0 h 21600"/>
              <a:gd name="T6" fmla="*/ 792162 w 21600"/>
              <a:gd name="T7" fmla="*/ 256382 h 21600"/>
              <a:gd name="T8" fmla="*/ 792162 w 21600"/>
              <a:gd name="T9" fmla="*/ 512763 h 21600"/>
              <a:gd name="T10" fmla="*/ 396081 w 21600"/>
              <a:gd name="T11" fmla="*/ 512763 h 21600"/>
              <a:gd name="T12" fmla="*/ 0 w 21600"/>
              <a:gd name="T13" fmla="*/ 512763 h 21600"/>
              <a:gd name="T14" fmla="*/ 0 w 21600"/>
              <a:gd name="T15" fmla="*/ 2563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41" name="plant"/>
          <p:cNvSpPr>
            <a:spLocks noEditPoints="1" noChangeArrowheads="1"/>
          </p:cNvSpPr>
          <p:nvPr/>
        </p:nvSpPr>
        <p:spPr bwMode="auto">
          <a:xfrm>
            <a:off x="5768975" y="5924550"/>
            <a:ext cx="792163" cy="512763"/>
          </a:xfrm>
          <a:custGeom>
            <a:avLst/>
            <a:gdLst>
              <a:gd name="T0" fmla="*/ 0 w 21600"/>
              <a:gd name="T1" fmla="*/ 0 h 21600"/>
              <a:gd name="T2" fmla="*/ 396081 w 21600"/>
              <a:gd name="T3" fmla="*/ 0 h 21600"/>
              <a:gd name="T4" fmla="*/ 792162 w 21600"/>
              <a:gd name="T5" fmla="*/ 0 h 21600"/>
              <a:gd name="T6" fmla="*/ 792162 w 21600"/>
              <a:gd name="T7" fmla="*/ 256382 h 21600"/>
              <a:gd name="T8" fmla="*/ 792162 w 21600"/>
              <a:gd name="T9" fmla="*/ 512763 h 21600"/>
              <a:gd name="T10" fmla="*/ 396081 w 21600"/>
              <a:gd name="T11" fmla="*/ 512763 h 21600"/>
              <a:gd name="T12" fmla="*/ 0 w 21600"/>
              <a:gd name="T13" fmla="*/ 512763 h 21600"/>
              <a:gd name="T14" fmla="*/ 0 w 21600"/>
              <a:gd name="T15" fmla="*/ 2563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42" name="plant"/>
          <p:cNvSpPr>
            <a:spLocks noEditPoints="1" noChangeArrowheads="1"/>
          </p:cNvSpPr>
          <p:nvPr/>
        </p:nvSpPr>
        <p:spPr bwMode="auto">
          <a:xfrm>
            <a:off x="989013" y="4678363"/>
            <a:ext cx="792162" cy="512762"/>
          </a:xfrm>
          <a:custGeom>
            <a:avLst/>
            <a:gdLst>
              <a:gd name="T0" fmla="*/ 0 w 21600"/>
              <a:gd name="T1" fmla="*/ 0 h 21600"/>
              <a:gd name="T2" fmla="*/ 396081 w 21600"/>
              <a:gd name="T3" fmla="*/ 0 h 21600"/>
              <a:gd name="T4" fmla="*/ 792162 w 21600"/>
              <a:gd name="T5" fmla="*/ 0 h 21600"/>
              <a:gd name="T6" fmla="*/ 792162 w 21600"/>
              <a:gd name="T7" fmla="*/ 256382 h 21600"/>
              <a:gd name="T8" fmla="*/ 792162 w 21600"/>
              <a:gd name="T9" fmla="*/ 512763 h 21600"/>
              <a:gd name="T10" fmla="*/ 396081 w 21600"/>
              <a:gd name="T11" fmla="*/ 512763 h 21600"/>
              <a:gd name="T12" fmla="*/ 0 w 21600"/>
              <a:gd name="T13" fmla="*/ 512763 h 21600"/>
              <a:gd name="T14" fmla="*/ 0 w 21600"/>
              <a:gd name="T15" fmla="*/ 2563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 rot="6383276">
            <a:off x="7015162" y="2405063"/>
            <a:ext cx="714375" cy="3638550"/>
          </a:xfrm>
          <a:prstGeom prst="leftBrace">
            <a:avLst>
              <a:gd name="adj1" fmla="val 8333"/>
              <a:gd name="adj2" fmla="val 50779"/>
            </a:avLst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9" name="Содержимое 106"/>
          <p:cNvSpPr txBox="1">
            <a:spLocks/>
          </p:cNvSpPr>
          <p:nvPr/>
        </p:nvSpPr>
        <p:spPr bwMode="auto">
          <a:xfrm rot="946404">
            <a:off x="6953250" y="3046413"/>
            <a:ext cx="16430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None/>
            </a:pPr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504 км</a:t>
            </a:r>
          </a:p>
        </p:txBody>
      </p:sp>
      <p:sp>
        <p:nvSpPr>
          <p:cNvPr id="70" name="Содержимое 106"/>
          <p:cNvSpPr txBox="1">
            <a:spLocks/>
          </p:cNvSpPr>
          <p:nvPr/>
        </p:nvSpPr>
        <p:spPr bwMode="auto">
          <a:xfrm rot="946404">
            <a:off x="7256463" y="2641600"/>
            <a:ext cx="16430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None/>
            </a:pPr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</a:p>
        </p:txBody>
      </p:sp>
      <p:sp>
        <p:nvSpPr>
          <p:cNvPr id="71" name="Левая фигурная скобка 70"/>
          <p:cNvSpPr/>
          <p:nvPr/>
        </p:nvSpPr>
        <p:spPr>
          <a:xfrm rot="16997040" flipV="1">
            <a:off x="3967163" y="1327149"/>
            <a:ext cx="825500" cy="9029701"/>
          </a:xfrm>
          <a:prstGeom prst="leftBrace">
            <a:avLst>
              <a:gd name="adj1" fmla="val 8333"/>
              <a:gd name="adj2" fmla="val 50082"/>
            </a:avLst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2" name="Содержимое 106"/>
          <p:cNvSpPr txBox="1">
            <a:spLocks/>
          </p:cNvSpPr>
          <p:nvPr/>
        </p:nvSpPr>
        <p:spPr bwMode="auto">
          <a:xfrm rot="946404">
            <a:off x="3278188" y="6059488"/>
            <a:ext cx="6746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None/>
            </a:pPr>
            <a:r>
              <a:rPr lang="ru-RU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Содержимое 106"/>
          <p:cNvSpPr txBox="1">
            <a:spLocks/>
          </p:cNvSpPr>
          <p:nvPr/>
        </p:nvSpPr>
        <p:spPr bwMode="auto">
          <a:xfrm rot="946404">
            <a:off x="1841500" y="6115050"/>
            <a:ext cx="1643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None/>
            </a:pPr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725" y="4214813"/>
            <a:ext cx="303688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2381720" y="2077053"/>
            <a:ext cx="2035149" cy="1722438"/>
          </a:xfrm>
          <a:prstGeom prst="wedgeEllipseCallout">
            <a:avLst>
              <a:gd name="adj1" fmla="val 67253"/>
              <a:gd name="adj2" fmla="val 67254"/>
            </a:avLst>
          </a:prstGeom>
          <a:solidFill>
            <a:srgbClr val="FFC000"/>
          </a:solidFill>
          <a:ln w="4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307EF"/>
                </a:solidFill>
                <a:effectLst/>
                <a:uLnTx/>
                <a:uFillTx/>
                <a:latin typeface="Trebuchet MS"/>
              </a:rPr>
              <a:t>1400км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2307EF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32864 -0.122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 animBg="1"/>
      <p:bldP spid="72" grpId="0"/>
      <p:bldP spid="73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hlinkClick r:id="rId3" action="ppaction://hlinkfile" highlightClick="1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319587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164388" y="5732463"/>
            <a:ext cx="1979612" cy="1125537"/>
          </a:xfrm>
          <a:prstGeom prst="actionButtonHome">
            <a:avLst/>
          </a:prstGeom>
          <a:solidFill>
            <a:sysClr val="window" lastClr="FFFFFF"/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0" dirty="0">
              <a:solidFill>
                <a:srgbClr val="2307EF"/>
              </a:solidFill>
              <a:latin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Самостоятельная работа</a:t>
            </a:r>
          </a:p>
        </p:txBody>
      </p:sp>
      <p:sp>
        <p:nvSpPr>
          <p:cNvPr id="34819" name="Объект 3"/>
          <p:cNvSpPr>
            <a:spLocks noGrp="1"/>
          </p:cNvSpPr>
          <p:nvPr>
            <p:ph sz="half" idx="1"/>
          </p:nvPr>
        </p:nvSpPr>
        <p:spPr>
          <a:xfrm>
            <a:off x="-6752" y="1417638"/>
            <a:ext cx="4316288" cy="3866510"/>
          </a:xfrm>
        </p:spPr>
        <p:txBody>
          <a:bodyPr/>
          <a:lstStyle/>
          <a:p>
            <a:r>
              <a:rPr lang="ru-RU" sz="2400" b="1" dirty="0" smtClean="0"/>
              <a:t>Решите задачи, найдите на палитре правильный ответ, раскрасьте картину. Цифры 1,2,3,4,5,6,7 на картине соответствуют номерам задач, а цвета красок – правильный ответ.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164388" y="5732463"/>
            <a:ext cx="1979612" cy="1125537"/>
          </a:xfrm>
          <a:prstGeom prst="actionButtonHome">
            <a:avLst/>
          </a:prstGeom>
          <a:solidFill>
            <a:sysClr val="window" lastClr="FFFFFF"/>
          </a:solidFill>
          <a:ln w="400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0" dirty="0">
              <a:solidFill>
                <a:srgbClr val="2307EF"/>
              </a:solidFill>
              <a:latin typeface="Trebuchet MS"/>
            </a:endParaRPr>
          </a:p>
        </p:txBody>
      </p:sp>
      <p:pic>
        <p:nvPicPr>
          <p:cNvPr id="6" name="Picture 6" descr="Приложение4"/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417638"/>
            <a:ext cx="4114800" cy="43148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риложение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909" y="1417638"/>
            <a:ext cx="3899491" cy="448068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56388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Arial" panose="020B0604020202020204" pitchFamily="34" charset="0"/>
              </a:rPr>
              <a:t>Домашнее задание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88900" y="1854200"/>
            <a:ext cx="7488238" cy="3457575"/>
          </a:xfrm>
        </p:spPr>
        <p:txBody>
          <a:bodyPr/>
          <a:lstStyle/>
          <a:p>
            <a:pPr marL="1280160" lvl="4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Tx/>
              <a:buNone/>
              <a:defRPr/>
            </a:pPr>
            <a:r>
              <a:rPr lang="ru-RU" sz="4000" b="1" dirty="0" smtClean="0">
                <a:latin typeface="Trebuchet MS"/>
                <a:cs typeface="Arial" charset="0"/>
              </a:rPr>
              <a:t>п.18 (правила)стр.104</a:t>
            </a:r>
            <a:endParaRPr lang="ru-RU" sz="4000" b="1" dirty="0">
              <a:latin typeface="Trebuchet MS"/>
              <a:cs typeface="Arial" charset="0"/>
            </a:endParaRPr>
          </a:p>
          <a:p>
            <a:pPr marL="0" lvl="4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70000"/>
              <a:buFontTx/>
              <a:buNone/>
              <a:defRPr/>
            </a:pPr>
            <a:r>
              <a:rPr lang="ru-RU" sz="4000" b="1" dirty="0">
                <a:latin typeface="Trebuchet MS"/>
                <a:cs typeface="Arial" charset="0"/>
              </a:rPr>
              <a:t>№ </a:t>
            </a:r>
            <a:r>
              <a:rPr lang="ru-RU" sz="4000" b="1" dirty="0" smtClean="0">
                <a:latin typeface="Trebuchet MS"/>
                <a:cs typeface="Arial" charset="0"/>
              </a:rPr>
              <a:t>685</a:t>
            </a:r>
            <a:endParaRPr lang="ru-RU" sz="4000" b="1" dirty="0">
              <a:latin typeface="Trebuchet MS"/>
              <a:cs typeface="Arial" charset="0"/>
            </a:endParaRPr>
          </a:p>
          <a:p>
            <a:pPr marL="0" lvl="4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70000"/>
              <a:buFontTx/>
              <a:buNone/>
              <a:defRPr/>
            </a:pPr>
            <a:r>
              <a:rPr lang="ru-RU" sz="4000" b="1" dirty="0">
                <a:latin typeface="Trebuchet MS"/>
                <a:cs typeface="Arial" charset="0"/>
              </a:rPr>
              <a:t>№ </a:t>
            </a:r>
            <a:r>
              <a:rPr lang="ru-RU" sz="4000" b="1" dirty="0" smtClean="0">
                <a:latin typeface="Trebuchet MS"/>
                <a:cs typeface="Arial" charset="0"/>
              </a:rPr>
              <a:t>689</a:t>
            </a:r>
            <a:endParaRPr lang="ru-RU" sz="4000" b="1" dirty="0">
              <a:latin typeface="Trebuchet MS"/>
              <a:cs typeface="Arial" charset="0"/>
            </a:endParaRPr>
          </a:p>
          <a:p>
            <a:pPr marL="0" lvl="4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70000"/>
              <a:buFontTx/>
              <a:buNone/>
              <a:defRPr/>
            </a:pPr>
            <a:r>
              <a:rPr lang="ru-RU" sz="4000" b="1" dirty="0">
                <a:latin typeface="Trebuchet MS"/>
                <a:cs typeface="Arial" charset="0"/>
              </a:rPr>
              <a:t>№ </a:t>
            </a:r>
            <a:r>
              <a:rPr lang="ru-RU" sz="4000" b="1" dirty="0" smtClean="0">
                <a:latin typeface="Trebuchet MS"/>
                <a:cs typeface="Arial" charset="0"/>
              </a:rPr>
              <a:t>691(в)</a:t>
            </a:r>
            <a:endParaRPr lang="en-US" sz="4000" b="1" dirty="0">
              <a:latin typeface="Trebuchet MS"/>
              <a:cs typeface="Arial" charset="0"/>
            </a:endParaRPr>
          </a:p>
          <a:p>
            <a:pPr algn="ctr">
              <a:defRPr/>
            </a:pPr>
            <a:endParaRPr lang="ru-RU" dirty="0" smtClean="0">
              <a:latin typeface="Arial" panose="020B0604020202020204" pitchFamily="34" charset="0"/>
            </a:endParaRPr>
          </a:p>
        </p:txBody>
      </p:sp>
      <p:pic>
        <p:nvPicPr>
          <p:cNvPr id="3584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1750"/>
            <a:ext cx="25908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карандаш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438" y="29241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714375" y="206375"/>
            <a:ext cx="7772400" cy="70643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Рефлексия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idx="2"/>
          </p:nvPr>
        </p:nvSpPr>
        <p:spPr>
          <a:xfrm>
            <a:off x="69850" y="1587500"/>
            <a:ext cx="1905000" cy="4495800"/>
          </a:xfrm>
        </p:spPr>
        <p:txBody>
          <a:bodyPr/>
          <a:lstStyle/>
          <a:p>
            <a:pPr algn="ctr"/>
            <a:r>
              <a:rPr lang="ru-RU" sz="3600" b="1" smtClean="0"/>
              <a:t>Оцени свою работу на уроке</a:t>
            </a:r>
          </a:p>
        </p:txBody>
      </p:sp>
      <p:pic>
        <p:nvPicPr>
          <p:cNvPr id="36868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5838" y="982663"/>
            <a:ext cx="2143125" cy="2143125"/>
          </a:xfrm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238" y="3633788"/>
            <a:ext cx="21875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3467100"/>
            <a:ext cx="2044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25" y="84455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895600" y="3005138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/>
              <a:t>отлично!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4481513" y="5583238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/>
              <a:t>не все получилось нужна консультация учителя</a:t>
            </a: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4968875" y="2840038"/>
            <a:ext cx="314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/>
              <a:t>узнал о себе, </a:t>
            </a:r>
          </a:p>
          <a:p>
            <a:pPr algn="ctr"/>
            <a:r>
              <a:rPr lang="ru-RU" b="1"/>
              <a:t>что  умею решать задачи </a:t>
            </a:r>
          </a:p>
        </p:txBody>
      </p:sp>
      <p:sp>
        <p:nvSpPr>
          <p:cNvPr id="36875" name="TextBox 11"/>
          <p:cNvSpPr txBox="1">
            <a:spLocks noChangeArrowheads="1"/>
          </p:cNvSpPr>
          <p:nvPr/>
        </p:nvSpPr>
        <p:spPr bwMode="auto">
          <a:xfrm>
            <a:off x="2092325" y="5870575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/>
              <a:t>есть  над чем поработать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b="1" smtClean="0"/>
              <a:t>Спасибо за урок!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z="4400" smtClean="0"/>
          </a:p>
        </p:txBody>
      </p:sp>
      <p:pic>
        <p:nvPicPr>
          <p:cNvPr id="37892" name="Picture 8" descr="G:\Картинки, анимация\Канцелярия\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55721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68958"/>
          </a:xfrm>
        </p:spPr>
        <p:txBody>
          <a:bodyPr/>
          <a:lstStyle/>
          <a:p>
            <a:r>
              <a:rPr lang="ru-RU" b="1" u="sng" dirty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521" y="764704"/>
            <a:ext cx="7776864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Образовательная: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углублять, систематизировать и выявлять уровень знаний, умений и навыков учащихся;</a:t>
            </a:r>
          </a:p>
          <a:p>
            <a:pPr marL="0" indent="0">
              <a:buNone/>
            </a:pPr>
            <a:r>
              <a:rPr lang="ru-RU" sz="2400" dirty="0"/>
              <a:t>2. Воспитательная:</a:t>
            </a:r>
          </a:p>
          <a:p>
            <a:r>
              <a:rPr lang="ru-RU" sz="2400" dirty="0" smtClean="0"/>
              <a:t>формировать </a:t>
            </a:r>
            <a:r>
              <a:rPr lang="ru-RU" sz="2400" dirty="0"/>
              <a:t>владения интеллектуальными умениями и мыслительными операциями;</a:t>
            </a:r>
          </a:p>
          <a:p>
            <a:pPr marL="0" indent="0">
              <a:buNone/>
            </a:pPr>
            <a:r>
              <a:rPr lang="ru-RU" sz="2400" dirty="0"/>
              <a:t>3. Развивающая: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/>
              <a:t>навыки самоконтроля;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/>
              <a:t>умения правильно обобщать и сделать вывод;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/>
              <a:t>память, наблюдательность, внимание;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/>
              <a:t>культуры устной и письменной речи</a:t>
            </a:r>
            <a:r>
              <a:rPr lang="ru-RU" sz="2400" b="1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4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</a:rPr>
              <a:t>Список использованных ресурсов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Задачи к уроку подобраны учителем математики Черноус О.Ш. Краснодарский край г. Армавир МОУ-СОШ №8</a:t>
            </a:r>
          </a:p>
          <a:p>
            <a:pPr>
              <a:defRPr/>
            </a:pPr>
            <a:r>
              <a:rPr lang="ru-RU" sz="2400" dirty="0" smtClean="0"/>
              <a:t>Самостоятельная работа учителя </a:t>
            </a:r>
            <a:r>
              <a:rPr lang="ru-RU" sz="2400" dirty="0"/>
              <a:t>МБОУСОШ </a:t>
            </a:r>
            <a:r>
              <a:rPr lang="ru-RU" sz="2400" dirty="0" err="1" smtClean="0"/>
              <a:t>с.Хондергей</a:t>
            </a:r>
            <a:r>
              <a:rPr lang="ru-RU" sz="2400" dirty="0" smtClean="0"/>
              <a:t> </a:t>
            </a:r>
            <a:r>
              <a:rPr lang="ru-RU" sz="2400" dirty="0" err="1"/>
              <a:t>Ховалыг</a:t>
            </a:r>
            <a:r>
              <a:rPr lang="ru-RU" sz="2400" dirty="0"/>
              <a:t> Ш.Г</a:t>
            </a:r>
            <a:r>
              <a:rPr lang="ru-RU" sz="2400" dirty="0" smtClean="0"/>
              <a:t>.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 bwMode="auto">
          <a:xfrm>
            <a:off x="-540568" y="260648"/>
            <a:ext cx="8729663" cy="6286500"/>
          </a:xfrm>
        </p:spPr>
        <p:txBody>
          <a:bodyPr wrap="square" lIns="0" tIns="0" rIns="0" bIns="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ru-RU" sz="33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33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3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</a:t>
            </a:r>
            <a:br>
              <a:rPr lang="ru-RU" sz="33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3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Ну-ка, проверь, дружок,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Ты готов начать урок?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Всё ль на месте,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Всё ль в порядке, 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Ручка, книжка и тетрадка?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Все ли правильно сидят? 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Все ль внимательно  глядят?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Каждый хочет получать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Только лишь оценку ….. </a:t>
            </a:r>
            <a:b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lang="ru-RU" sz="330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lang="ru-RU" sz="330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63688" y="2576017"/>
            <a:ext cx="3600450" cy="1655762"/>
          </a:xfrm>
          <a:prstGeom prst="round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790575"/>
            <a:ext cx="88741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ranspcarro7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938" y="5407025"/>
            <a:ext cx="1295401" cy="1450975"/>
          </a:xfrm>
          <a:noFill/>
        </p:spPr>
      </p:pic>
      <p:sp>
        <p:nvSpPr>
          <p:cNvPr id="4" name="Круглая лента лицом вниз 3"/>
          <p:cNvSpPr/>
          <p:nvPr/>
        </p:nvSpPr>
        <p:spPr>
          <a:xfrm>
            <a:off x="-324544" y="-190470"/>
            <a:ext cx="8496622" cy="980728"/>
          </a:xfrm>
          <a:prstGeom prst="ellipseRibbon">
            <a:avLst>
              <a:gd name="adj1" fmla="val 27611"/>
              <a:gd name="adj2" fmla="val 50000"/>
              <a:gd name="adj3" fmla="val 12500"/>
            </a:avLst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2014 L 0.40381 0.02014 C 0.50225 0.02014 0.62343 -0.03287 0.62343 -0.07592 L 0.62343 -0.1717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88 -0.10578 L 0.46788 -0.23194 C 0.46788 -0.28842 0.50243 -0.35787 0.5309 -0.35787 L 0.59392 -0.35787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5 -0.2919 L 0.2375 -0.29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01 -0.35231 L 0.12291 -0.5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1 -0.53079 L 0.27691 -0.44538 C 0.3092 -0.42593 0.35746 -0.41528 0.40781 -0.41528 C 0.46527 -0.41528 0.51128 -0.42593 0.54357 -0.44538 L 0.69774 -0.53079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kern="0" cap="none" dirty="0" smtClean="0">
                <a:solidFill>
                  <a:srgbClr val="000000"/>
                </a:solidFill>
                <a:latin typeface="Verdana"/>
              </a:rPr>
              <a:t>Проверка домашней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3935412" cy="3844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№682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1 способ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1)100%-70%=30%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2)42∙100%:30%=140(ч)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2 способ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1)100%-70%=30%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2)30%=0,3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3)42∙0,3=140(ч)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Ответ:140 часов, время работы на  старом тракторе.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  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498475" y="5229225"/>
            <a:ext cx="61610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b="1" dirty="0"/>
              <a:t>№691(б)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000" b="1" dirty="0"/>
              <a:t>227,36</a:t>
            </a:r>
            <a:r>
              <a:rPr lang="ru-RU" sz="2000" b="1" dirty="0">
                <a:sym typeface="Wingdings" panose="05000000000000000000" pitchFamily="2" charset="2"/>
              </a:rPr>
              <a:t>: (865,6-20,8∙40,5)∙8,38+1,12=83,244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000" b="1" dirty="0">
                <a:sym typeface="Wingdings" panose="05000000000000000000" pitchFamily="2" charset="2"/>
              </a:rPr>
              <a:t>1)842,4           2)23,2          3)9,8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000" b="1" dirty="0">
                <a:sym typeface="Wingdings" panose="05000000000000000000" pitchFamily="2" charset="2"/>
              </a:rPr>
              <a:t>4)82,124         5)83,244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 bwMode="auto">
              <a:xfrm>
                <a:off x="4283968" y="1600200"/>
                <a:ext cx="3935412" cy="384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ru-RU" sz="1800" b="1" dirty="0" smtClean="0"/>
                  <a:t>№686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ru-RU" sz="1800" b="1" dirty="0" smtClean="0"/>
                  <a:t>1)5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1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1800" b="1" dirty="0" smtClean="0"/>
                  <a:t> =5∙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1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1800" b="1" dirty="0" smtClean="0"/>
                  <a:t> =12 (км)длина первого участка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ru-RU" sz="1800" b="1" dirty="0" smtClean="0"/>
                  <a:t>2) 12:0,48= 25(км)длина всего участка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ru-RU" sz="1800" b="1" dirty="0" smtClean="0"/>
                  <a:t>3) 25-12-5=8(км)длина третьего участка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ru-RU" sz="1800" b="1" dirty="0" smtClean="0"/>
                  <a:t>Ответ: 8км. длина третьего участка </a:t>
                </a: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1600200"/>
                <a:ext cx="3935412" cy="3844925"/>
              </a:xfrm>
              <a:prstGeom prst="rect">
                <a:avLst/>
              </a:prstGeom>
              <a:blipFill rotWithShape="0">
                <a:blip r:embed="rId2"/>
                <a:stretch>
                  <a:fillRect l="-1395" t="-952" r="-23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55967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ru-RU" sz="2000" kern="10" dirty="0">
              <a:gradFill rotWithShape="1">
                <a:gsLst>
                  <a:gs pos="0">
                    <a:srgbClr val="0033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115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5260975"/>
            <a:ext cx="14255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35" y="3935573"/>
            <a:ext cx="1994445" cy="27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8" y="2016472"/>
            <a:ext cx="359886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 а</a:t>
            </a:r>
            <a:r>
              <a:rPr lang="ru-RU" sz="4000" b="1" dirty="0" smtClean="0">
                <a:solidFill>
                  <a:srgbClr val="003300"/>
                </a:solidFill>
                <a:latin typeface="Arial" panose="020B0604020202020204" pitchFamily="34" charset="0"/>
              </a:rPr>
              <a:t>) 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162</a:t>
            </a: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                                                         </a:t>
            </a:r>
            <a:r>
              <a:rPr lang="ru-RU" sz="4000" b="1" dirty="0" smtClean="0">
                <a:solidFill>
                  <a:srgbClr val="003300"/>
                </a:solidFill>
                <a:latin typeface="Arial" panose="020B0604020202020204" pitchFamily="34" charset="0"/>
              </a:rPr>
              <a:t>	</a:t>
            </a:r>
            <a:r>
              <a:rPr lang="ru-RU" sz="40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</a:rPr>
              <a:t>               </a:t>
            </a:r>
            <a:r>
              <a:rPr lang="ru-RU" sz="40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4000" b="1" dirty="0">
              <a:solidFill>
                <a:srgbClr val="00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40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0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74648" y="4604537"/>
            <a:ext cx="2447925" cy="1588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95196" y="4742656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>
                <a:solidFill>
                  <a:srgbClr val="000099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14277" y="4789438"/>
            <a:ext cx="1150937" cy="6096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175" marR="0" lvl="0" indent="14288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33475" y="2643188"/>
            <a:ext cx="1223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solidFill>
                  <a:srgbClr val="000099"/>
                </a:solidFill>
                <a:latin typeface="Arial" panose="020B0604020202020204" pitchFamily="34" charset="0"/>
              </a:rPr>
              <a:t>35</a:t>
            </a:r>
            <a:endParaRPr lang="ru-RU" sz="4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33475" y="3290888"/>
            <a:ext cx="1223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000099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33475" y="3940175"/>
            <a:ext cx="1223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000099"/>
                </a:solidFill>
                <a:latin typeface="Arial" panose="020B0604020202020204" pitchFamily="34" charset="0"/>
              </a:rPr>
              <a:t>95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73409" y="1969690"/>
            <a:ext cx="357139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</a:rPr>
              <a:t>  б)   900 </a:t>
            </a: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150</a:t>
            </a: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                             	 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</a:rPr>
              <a:t>                </a:t>
            </a: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- 312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: 18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283738" y="4561248"/>
            <a:ext cx="2447925" cy="1588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84800" y="4734495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dirty="0">
                <a:solidFill>
                  <a:srgbClr val="000099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34099" y="4634308"/>
            <a:ext cx="1150937" cy="6096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175" marR="0" lvl="0" indent="14288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39963" algn="l"/>
              </a:tabLst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539456" y="2642039"/>
            <a:ext cx="1223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427537" y="3178614"/>
            <a:ext cx="1223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420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427536" y="3833898"/>
            <a:ext cx="1223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175" indent="14288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2239963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22399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2239963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22399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2239963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108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3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kern="0" cap="none" dirty="0" smtClean="0">
                <a:solidFill>
                  <a:srgbClr val="000000"/>
                </a:solidFill>
                <a:latin typeface="Verdana"/>
              </a:rPr>
              <a:t>Устный счет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учительниц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4887913"/>
            <a:ext cx="803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33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Заголовок 3"/>
          <p:cNvSpPr>
            <a:spLocks noGrp="1"/>
          </p:cNvSpPr>
          <p:nvPr>
            <p:ph type="title"/>
          </p:nvPr>
        </p:nvSpPr>
        <p:spPr>
          <a:xfrm>
            <a:off x="-26988" y="220663"/>
            <a:ext cx="6870701" cy="868362"/>
          </a:xfrm>
        </p:spPr>
        <p:txBody>
          <a:bodyPr/>
          <a:lstStyle/>
          <a:p>
            <a:r>
              <a:rPr lang="ru-RU" b="1" smtClean="0"/>
              <a:t>Переведите проценты в дробь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09575" y="1655763"/>
            <a:ext cx="26336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6600CC"/>
              </a:buClr>
              <a:defRPr/>
            </a:pPr>
            <a:r>
              <a:rPr lang="ru-RU" sz="3600" b="1" kern="0" dirty="0" smtClean="0">
                <a:solidFill>
                  <a:srgbClr val="6600CC"/>
                </a:solidFill>
              </a:rPr>
              <a:t> 8% =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446463" y="1662113"/>
            <a:ext cx="22685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 = 0,</a:t>
            </a:r>
            <a:r>
              <a:rPr lang="en-US" sz="3600" b="1" kern="0" dirty="0">
                <a:solidFill>
                  <a:srgbClr val="6600CC"/>
                </a:solidFill>
                <a:latin typeface="+mn-lt"/>
              </a:rPr>
              <a:t>0</a:t>
            </a: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8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303588" y="2771775"/>
            <a:ext cx="2643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60% =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161088" y="2805113"/>
            <a:ext cx="17859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 = 0,6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-28575" y="2733675"/>
            <a:ext cx="2714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100% =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517775" y="2757488"/>
            <a:ext cx="500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1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5400" y="4114800"/>
            <a:ext cx="2778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531% =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3303588" y="4114800"/>
            <a:ext cx="2643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3600" b="1" kern="0" dirty="0">
                <a:solidFill>
                  <a:srgbClr val="6600CC"/>
                </a:solidFill>
                <a:latin typeface="+mn-lt"/>
              </a:rPr>
              <a:t> = 5,31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992188" y="5489575"/>
            <a:ext cx="26685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3600" kern="0" dirty="0">
                <a:latin typeface="+mn-lt"/>
              </a:rPr>
              <a:t>41,7% =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660775" y="5257800"/>
            <a:ext cx="1143000" cy="1128713"/>
            <a:chOff x="2410" y="2013"/>
            <a:chExt cx="720" cy="711"/>
          </a:xfrm>
        </p:grpSpPr>
        <p:sp>
          <p:nvSpPr>
            <p:cNvPr id="24599" name="Rectangle 15"/>
            <p:cNvSpPr>
              <a:spLocks noChangeArrowheads="1"/>
            </p:cNvSpPr>
            <p:nvPr/>
          </p:nvSpPr>
          <p:spPr bwMode="auto">
            <a:xfrm>
              <a:off x="2410" y="2013"/>
              <a:ext cx="7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buClr>
                  <a:schemeClr val="bg2"/>
                </a:buClr>
                <a:buFont typeface="Wingdings" panose="05000000000000000000" pitchFamily="2" charset="2"/>
                <a:buNone/>
              </a:pPr>
              <a:r>
                <a:rPr lang="ru-RU" sz="3600">
                  <a:latin typeface="Arial" panose="020B0604020202020204" pitchFamily="34" charset="0"/>
                </a:rPr>
                <a:t>41,7 </a:t>
              </a:r>
            </a:p>
          </p:txBody>
        </p:sp>
        <p:sp>
          <p:nvSpPr>
            <p:cNvPr id="24600" name="Line 16"/>
            <p:cNvSpPr>
              <a:spLocks noChangeShapeType="1"/>
            </p:cNvSpPr>
            <p:nvPr/>
          </p:nvSpPr>
          <p:spPr bwMode="auto">
            <a:xfrm rot="60000" flipV="1">
              <a:off x="2500" y="2369"/>
              <a:ext cx="555" cy="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Rectangle 17"/>
            <p:cNvSpPr>
              <a:spLocks noChangeArrowheads="1"/>
            </p:cNvSpPr>
            <p:nvPr/>
          </p:nvSpPr>
          <p:spPr bwMode="auto">
            <a:xfrm>
              <a:off x="2455" y="2375"/>
              <a:ext cx="5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buClr>
                  <a:schemeClr val="bg2"/>
                </a:buClr>
                <a:buFont typeface="Wingdings" panose="05000000000000000000" pitchFamily="2" charset="2"/>
                <a:buNone/>
              </a:pPr>
              <a:r>
                <a:rPr lang="ru-RU" sz="3100">
                  <a:latin typeface="Arial" panose="020B0604020202020204" pitchFamily="34" charset="0"/>
                </a:rPr>
                <a:t> </a:t>
              </a:r>
              <a:r>
                <a:rPr lang="ru-RU" sz="3600">
                  <a:latin typeface="Arial" panose="020B0604020202020204" pitchFamily="34" charset="0"/>
                </a:rPr>
                <a:t>100</a:t>
              </a:r>
            </a:p>
          </p:txBody>
        </p:sp>
      </p:grp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4702175" y="5489575"/>
            <a:ext cx="23923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3600" b="1" kern="0" dirty="0">
                <a:latin typeface="+mn-lt"/>
              </a:rPr>
              <a:t> = 0,417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3821113" y="5686425"/>
            <a:ext cx="482600" cy="155575"/>
          </a:xfrm>
          <a:custGeom>
            <a:avLst/>
            <a:gdLst>
              <a:gd name="connsiteX0" fmla="*/ 696686 w 696686"/>
              <a:gd name="connsiteY0" fmla="*/ 14515 h 145143"/>
              <a:gd name="connsiteX1" fmla="*/ 464457 w 696686"/>
              <a:gd name="connsiteY1" fmla="*/ 145143 h 145143"/>
              <a:gd name="connsiteX2" fmla="*/ 333828 w 696686"/>
              <a:gd name="connsiteY2" fmla="*/ 0 h 145143"/>
              <a:gd name="connsiteX3" fmla="*/ 130628 w 696686"/>
              <a:gd name="connsiteY3" fmla="*/ 130629 h 145143"/>
              <a:gd name="connsiteX4" fmla="*/ 0 w 696686"/>
              <a:gd name="connsiteY4" fmla="*/ 0 h 145143"/>
              <a:gd name="connsiteX0" fmla="*/ 696686 w 696686"/>
              <a:gd name="connsiteY0" fmla="*/ 14515 h 147562"/>
              <a:gd name="connsiteX1" fmla="*/ 464457 w 696686"/>
              <a:gd name="connsiteY1" fmla="*/ 145143 h 147562"/>
              <a:gd name="connsiteX2" fmla="*/ 333828 w 696686"/>
              <a:gd name="connsiteY2" fmla="*/ 0 h 147562"/>
              <a:gd name="connsiteX3" fmla="*/ 130628 w 696686"/>
              <a:gd name="connsiteY3" fmla="*/ 130629 h 147562"/>
              <a:gd name="connsiteX4" fmla="*/ 0 w 696686"/>
              <a:gd name="connsiteY4" fmla="*/ 0 h 147562"/>
              <a:gd name="connsiteX0" fmla="*/ 696686 w 696686"/>
              <a:gd name="connsiteY0" fmla="*/ 16934 h 149981"/>
              <a:gd name="connsiteX1" fmla="*/ 464457 w 696686"/>
              <a:gd name="connsiteY1" fmla="*/ 147562 h 149981"/>
              <a:gd name="connsiteX2" fmla="*/ 333828 w 696686"/>
              <a:gd name="connsiteY2" fmla="*/ 2419 h 149981"/>
              <a:gd name="connsiteX3" fmla="*/ 130628 w 696686"/>
              <a:gd name="connsiteY3" fmla="*/ 133048 h 149981"/>
              <a:gd name="connsiteX4" fmla="*/ 0 w 696686"/>
              <a:gd name="connsiteY4" fmla="*/ 2419 h 149981"/>
              <a:gd name="connsiteX0" fmla="*/ 696686 w 696686"/>
              <a:gd name="connsiteY0" fmla="*/ 16813 h 149137"/>
              <a:gd name="connsiteX1" fmla="*/ 499891 w 696686"/>
              <a:gd name="connsiteY1" fmla="*/ 146718 h 149137"/>
              <a:gd name="connsiteX2" fmla="*/ 333828 w 696686"/>
              <a:gd name="connsiteY2" fmla="*/ 2298 h 149137"/>
              <a:gd name="connsiteX3" fmla="*/ 130628 w 696686"/>
              <a:gd name="connsiteY3" fmla="*/ 132927 h 149137"/>
              <a:gd name="connsiteX4" fmla="*/ 0 w 696686"/>
              <a:gd name="connsiteY4" fmla="*/ 2298 h 149137"/>
              <a:gd name="connsiteX0" fmla="*/ 696686 w 696686"/>
              <a:gd name="connsiteY0" fmla="*/ 14515 h 154230"/>
              <a:gd name="connsiteX1" fmla="*/ 499891 w 696686"/>
              <a:gd name="connsiteY1" fmla="*/ 144420 h 154230"/>
              <a:gd name="connsiteX2" fmla="*/ 357061 w 696686"/>
              <a:gd name="connsiteY2" fmla="*/ 73376 h 154230"/>
              <a:gd name="connsiteX3" fmla="*/ 130628 w 696686"/>
              <a:gd name="connsiteY3" fmla="*/ 130629 h 154230"/>
              <a:gd name="connsiteX4" fmla="*/ 0 w 696686"/>
              <a:gd name="connsiteY4" fmla="*/ 0 h 154230"/>
              <a:gd name="connsiteX0" fmla="*/ 696686 w 696686"/>
              <a:gd name="connsiteY0" fmla="*/ 14515 h 156649"/>
              <a:gd name="connsiteX1" fmla="*/ 499891 w 696686"/>
              <a:gd name="connsiteY1" fmla="*/ 144420 h 156649"/>
              <a:gd name="connsiteX2" fmla="*/ 357061 w 696686"/>
              <a:gd name="connsiteY2" fmla="*/ 73376 h 156649"/>
              <a:gd name="connsiteX3" fmla="*/ 214232 w 696686"/>
              <a:gd name="connsiteY3" fmla="*/ 144420 h 156649"/>
              <a:gd name="connsiteX4" fmla="*/ 0 w 696686"/>
              <a:gd name="connsiteY4" fmla="*/ 0 h 156649"/>
              <a:gd name="connsiteX0" fmla="*/ 696686 w 696686"/>
              <a:gd name="connsiteY0" fmla="*/ 14515 h 146450"/>
              <a:gd name="connsiteX1" fmla="*/ 499891 w 696686"/>
              <a:gd name="connsiteY1" fmla="*/ 144420 h 146450"/>
              <a:gd name="connsiteX2" fmla="*/ 428476 w 696686"/>
              <a:gd name="connsiteY2" fmla="*/ 2332 h 146450"/>
              <a:gd name="connsiteX3" fmla="*/ 214232 w 696686"/>
              <a:gd name="connsiteY3" fmla="*/ 144420 h 146450"/>
              <a:gd name="connsiteX4" fmla="*/ 0 w 696686"/>
              <a:gd name="connsiteY4" fmla="*/ 0 h 146450"/>
              <a:gd name="connsiteX0" fmla="*/ 696686 w 696686"/>
              <a:gd name="connsiteY0" fmla="*/ 14515 h 146450"/>
              <a:gd name="connsiteX1" fmla="*/ 499891 w 696686"/>
              <a:gd name="connsiteY1" fmla="*/ 144420 h 146450"/>
              <a:gd name="connsiteX2" fmla="*/ 428476 w 696686"/>
              <a:gd name="connsiteY2" fmla="*/ 2332 h 146450"/>
              <a:gd name="connsiteX3" fmla="*/ 285646 w 696686"/>
              <a:gd name="connsiteY3" fmla="*/ 144421 h 146450"/>
              <a:gd name="connsiteX4" fmla="*/ 0 w 696686"/>
              <a:gd name="connsiteY4" fmla="*/ 0 h 146450"/>
              <a:gd name="connsiteX0" fmla="*/ 482454 w 482454"/>
              <a:gd name="connsiteY0" fmla="*/ 12183 h 144118"/>
              <a:gd name="connsiteX1" fmla="*/ 285659 w 482454"/>
              <a:gd name="connsiteY1" fmla="*/ 142088 h 144118"/>
              <a:gd name="connsiteX2" fmla="*/ 214244 w 482454"/>
              <a:gd name="connsiteY2" fmla="*/ 0 h 144118"/>
              <a:gd name="connsiteX3" fmla="*/ 71414 w 482454"/>
              <a:gd name="connsiteY3" fmla="*/ 142089 h 144118"/>
              <a:gd name="connsiteX4" fmla="*/ 0 w 482454"/>
              <a:gd name="connsiteY4" fmla="*/ 0 h 144118"/>
              <a:gd name="connsiteX0" fmla="*/ 482454 w 482454"/>
              <a:gd name="connsiteY0" fmla="*/ 12184 h 144119"/>
              <a:gd name="connsiteX1" fmla="*/ 285659 w 482454"/>
              <a:gd name="connsiteY1" fmla="*/ 142089 h 144119"/>
              <a:gd name="connsiteX2" fmla="*/ 214244 w 482454"/>
              <a:gd name="connsiteY2" fmla="*/ 1 h 144119"/>
              <a:gd name="connsiteX3" fmla="*/ 71414 w 482454"/>
              <a:gd name="connsiteY3" fmla="*/ 142090 h 144119"/>
              <a:gd name="connsiteX4" fmla="*/ 0 w 482454"/>
              <a:gd name="connsiteY4" fmla="*/ 0 h 144119"/>
              <a:gd name="connsiteX0" fmla="*/ 553869 w 553869"/>
              <a:gd name="connsiteY0" fmla="*/ 12183 h 144118"/>
              <a:gd name="connsiteX1" fmla="*/ 357074 w 553869"/>
              <a:gd name="connsiteY1" fmla="*/ 142088 h 144118"/>
              <a:gd name="connsiteX2" fmla="*/ 285659 w 553869"/>
              <a:gd name="connsiteY2" fmla="*/ 0 h 144118"/>
              <a:gd name="connsiteX3" fmla="*/ 142829 w 553869"/>
              <a:gd name="connsiteY3" fmla="*/ 142089 h 144118"/>
              <a:gd name="connsiteX4" fmla="*/ 0 w 553869"/>
              <a:gd name="connsiteY4" fmla="*/ 0 h 144118"/>
              <a:gd name="connsiteX0" fmla="*/ 553869 w 553869"/>
              <a:gd name="connsiteY0" fmla="*/ 12184 h 144120"/>
              <a:gd name="connsiteX1" fmla="*/ 357074 w 553869"/>
              <a:gd name="connsiteY1" fmla="*/ 142089 h 144120"/>
              <a:gd name="connsiteX2" fmla="*/ 285659 w 553869"/>
              <a:gd name="connsiteY2" fmla="*/ 0 h 144120"/>
              <a:gd name="connsiteX3" fmla="*/ 142829 w 553869"/>
              <a:gd name="connsiteY3" fmla="*/ 142090 h 144120"/>
              <a:gd name="connsiteX4" fmla="*/ 0 w 553869"/>
              <a:gd name="connsiteY4" fmla="*/ 1 h 144120"/>
              <a:gd name="connsiteX0" fmla="*/ 553869 w 553869"/>
              <a:gd name="connsiteY0" fmla="*/ 12184 h 144120"/>
              <a:gd name="connsiteX1" fmla="*/ 428489 w 553869"/>
              <a:gd name="connsiteY1" fmla="*/ 142089 h 144120"/>
              <a:gd name="connsiteX2" fmla="*/ 285659 w 553869"/>
              <a:gd name="connsiteY2" fmla="*/ 0 h 144120"/>
              <a:gd name="connsiteX3" fmla="*/ 142829 w 553869"/>
              <a:gd name="connsiteY3" fmla="*/ 142090 h 144120"/>
              <a:gd name="connsiteX4" fmla="*/ 0 w 553869"/>
              <a:gd name="connsiteY4" fmla="*/ 1 h 144120"/>
              <a:gd name="connsiteX0" fmla="*/ 553869 w 553869"/>
              <a:gd name="connsiteY0" fmla="*/ 12184 h 144120"/>
              <a:gd name="connsiteX1" fmla="*/ 428489 w 553869"/>
              <a:gd name="connsiteY1" fmla="*/ 142089 h 144120"/>
              <a:gd name="connsiteX2" fmla="*/ 285659 w 553869"/>
              <a:gd name="connsiteY2" fmla="*/ 0 h 144120"/>
              <a:gd name="connsiteX3" fmla="*/ 142829 w 553869"/>
              <a:gd name="connsiteY3" fmla="*/ 142090 h 144120"/>
              <a:gd name="connsiteX4" fmla="*/ 0 w 553869"/>
              <a:gd name="connsiteY4" fmla="*/ 1 h 144120"/>
              <a:gd name="connsiteX0" fmla="*/ 482454 w 482454"/>
              <a:gd name="connsiteY0" fmla="*/ 12184 h 153931"/>
              <a:gd name="connsiteX1" fmla="*/ 357074 w 482454"/>
              <a:gd name="connsiteY1" fmla="*/ 142089 h 153931"/>
              <a:gd name="connsiteX2" fmla="*/ 214244 w 482454"/>
              <a:gd name="connsiteY2" fmla="*/ 0 h 153931"/>
              <a:gd name="connsiteX3" fmla="*/ 71414 w 482454"/>
              <a:gd name="connsiteY3" fmla="*/ 142090 h 153931"/>
              <a:gd name="connsiteX4" fmla="*/ 0 w 482454"/>
              <a:gd name="connsiteY4" fmla="*/ 71045 h 15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54" h="153931">
                <a:moveTo>
                  <a:pt x="482454" y="12184"/>
                </a:moveTo>
                <a:cubicBezTo>
                  <a:pt x="405044" y="55727"/>
                  <a:pt x="401776" y="144120"/>
                  <a:pt x="357074" y="142089"/>
                </a:cubicBezTo>
                <a:cubicBezTo>
                  <a:pt x="312372" y="140058"/>
                  <a:pt x="261854" y="0"/>
                  <a:pt x="214244" y="0"/>
                </a:cubicBezTo>
                <a:cubicBezTo>
                  <a:pt x="166634" y="0"/>
                  <a:pt x="107121" y="130249"/>
                  <a:pt x="71414" y="142090"/>
                </a:cubicBezTo>
                <a:cubicBezTo>
                  <a:pt x="35707" y="153931"/>
                  <a:pt x="43543" y="114588"/>
                  <a:pt x="0" y="7104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059238" y="6251575"/>
            <a:ext cx="625475" cy="149225"/>
          </a:xfrm>
          <a:custGeom>
            <a:avLst/>
            <a:gdLst>
              <a:gd name="connsiteX0" fmla="*/ 696686 w 696686"/>
              <a:gd name="connsiteY0" fmla="*/ 14515 h 145143"/>
              <a:gd name="connsiteX1" fmla="*/ 464457 w 696686"/>
              <a:gd name="connsiteY1" fmla="*/ 145143 h 145143"/>
              <a:gd name="connsiteX2" fmla="*/ 333828 w 696686"/>
              <a:gd name="connsiteY2" fmla="*/ 0 h 145143"/>
              <a:gd name="connsiteX3" fmla="*/ 130628 w 696686"/>
              <a:gd name="connsiteY3" fmla="*/ 130629 h 145143"/>
              <a:gd name="connsiteX4" fmla="*/ 0 w 696686"/>
              <a:gd name="connsiteY4" fmla="*/ 0 h 145143"/>
              <a:gd name="connsiteX0" fmla="*/ 696686 w 696686"/>
              <a:gd name="connsiteY0" fmla="*/ 14515 h 147562"/>
              <a:gd name="connsiteX1" fmla="*/ 464457 w 696686"/>
              <a:gd name="connsiteY1" fmla="*/ 145143 h 147562"/>
              <a:gd name="connsiteX2" fmla="*/ 333828 w 696686"/>
              <a:gd name="connsiteY2" fmla="*/ 0 h 147562"/>
              <a:gd name="connsiteX3" fmla="*/ 130628 w 696686"/>
              <a:gd name="connsiteY3" fmla="*/ 130629 h 147562"/>
              <a:gd name="connsiteX4" fmla="*/ 0 w 696686"/>
              <a:gd name="connsiteY4" fmla="*/ 0 h 147562"/>
              <a:gd name="connsiteX0" fmla="*/ 696686 w 696686"/>
              <a:gd name="connsiteY0" fmla="*/ 16934 h 149981"/>
              <a:gd name="connsiteX1" fmla="*/ 464457 w 696686"/>
              <a:gd name="connsiteY1" fmla="*/ 147562 h 149981"/>
              <a:gd name="connsiteX2" fmla="*/ 333828 w 696686"/>
              <a:gd name="connsiteY2" fmla="*/ 2419 h 149981"/>
              <a:gd name="connsiteX3" fmla="*/ 130628 w 696686"/>
              <a:gd name="connsiteY3" fmla="*/ 133048 h 149981"/>
              <a:gd name="connsiteX4" fmla="*/ 0 w 696686"/>
              <a:gd name="connsiteY4" fmla="*/ 2419 h 14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6" h="149981">
                <a:moveTo>
                  <a:pt x="696686" y="16934"/>
                </a:moveTo>
                <a:cubicBezTo>
                  <a:pt x="619276" y="60477"/>
                  <a:pt x="524933" y="149981"/>
                  <a:pt x="464457" y="147562"/>
                </a:cubicBezTo>
                <a:cubicBezTo>
                  <a:pt x="403981" y="145143"/>
                  <a:pt x="389466" y="4838"/>
                  <a:pt x="333828" y="2419"/>
                </a:cubicBezTo>
                <a:cubicBezTo>
                  <a:pt x="278190" y="0"/>
                  <a:pt x="186266" y="133048"/>
                  <a:pt x="130628" y="133048"/>
                </a:cubicBezTo>
                <a:cubicBezTo>
                  <a:pt x="74990" y="133048"/>
                  <a:pt x="43543" y="45962"/>
                  <a:pt x="0" y="241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40296" y="5183774"/>
            <a:ext cx="3770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,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03338" y="5314950"/>
            <a:ext cx="5881687" cy="12858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385888"/>
            <a:ext cx="819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713" y="2571750"/>
            <a:ext cx="819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13" y="3900488"/>
            <a:ext cx="819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3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144463"/>
            <a:ext cx="2303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003550"/>
            <a:ext cx="25923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Заголовок 4"/>
          <p:cNvSpPr>
            <a:spLocks noGrp="1"/>
          </p:cNvSpPr>
          <p:nvPr>
            <p:ph type="title"/>
          </p:nvPr>
        </p:nvSpPr>
        <p:spPr>
          <a:xfrm>
            <a:off x="468313" y="220663"/>
            <a:ext cx="6372225" cy="1143000"/>
          </a:xfrm>
        </p:spPr>
        <p:txBody>
          <a:bodyPr/>
          <a:lstStyle/>
          <a:p>
            <a:r>
              <a:rPr lang="ru-RU" sz="4800" b="1" smtClean="0">
                <a:solidFill>
                  <a:schemeClr val="tx1"/>
                </a:solidFill>
              </a:rPr>
              <a:t>Найдите часть от числа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214563" y="2071688"/>
            <a:ext cx="785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FF0000"/>
                </a:solidFill>
                <a:latin typeface="Trebuchet MS"/>
              </a:rPr>
              <a:t>от</a:t>
            </a:r>
            <a:endParaRPr lang="ru-RU" sz="3600" b="1" dirty="0" smtClean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1143000" y="2016125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E7ED"/>
              </a:buClr>
              <a:buSzPct val="70000"/>
              <a:buFont typeface="Wingdings" panose="05000000000000000000" pitchFamily="2" charset="2"/>
              <a:buNone/>
            </a:pPr>
            <a:r>
              <a:rPr lang="ru-RU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endParaRPr 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6612" y="1900928"/>
            <a:ext cx="100013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0541" cmpd="sng">
                  <a:solidFill>
                    <a:srgbClr val="00B050"/>
                  </a:solidFill>
                  <a:prstDash val="solid"/>
                </a:ln>
                <a:latin typeface="Arial" charset="0"/>
              </a:rPr>
              <a:t>4</a:t>
            </a:r>
            <a:endParaRPr lang="ru-RU" sz="4400" b="1" dirty="0">
              <a:ln w="10541" cmpd="sng">
                <a:solidFill>
                  <a:srgbClr val="00B050"/>
                </a:solidFill>
                <a:prstDash val="solid"/>
              </a:ln>
              <a:latin typeface="Arial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286125" y="2071688"/>
            <a:ext cx="785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E7ED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prstClr val="black"/>
                </a:solidFill>
                <a:latin typeface="Trebuchet MS"/>
              </a:rPr>
              <a:t>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74717" y="3410992"/>
            <a:ext cx="100013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0541" cmpd="sng">
                  <a:solidFill>
                    <a:srgbClr val="00B050"/>
                  </a:solidFill>
                  <a:prstDash val="solid"/>
                </a:ln>
                <a:latin typeface="Arial" charset="0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74717" y="4815929"/>
            <a:ext cx="100013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0541" cmpd="sng">
                  <a:solidFill>
                    <a:srgbClr val="00B050"/>
                  </a:solidFill>
                  <a:prstDash val="solid"/>
                </a:ln>
                <a:latin typeface="Arial" charset="0"/>
              </a:rPr>
              <a:t>45</a:t>
            </a:r>
          </a:p>
        </p:txBody>
      </p:sp>
      <p:sp>
        <p:nvSpPr>
          <p:cNvPr id="14" name="Овал 13"/>
          <p:cNvSpPr/>
          <p:nvPr/>
        </p:nvSpPr>
        <p:spPr>
          <a:xfrm>
            <a:off x="3143250" y="1801813"/>
            <a:ext cx="1000125" cy="1143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214688" y="3509963"/>
            <a:ext cx="9286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E7ED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prstClr val="black"/>
                </a:solidFill>
                <a:latin typeface="Trebuchet MS"/>
              </a:rPr>
              <a:t>39</a:t>
            </a:r>
          </a:p>
        </p:txBody>
      </p:sp>
      <p:sp>
        <p:nvSpPr>
          <p:cNvPr id="26637" name="Rectangle 10"/>
          <p:cNvSpPr>
            <a:spLocks noChangeArrowheads="1"/>
          </p:cNvSpPr>
          <p:nvPr/>
        </p:nvSpPr>
        <p:spPr bwMode="auto">
          <a:xfrm>
            <a:off x="1143000" y="3422650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E7ED"/>
              </a:buClr>
              <a:buSzPct val="70000"/>
              <a:buFont typeface="Wingdings" panose="05000000000000000000" pitchFamily="2" charset="2"/>
              <a:buNone/>
            </a:pPr>
            <a:r>
              <a:rPr lang="ru-RU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endParaRPr 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43250" y="3208338"/>
            <a:ext cx="1000125" cy="1143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143250" y="4922838"/>
            <a:ext cx="1000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E7ED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prstClr val="black"/>
                </a:solidFill>
                <a:latin typeface="Trebuchet MS"/>
              </a:rPr>
              <a:t>100</a:t>
            </a: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1143000" y="4922838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E7ED"/>
              </a:buClr>
              <a:buSzPct val="70000"/>
              <a:buFont typeface="Wingdings" panose="05000000000000000000" pitchFamily="2" charset="2"/>
              <a:buNone/>
            </a:pPr>
            <a:r>
              <a:rPr lang="ru-RU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endParaRPr 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2286000" y="4929188"/>
            <a:ext cx="785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E7ED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Trebuchet MS"/>
              </a:rPr>
              <a:t>от</a:t>
            </a:r>
          </a:p>
        </p:txBody>
      </p:sp>
      <p:sp>
        <p:nvSpPr>
          <p:cNvPr id="21" name="Овал 20"/>
          <p:cNvSpPr/>
          <p:nvPr/>
        </p:nvSpPr>
        <p:spPr>
          <a:xfrm>
            <a:off x="3143250" y="4621213"/>
            <a:ext cx="1000125" cy="1143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2286000" y="3429000"/>
            <a:ext cx="785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4E7ED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Trebuchet MS"/>
              </a:rPr>
              <a:t>от</a:t>
            </a:r>
          </a:p>
        </p:txBody>
      </p:sp>
      <p:pic>
        <p:nvPicPr>
          <p:cNvPr id="26644" name="Picture 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1789113"/>
            <a:ext cx="276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143250"/>
            <a:ext cx="5429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4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4643438"/>
            <a:ext cx="5429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900" y="-19050"/>
            <a:ext cx="24479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631825" y="-19050"/>
            <a:ext cx="6153150" cy="6543675"/>
            <a:chOff x="2018" y="1253"/>
            <a:chExt cx="1588" cy="1769"/>
          </a:xfrm>
        </p:grpSpPr>
        <p:sp>
          <p:nvSpPr>
            <p:cNvPr id="27676" name="Freeform 6" descr="Зеленый мрамор"/>
            <p:cNvSpPr>
              <a:spLocks/>
            </p:cNvSpPr>
            <p:nvPr/>
          </p:nvSpPr>
          <p:spPr bwMode="auto">
            <a:xfrm>
              <a:off x="2018" y="1253"/>
              <a:ext cx="1588" cy="1769"/>
            </a:xfrm>
            <a:custGeom>
              <a:avLst/>
              <a:gdLst>
                <a:gd name="T0" fmla="*/ 272 w 1588"/>
                <a:gd name="T1" fmla="*/ 1769 h 1769"/>
                <a:gd name="T2" fmla="*/ 363 w 1588"/>
                <a:gd name="T3" fmla="*/ 1723 h 1769"/>
                <a:gd name="T4" fmla="*/ 454 w 1588"/>
                <a:gd name="T5" fmla="*/ 1678 h 1769"/>
                <a:gd name="T6" fmla="*/ 499 w 1588"/>
                <a:gd name="T7" fmla="*/ 1587 h 1769"/>
                <a:gd name="T8" fmla="*/ 499 w 1588"/>
                <a:gd name="T9" fmla="*/ 1270 h 1769"/>
                <a:gd name="T10" fmla="*/ 363 w 1588"/>
                <a:gd name="T11" fmla="*/ 1225 h 1769"/>
                <a:gd name="T12" fmla="*/ 227 w 1588"/>
                <a:gd name="T13" fmla="*/ 1225 h 1769"/>
                <a:gd name="T14" fmla="*/ 136 w 1588"/>
                <a:gd name="T15" fmla="*/ 1270 h 1769"/>
                <a:gd name="T16" fmla="*/ 46 w 1588"/>
                <a:gd name="T17" fmla="*/ 1225 h 1769"/>
                <a:gd name="T18" fmla="*/ 91 w 1588"/>
                <a:gd name="T19" fmla="*/ 1043 h 1769"/>
                <a:gd name="T20" fmla="*/ 0 w 1588"/>
                <a:gd name="T21" fmla="*/ 907 h 1769"/>
                <a:gd name="T22" fmla="*/ 91 w 1588"/>
                <a:gd name="T23" fmla="*/ 680 h 1769"/>
                <a:gd name="T24" fmla="*/ 0 w 1588"/>
                <a:gd name="T25" fmla="*/ 499 h 1769"/>
                <a:gd name="T26" fmla="*/ 227 w 1588"/>
                <a:gd name="T27" fmla="*/ 317 h 1769"/>
                <a:gd name="T28" fmla="*/ 363 w 1588"/>
                <a:gd name="T29" fmla="*/ 136 h 1769"/>
                <a:gd name="T30" fmla="*/ 590 w 1588"/>
                <a:gd name="T31" fmla="*/ 91 h 1769"/>
                <a:gd name="T32" fmla="*/ 771 w 1588"/>
                <a:gd name="T33" fmla="*/ 0 h 1769"/>
                <a:gd name="T34" fmla="*/ 1043 w 1588"/>
                <a:gd name="T35" fmla="*/ 45 h 1769"/>
                <a:gd name="T36" fmla="*/ 1134 w 1588"/>
                <a:gd name="T37" fmla="*/ 272 h 1769"/>
                <a:gd name="T38" fmla="*/ 1225 w 1588"/>
                <a:gd name="T39" fmla="*/ 272 h 1769"/>
                <a:gd name="T40" fmla="*/ 1361 w 1588"/>
                <a:gd name="T41" fmla="*/ 499 h 1769"/>
                <a:gd name="T42" fmla="*/ 1588 w 1588"/>
                <a:gd name="T43" fmla="*/ 680 h 1769"/>
                <a:gd name="T44" fmla="*/ 1588 w 1588"/>
                <a:gd name="T45" fmla="*/ 771 h 1769"/>
                <a:gd name="T46" fmla="*/ 1497 w 1588"/>
                <a:gd name="T47" fmla="*/ 907 h 1769"/>
                <a:gd name="T48" fmla="*/ 1316 w 1588"/>
                <a:gd name="T49" fmla="*/ 1043 h 1769"/>
                <a:gd name="T50" fmla="*/ 1270 w 1588"/>
                <a:gd name="T51" fmla="*/ 1179 h 1769"/>
                <a:gd name="T52" fmla="*/ 1361 w 1588"/>
                <a:gd name="T53" fmla="*/ 1270 h 1769"/>
                <a:gd name="T54" fmla="*/ 1134 w 1588"/>
                <a:gd name="T55" fmla="*/ 1361 h 1769"/>
                <a:gd name="T56" fmla="*/ 862 w 1588"/>
                <a:gd name="T57" fmla="*/ 1270 h 1769"/>
                <a:gd name="T58" fmla="*/ 726 w 1588"/>
                <a:gd name="T59" fmla="*/ 1270 h 1769"/>
                <a:gd name="T60" fmla="*/ 726 w 1588"/>
                <a:gd name="T61" fmla="*/ 1587 h 1769"/>
                <a:gd name="T62" fmla="*/ 771 w 1588"/>
                <a:gd name="T63" fmla="*/ 1678 h 1769"/>
                <a:gd name="T64" fmla="*/ 907 w 1588"/>
                <a:gd name="T65" fmla="*/ 1769 h 1769"/>
                <a:gd name="T66" fmla="*/ 272 w 1588"/>
                <a:gd name="T67" fmla="*/ 1769 h 17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88" h="1769">
                  <a:moveTo>
                    <a:pt x="272" y="1769"/>
                  </a:moveTo>
                  <a:lnTo>
                    <a:pt x="363" y="1723"/>
                  </a:lnTo>
                  <a:lnTo>
                    <a:pt x="454" y="1678"/>
                  </a:lnTo>
                  <a:lnTo>
                    <a:pt x="499" y="1587"/>
                  </a:lnTo>
                  <a:lnTo>
                    <a:pt x="499" y="1270"/>
                  </a:lnTo>
                  <a:lnTo>
                    <a:pt x="363" y="1225"/>
                  </a:lnTo>
                  <a:lnTo>
                    <a:pt x="227" y="1225"/>
                  </a:lnTo>
                  <a:lnTo>
                    <a:pt x="136" y="1270"/>
                  </a:lnTo>
                  <a:lnTo>
                    <a:pt x="46" y="1225"/>
                  </a:lnTo>
                  <a:lnTo>
                    <a:pt x="91" y="1043"/>
                  </a:lnTo>
                  <a:lnTo>
                    <a:pt x="0" y="907"/>
                  </a:lnTo>
                  <a:lnTo>
                    <a:pt x="91" y="680"/>
                  </a:lnTo>
                  <a:lnTo>
                    <a:pt x="0" y="499"/>
                  </a:lnTo>
                  <a:lnTo>
                    <a:pt x="227" y="317"/>
                  </a:lnTo>
                  <a:lnTo>
                    <a:pt x="363" y="136"/>
                  </a:lnTo>
                  <a:lnTo>
                    <a:pt x="590" y="91"/>
                  </a:lnTo>
                  <a:lnTo>
                    <a:pt x="771" y="0"/>
                  </a:lnTo>
                  <a:lnTo>
                    <a:pt x="1043" y="45"/>
                  </a:lnTo>
                  <a:lnTo>
                    <a:pt x="1134" y="272"/>
                  </a:lnTo>
                  <a:lnTo>
                    <a:pt x="1225" y="272"/>
                  </a:lnTo>
                  <a:lnTo>
                    <a:pt x="1361" y="499"/>
                  </a:lnTo>
                  <a:lnTo>
                    <a:pt x="1588" y="680"/>
                  </a:lnTo>
                  <a:lnTo>
                    <a:pt x="1588" y="771"/>
                  </a:lnTo>
                  <a:lnTo>
                    <a:pt x="1497" y="907"/>
                  </a:lnTo>
                  <a:lnTo>
                    <a:pt x="1316" y="1043"/>
                  </a:lnTo>
                  <a:lnTo>
                    <a:pt x="1270" y="1179"/>
                  </a:lnTo>
                  <a:lnTo>
                    <a:pt x="1361" y="1270"/>
                  </a:lnTo>
                  <a:lnTo>
                    <a:pt x="1134" y="1361"/>
                  </a:lnTo>
                  <a:lnTo>
                    <a:pt x="862" y="1270"/>
                  </a:lnTo>
                  <a:lnTo>
                    <a:pt x="726" y="1270"/>
                  </a:lnTo>
                  <a:lnTo>
                    <a:pt x="726" y="1587"/>
                  </a:lnTo>
                  <a:lnTo>
                    <a:pt x="771" y="1678"/>
                  </a:lnTo>
                  <a:lnTo>
                    <a:pt x="907" y="1769"/>
                  </a:lnTo>
                  <a:lnTo>
                    <a:pt x="272" y="1769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290" y="2523"/>
              <a:ext cx="635" cy="499"/>
            </a:xfrm>
            <a:custGeom>
              <a:avLst/>
              <a:gdLst>
                <a:gd name="T0" fmla="*/ 227 w 635"/>
                <a:gd name="T1" fmla="*/ 0 h 499"/>
                <a:gd name="T2" fmla="*/ 227 w 635"/>
                <a:gd name="T3" fmla="*/ 317 h 499"/>
                <a:gd name="T4" fmla="*/ 182 w 635"/>
                <a:gd name="T5" fmla="*/ 408 h 499"/>
                <a:gd name="T6" fmla="*/ 0 w 635"/>
                <a:gd name="T7" fmla="*/ 499 h 499"/>
                <a:gd name="T8" fmla="*/ 635 w 635"/>
                <a:gd name="T9" fmla="*/ 499 h 499"/>
                <a:gd name="T10" fmla="*/ 499 w 635"/>
                <a:gd name="T11" fmla="*/ 408 h 499"/>
                <a:gd name="T12" fmla="*/ 454 w 635"/>
                <a:gd name="T13" fmla="*/ 317 h 499"/>
                <a:gd name="T14" fmla="*/ 454 w 635"/>
                <a:gd name="T15" fmla="*/ 0 h 499"/>
                <a:gd name="T16" fmla="*/ 409 w 635"/>
                <a:gd name="T17" fmla="*/ 0 h 499"/>
                <a:gd name="T18" fmla="*/ 363 w 635"/>
                <a:gd name="T19" fmla="*/ 45 h 499"/>
                <a:gd name="T20" fmla="*/ 363 w 635"/>
                <a:gd name="T21" fmla="*/ 0 h 499"/>
                <a:gd name="T22" fmla="*/ 318 w 635"/>
                <a:gd name="T23" fmla="*/ 45 h 499"/>
                <a:gd name="T24" fmla="*/ 272 w 635"/>
                <a:gd name="T25" fmla="*/ 0 h 499"/>
                <a:gd name="T26" fmla="*/ 272 w 635"/>
                <a:gd name="T27" fmla="*/ 45 h 499"/>
                <a:gd name="T28" fmla="*/ 227 w 635"/>
                <a:gd name="T2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99">
                  <a:moveTo>
                    <a:pt x="227" y="0"/>
                  </a:moveTo>
                  <a:lnTo>
                    <a:pt x="227" y="317"/>
                  </a:lnTo>
                  <a:lnTo>
                    <a:pt x="182" y="408"/>
                  </a:lnTo>
                  <a:lnTo>
                    <a:pt x="0" y="499"/>
                  </a:lnTo>
                  <a:lnTo>
                    <a:pt x="635" y="499"/>
                  </a:lnTo>
                  <a:lnTo>
                    <a:pt x="499" y="408"/>
                  </a:lnTo>
                  <a:lnTo>
                    <a:pt x="454" y="317"/>
                  </a:lnTo>
                  <a:lnTo>
                    <a:pt x="454" y="0"/>
                  </a:lnTo>
                  <a:lnTo>
                    <a:pt x="409" y="0"/>
                  </a:lnTo>
                  <a:lnTo>
                    <a:pt x="363" y="45"/>
                  </a:lnTo>
                  <a:lnTo>
                    <a:pt x="363" y="0"/>
                  </a:lnTo>
                  <a:lnTo>
                    <a:pt x="318" y="45"/>
                  </a:lnTo>
                  <a:lnTo>
                    <a:pt x="272" y="0"/>
                  </a:lnTo>
                  <a:lnTo>
                    <a:pt x="272" y="45"/>
                  </a:lnTo>
                  <a:lnTo>
                    <a:pt x="227" y="0"/>
                  </a:lnTo>
                  <a:close/>
                </a:path>
              </a:pathLst>
            </a:custGeom>
            <a:gradFill rotWithShape="1">
              <a:gsLst>
                <a:gs pos="0">
                  <a:srgbClr val="663300">
                    <a:alpha val="86000"/>
                  </a:srgbClr>
                </a:gs>
                <a:gs pos="50000">
                  <a:srgbClr val="663300">
                    <a:gamma/>
                    <a:tint val="68235"/>
                    <a:invGamma/>
                    <a:alpha val="80000"/>
                  </a:srgbClr>
                </a:gs>
                <a:gs pos="100000">
                  <a:srgbClr val="663300">
                    <a:alpha val="86000"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" name="Овал 2">
            <a:hlinkClick r:id="rId5" action="ppaction://hlinksldjump"/>
          </p:cNvPr>
          <p:cNvSpPr/>
          <p:nvPr/>
        </p:nvSpPr>
        <p:spPr>
          <a:xfrm>
            <a:off x="1655763" y="1639888"/>
            <a:ext cx="863600" cy="8651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7345" name="Прямая соединительная линия 57344"/>
          <p:cNvCxnSpPr/>
          <p:nvPr/>
        </p:nvCxnSpPr>
        <p:spPr>
          <a:xfrm flipV="1">
            <a:off x="2178050" y="1358900"/>
            <a:ext cx="144463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6" name="Капля 57345"/>
          <p:cNvSpPr/>
          <p:nvPr/>
        </p:nvSpPr>
        <p:spPr>
          <a:xfrm>
            <a:off x="2249488" y="1358900"/>
            <a:ext cx="936625" cy="566738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>
            <a:hlinkClick r:id="rId6" action="ppaction://hlinksldjump"/>
          </p:cNvPr>
          <p:cNvSpPr/>
          <p:nvPr/>
        </p:nvSpPr>
        <p:spPr>
          <a:xfrm>
            <a:off x="4873625" y="2400300"/>
            <a:ext cx="863600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5305425" y="2220913"/>
            <a:ext cx="144463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Капля 67"/>
          <p:cNvSpPr/>
          <p:nvPr/>
        </p:nvSpPr>
        <p:spPr>
          <a:xfrm>
            <a:off x="5378450" y="2252663"/>
            <a:ext cx="935038" cy="566737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Овал 68">
            <a:hlinkClick r:id="rId7" action="ppaction://hlinksldjump"/>
          </p:cNvPr>
          <p:cNvSpPr/>
          <p:nvPr/>
        </p:nvSpPr>
        <p:spPr>
          <a:xfrm>
            <a:off x="3598863" y="1111250"/>
            <a:ext cx="863600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4030663" y="931863"/>
            <a:ext cx="142875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Капля 70"/>
          <p:cNvSpPr/>
          <p:nvPr/>
        </p:nvSpPr>
        <p:spPr>
          <a:xfrm>
            <a:off x="4103688" y="947738"/>
            <a:ext cx="936625" cy="566737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Овал 72">
            <a:hlinkClick r:id="rId8" action="ppaction://hlinksldjump"/>
          </p:cNvPr>
          <p:cNvSpPr/>
          <p:nvPr/>
        </p:nvSpPr>
        <p:spPr>
          <a:xfrm>
            <a:off x="1431925" y="3176588"/>
            <a:ext cx="865188" cy="8651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1863725" y="2997200"/>
            <a:ext cx="144463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Капля 74"/>
          <p:cNvSpPr/>
          <p:nvPr/>
        </p:nvSpPr>
        <p:spPr>
          <a:xfrm>
            <a:off x="1912938" y="3019425"/>
            <a:ext cx="936625" cy="566738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Овал 75">
            <a:hlinkClick r:id="rId9" action="ppaction://hlinksldjump"/>
          </p:cNvPr>
          <p:cNvSpPr/>
          <p:nvPr/>
        </p:nvSpPr>
        <p:spPr>
          <a:xfrm>
            <a:off x="3100388" y="2913063"/>
            <a:ext cx="863600" cy="8651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3532188" y="2733675"/>
            <a:ext cx="144462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Капля 77"/>
          <p:cNvSpPr/>
          <p:nvPr/>
        </p:nvSpPr>
        <p:spPr>
          <a:xfrm>
            <a:off x="3602038" y="2716213"/>
            <a:ext cx="936625" cy="566737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>
            <a:hlinkClick r:id="rId10" action="ppaction://hlinksldjump"/>
          </p:cNvPr>
          <p:cNvSpPr/>
          <p:nvPr/>
        </p:nvSpPr>
        <p:spPr>
          <a:xfrm>
            <a:off x="4062413" y="3875088"/>
            <a:ext cx="863600" cy="8651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584700" y="3594100"/>
            <a:ext cx="144463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апля 22"/>
          <p:cNvSpPr/>
          <p:nvPr/>
        </p:nvSpPr>
        <p:spPr>
          <a:xfrm>
            <a:off x="4656138" y="3594100"/>
            <a:ext cx="936625" cy="566738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>
            <a:hlinkClick r:id="rId11" action="ppaction://hlinksldjump"/>
          </p:cNvPr>
          <p:cNvSpPr/>
          <p:nvPr/>
        </p:nvSpPr>
        <p:spPr>
          <a:xfrm>
            <a:off x="5160963" y="5748338"/>
            <a:ext cx="863600" cy="8651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683250" y="5467350"/>
            <a:ext cx="144463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Капля 25"/>
          <p:cNvSpPr/>
          <p:nvPr/>
        </p:nvSpPr>
        <p:spPr>
          <a:xfrm>
            <a:off x="5754688" y="5467350"/>
            <a:ext cx="936625" cy="566738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>
            <a:hlinkClick r:id="rId12" action="ppaction://hlinksldjump"/>
          </p:cNvPr>
          <p:cNvSpPr/>
          <p:nvPr/>
        </p:nvSpPr>
        <p:spPr>
          <a:xfrm>
            <a:off x="412750" y="5527675"/>
            <a:ext cx="863600" cy="865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935038" y="5246688"/>
            <a:ext cx="14446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апля 28"/>
          <p:cNvSpPr/>
          <p:nvPr/>
        </p:nvSpPr>
        <p:spPr>
          <a:xfrm>
            <a:off x="1006475" y="5246688"/>
            <a:ext cx="936625" cy="566737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olls">
  <a:themeElements>
    <a:clrScheme name="Bol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ysClr val="window" lastClr="FFFFFF"/>
        </a:solidFill>
        <a:ln w="40000" cap="flat" cmpd="sng" algn="ctr">
          <a:noFill/>
          <a:prstDash val="solid"/>
        </a:ln>
        <a:effectLst/>
      </a:spPr>
      <a:bodyPr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kern="0" cap="none" spc="0" normalizeH="0" baseline="0" noProof="0" dirty="0">
            <a:ln>
              <a:noFill/>
            </a:ln>
            <a:solidFill>
              <a:srgbClr val="2307EF"/>
            </a:solidFill>
            <a:effectLst/>
            <a:uLnTx/>
            <a:uFillTx/>
            <a:latin typeface="Trebuchet MS"/>
          </a:defRPr>
        </a:defPPr>
      </a:lstStyle>
    </a:spDef>
  </a:objectDefaults>
  <a:extraClrSchemeLst>
    <a:extraClrScheme>
      <a:clrScheme name="Bol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1991</TotalTime>
  <Words>440</Words>
  <Application>Microsoft Office PowerPoint</Application>
  <PresentationFormat>Экран (4:3)</PresentationFormat>
  <Paragraphs>129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40" baseType="lpstr">
      <vt:lpstr>Arial</vt:lpstr>
      <vt:lpstr>Book Antiqua</vt:lpstr>
      <vt:lpstr>Calibri</vt:lpstr>
      <vt:lpstr>Cambria</vt:lpstr>
      <vt:lpstr>Cambria Math</vt:lpstr>
      <vt:lpstr>Century Schoolbook</vt:lpstr>
      <vt:lpstr>Franklin Gothic Book</vt:lpstr>
      <vt:lpstr>Lucida Sans</vt:lpstr>
      <vt:lpstr>Perpetua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Bolls</vt:lpstr>
      <vt:lpstr>1_Справедливость</vt:lpstr>
      <vt:lpstr>Апекс</vt:lpstr>
      <vt:lpstr>Эркер</vt:lpstr>
      <vt:lpstr>Презентация PowerPoint</vt:lpstr>
      <vt:lpstr>Цели:</vt:lpstr>
      <vt:lpstr>                            Ну-ка, проверь, дружок,             Ты готов начать урок?             Всё ль на месте,             Всё ль в порядке,              Ручка, книжка и тетрадка?             Все ли правильно сидят?              Все ль внимательно  глядят?             Каждый хочет получать             Только лишь оценку …..   </vt:lpstr>
      <vt:lpstr>Презентация PowerPoint</vt:lpstr>
      <vt:lpstr>Проверка домашней работы</vt:lpstr>
      <vt:lpstr>Устный счет</vt:lpstr>
      <vt:lpstr>Переведите проценты в дробь </vt:lpstr>
      <vt:lpstr>Найдите часть от числа</vt:lpstr>
      <vt:lpstr>Презентация PowerPoint</vt:lpstr>
      <vt:lpstr>Бочонок вмещает 40 кружек малинового морса. 4 гнома выпили 3/5 части бочонка. Сколько кружек морса они выпили? Сколько кружек выпил каждый гном?</vt:lpstr>
      <vt:lpstr>Белоснежка собрала 21 гриб, что составило 3/4 части от всех грибов, собранных гномами. Сколько грибов собрали гномы?</vt:lpstr>
      <vt:lpstr>Презентация PowerPoint</vt:lpstr>
      <vt:lpstr>До избушки на курьих ножках 84 км. Баба Яга пролетела 4/7 этого пути. Сколько километров ей осталось пролететь до дома?</vt:lpstr>
      <vt:lpstr>Презентация PowerPoint</vt:lpstr>
      <vt:lpstr>Презентация PowerPoint</vt:lpstr>
      <vt:lpstr>Самостоятельная работа</vt:lpstr>
      <vt:lpstr>Домашнее задание </vt:lpstr>
      <vt:lpstr>Рефлексия</vt:lpstr>
      <vt:lpstr>Спасибо за урок!</vt:lpstr>
      <vt:lpstr>Список использованных ресурсов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дробей</dc:title>
  <dc:creator>User</dc:creator>
  <cp:lastModifiedBy>greg</cp:lastModifiedBy>
  <cp:revision>152</cp:revision>
  <dcterms:created xsi:type="dcterms:W3CDTF">2009-10-08T15:56:37Z</dcterms:created>
  <dcterms:modified xsi:type="dcterms:W3CDTF">2016-01-22T08:50:50Z</dcterms:modified>
</cp:coreProperties>
</file>