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176F8A-3326-4185-B584-2D695ADD049D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404567-1E47-419D-B6E5-76CBFFE373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-rasteniya.ru/udivitelnie-rasteniya/samoe-bolshoe-derevo-fikus-bengalskiy-ficus-benghalensis--velikiy-bany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divitelno.com/plants/item/478-derevo-tu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14884"/>
            <a:ext cx="8286808" cy="1785950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i057.radikal.ru/1104/75/19efccd1a1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071678"/>
            <a:ext cx="7858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Рекордсмены </a:t>
            </a:r>
          </a:p>
          <a:p>
            <a:r>
              <a:rPr lang="ru-RU" sz="4800" b="1" i="1" dirty="0" smtClean="0">
                <a:solidFill>
                  <a:schemeClr val="bg1"/>
                </a:solidFill>
              </a:rPr>
              <a:t>царства </a:t>
            </a:r>
          </a:p>
          <a:p>
            <a:r>
              <a:rPr lang="ru-RU" sz="4800" b="1" i="1" dirty="0" smtClean="0">
                <a:solidFill>
                  <a:schemeClr val="bg1"/>
                </a:solidFill>
              </a:rPr>
              <a:t>Растений</a:t>
            </a:r>
          </a:p>
          <a:p>
            <a:endParaRPr lang="ru-RU" sz="4800" b="1" i="1" dirty="0">
              <a:solidFill>
                <a:schemeClr val="bg1"/>
              </a:solidFill>
            </a:endParaRPr>
          </a:p>
          <a:p>
            <a:pPr algn="r"/>
            <a:r>
              <a:rPr lang="ru-RU" sz="2400" b="1" i="1" smtClean="0"/>
              <a:t>Составила </a:t>
            </a:r>
            <a:r>
              <a:rPr lang="ru-RU" sz="2400" b="1" i="1" dirty="0" smtClean="0"/>
              <a:t>учитель начальных классов  МБОУ СШ №</a:t>
            </a:r>
            <a:r>
              <a:rPr lang="ru-RU" sz="2400" b="1" i="1" smtClean="0"/>
              <a:t>10 </a:t>
            </a:r>
          </a:p>
          <a:p>
            <a:pPr algn="r"/>
            <a:r>
              <a:rPr lang="ru-RU" sz="2400" b="1" i="1" dirty="0" smtClean="0"/>
              <a:t>г. Ульяновска</a:t>
            </a:r>
          </a:p>
          <a:p>
            <a:pPr algn="r"/>
            <a:r>
              <a:rPr lang="ru-RU" sz="2400" b="1" i="1" dirty="0" err="1" smtClean="0"/>
              <a:t>Сергунина</a:t>
            </a:r>
            <a:r>
              <a:rPr lang="ru-RU" sz="2400" b="1" i="1" dirty="0" smtClean="0"/>
              <a:t> Марина Александровна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2695564" cy="5651521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/>
              <a:t>Деревья-гиганты с самой большой кроной.</a:t>
            </a:r>
            <a:endParaRPr lang="ru-RU" dirty="0" smtClean="0"/>
          </a:p>
          <a:p>
            <a:pPr fontAlgn="base"/>
            <a:r>
              <a:rPr lang="ru-RU" dirty="0" smtClean="0"/>
              <a:t>Самая большая крона у фикуса бенгальского. Знаменитый  </a:t>
            </a:r>
            <a:r>
              <a:rPr lang="ru-RU" b="1" i="1" dirty="0" smtClean="0">
                <a:hlinkClick r:id="rId2" tooltip="Фикус бенгальский - Великий баньян"/>
              </a:rPr>
              <a:t>фикус бенгальский</a:t>
            </a:r>
            <a:r>
              <a:rPr lang="ru-RU" b="1" i="1" dirty="0" smtClean="0"/>
              <a:t> </a:t>
            </a:r>
            <a:r>
              <a:rPr lang="ru-RU" dirty="0" smtClean="0"/>
              <a:t>– это Великий Баньян. Он находится в Ботаническом саду Калькутты в Индии. Площадь его кроны 12000 кв.м. Такого размера дерево достигает за счет 3000 воздушных и 230 побочных корней, поддерживающих его крону.</a:t>
            </a:r>
          </a:p>
          <a:p>
            <a:endParaRPr lang="ru-RU" dirty="0"/>
          </a:p>
        </p:txBody>
      </p:sp>
      <p:pic>
        <p:nvPicPr>
          <p:cNvPr id="47106" name="Picture 2" descr="фикус бенгаль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42"/>
            <a:ext cx="5715040" cy="593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14546" y="5072074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3910010" cy="6643734"/>
          </a:xfrm>
        </p:spPr>
        <p:txBody>
          <a:bodyPr>
            <a:normAutofit fontScale="55000" lnSpcReduction="20000"/>
          </a:bodyPr>
          <a:lstStyle/>
          <a:p>
            <a:r>
              <a:rPr lang="ru-RU" sz="6500" dirty="0" smtClean="0"/>
              <a:t>Эвкалипт радужный </a:t>
            </a:r>
            <a:r>
              <a:rPr lang="ru-RU" dirty="0" smtClean="0"/>
              <a:t>— единственный вид эвкалипта, в диком виде произрастающий в Северном полушарии. Ареал — Новая Британия, Новая Гвинея, Серам, Сулавеси, </a:t>
            </a:r>
            <a:r>
              <a:rPr lang="ru-RU" dirty="0" err="1" smtClean="0"/>
              <a:t>Минданао</a:t>
            </a:r>
            <a:r>
              <a:rPr lang="ru-RU" dirty="0" smtClean="0"/>
              <a:t> и близлежащие малые острова. Встречается во влажных лесах до высоты 1800 м над уровнем моря. Эвкалипт радужный достигает в высоту 75 метров, диаметр ствола до 2,4 метра. Сам вид отличается от других видов эвкалипта своей разноцветной корой. Сначала кора имеет ярко-зелёный цвет. Затем, созревая, она приобретает синие, фиолетовые, оранжевые и тёмно-бордовые оттенки. Ствол взрослых деревьев отливает всеми цветами радуги, отчего вид и получил своё название. При этом раскраска коры постоянно изменяется.</a:t>
            </a:r>
            <a:endParaRPr lang="ru-RU" dirty="0"/>
          </a:p>
        </p:txBody>
      </p:sp>
      <p:pic>
        <p:nvPicPr>
          <p:cNvPr id="48134" name="Picture 6" descr="Радужный эвкалипт (Eucalyptus deglupta)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14686"/>
            <a:ext cx="4524371" cy="320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6" name="Picture 8" descr="Самые необычные деревья фото, картинки, виде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14323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00562" y="3429000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3267068" cy="678661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err="1" smtClean="0"/>
              <a:t>Жаботикаба</a:t>
            </a:r>
            <a:r>
              <a:rPr lang="ru-RU" dirty="0" smtClean="0"/>
              <a:t>— </a:t>
            </a:r>
            <a:r>
              <a:rPr lang="ru-RU" sz="3400" dirty="0" smtClean="0"/>
              <a:t>растение семейства Миртовые, культивируемое в тропических широтах как плодовая культура. </a:t>
            </a:r>
            <a:r>
              <a:rPr lang="ru-RU" sz="3400" dirty="0" err="1" smtClean="0"/>
              <a:t>Жаботикаба</a:t>
            </a:r>
            <a:r>
              <a:rPr lang="ru-RU" sz="3400" dirty="0" smtClean="0"/>
              <a:t> — вечнозелёное медленно растущее дерево высотой от 5 до 12 метров с овально-ланцетовидными глянцевыми кожистыми листьями 2,5—10 см длиной и 1,25—2 см шириной. Цветки белые с 4 лепестками и 60 тычинками по 4 мм каждая. Плод — круглая или эллиптическая, глянцевая тёмно-бордово-фиолетовая, почти чёрная, костянка с остатками чашелистиков на конце и с белой или </a:t>
            </a:r>
            <a:r>
              <a:rPr lang="ru-RU" sz="3400" dirty="0" err="1" smtClean="0"/>
              <a:t>розовой</a:t>
            </a:r>
            <a:r>
              <a:rPr lang="ru-RU" sz="3400" dirty="0" smtClean="0"/>
              <a:t> желеобразной полупрозрачной сочной мякотью, диаметром 0,6—4 см. Плоды растут гроздьями на стволах и главных ветвях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9154" name="Picture 2" descr="http://planetoddity.com/wp-content/uploads/2010/12/jabuticab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571744"/>
            <a:ext cx="5238750" cy="392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6" name="Picture 4" descr="http://planetoddity.com/wp-content/uploads/2010/12/jabuticab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559037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http://planetoddity.com/wp-content/uploads/2010/12/jabuticaba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7166"/>
            <a:ext cx="242886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00430" y="550067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3195630" cy="5865835"/>
          </a:xfrm>
        </p:spPr>
        <p:txBody>
          <a:bodyPr>
            <a:noAutofit/>
          </a:bodyPr>
          <a:lstStyle/>
          <a:p>
            <a:r>
              <a:rPr lang="ru-RU" sz="1200" dirty="0" smtClean="0"/>
              <a:t> </a:t>
            </a:r>
            <a:r>
              <a:rPr lang="ru-RU" sz="1800" b="1" dirty="0" smtClean="0">
                <a:solidFill>
                  <a:schemeClr val="tx1"/>
                </a:solidFill>
              </a:rPr>
              <a:t>Драцена </a:t>
            </a:r>
            <a:r>
              <a:rPr lang="ru-RU" sz="1800" b="1" dirty="0" err="1" smtClean="0">
                <a:solidFill>
                  <a:schemeClr val="tx1"/>
                </a:solidFill>
              </a:rPr>
              <a:t>киноварно-красная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Драцена </a:t>
            </a:r>
            <a:r>
              <a:rPr lang="ru-RU" sz="1200" dirty="0" err="1" smtClean="0"/>
              <a:t>киноварно-красная</a:t>
            </a:r>
            <a:r>
              <a:rPr lang="ru-RU" sz="1200" dirty="0" smtClean="0"/>
              <a:t> — растение семейства </a:t>
            </a:r>
            <a:r>
              <a:rPr lang="ru-RU" sz="1200" dirty="0" err="1" smtClean="0"/>
              <a:t>Иглицевые</a:t>
            </a:r>
            <a:r>
              <a:rPr lang="ru-RU" sz="1200" dirty="0" smtClean="0"/>
              <a:t>, вид рода Драцена. Своё название получило за источаемый им красный смолистый сок. Драцена </a:t>
            </a:r>
            <a:r>
              <a:rPr lang="ru-RU" sz="1200" dirty="0" err="1" smtClean="0"/>
              <a:t>киноварно-красная</a:t>
            </a:r>
            <a:r>
              <a:rPr lang="ru-RU" sz="1200" dirty="0" smtClean="0"/>
              <a:t> — эндемик острова </a:t>
            </a:r>
            <a:r>
              <a:rPr lang="ru-RU" sz="1200" dirty="0" err="1" smtClean="0"/>
              <a:t>Сокотра</a:t>
            </a:r>
            <a:r>
              <a:rPr lang="ru-RU" sz="1200" dirty="0" smtClean="0"/>
              <a:t> (остров на северо-западе Индийского океана). Оно встречается там почти повсюду на скалах и утёсах, преимущественно на высоте 500—1500 м над уровнем моря. Дерево до 10 м высотой с толстым стволом. Его крона напоминает вывернутый наизнанку зонтик с толстыми ветвями. В молодом возрасте линейно-мечевидные, торчащие, заострённые листья образуют шапку в верхней части ствола. С возрастом появляются ветви, которые дихотомически разветвляются и в конечном счёте каждая из ветвей заканчивается плотным пучком густо расположенных кожистых, заострённых листьев длиной до 30-60 см. Цветки собраны в сильно ветвистые метёлки. Они появляются в период муссонных дождей.</a:t>
            </a:r>
            <a:endParaRPr lang="ru-RU" sz="1200" dirty="0"/>
          </a:p>
        </p:txBody>
      </p:sp>
      <p:pic>
        <p:nvPicPr>
          <p:cNvPr id="50178" name="Picture 2" descr="http://www.flowerbank.ru/wp-content/uploads/2013/03/1903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5334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0" name="Picture 4" descr="http://www.flowerbank.ru/wp-content/uploads/2013/03/1903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786082" cy="235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2" name="Picture 6" descr="Самые необычные деревья фото, картинки, виде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28"/>
            <a:ext cx="2286016" cy="239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00430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ppt4web.ru/images/2/373/640/img14.jpg"/>
          <p:cNvPicPr>
            <a:picLocks noChangeAspect="1" noChangeArrowheads="1"/>
          </p:cNvPicPr>
          <p:nvPr/>
        </p:nvPicPr>
        <p:blipFill>
          <a:blip r:embed="rId2"/>
          <a:srcRect l="49219" t="14309" r="1562" b="15734"/>
          <a:stretch>
            <a:fillRect/>
          </a:stretch>
        </p:blipFill>
        <p:spPr bwMode="auto">
          <a:xfrm>
            <a:off x="4357686" y="571480"/>
            <a:ext cx="4429156" cy="5715040"/>
          </a:xfrm>
          <a:prstGeom prst="rect">
            <a:avLst/>
          </a:prstGeom>
          <a:noFill/>
        </p:spPr>
      </p:pic>
      <p:pic>
        <p:nvPicPr>
          <p:cNvPr id="51204" name="Picture 4" descr="http://ppt4web.ru/images/2/373/640/img14.jpg"/>
          <p:cNvPicPr>
            <a:picLocks noChangeAspect="1" noChangeArrowheads="1"/>
          </p:cNvPicPr>
          <p:nvPr/>
        </p:nvPicPr>
        <p:blipFill>
          <a:blip r:embed="rId2"/>
          <a:srcRect r="50781"/>
          <a:stretch>
            <a:fillRect/>
          </a:stretch>
        </p:blipFill>
        <p:spPr bwMode="auto">
          <a:xfrm>
            <a:off x="428596" y="714356"/>
            <a:ext cx="3661200" cy="5643602"/>
          </a:xfrm>
          <a:prstGeom prst="rect">
            <a:avLst/>
          </a:prstGeom>
          <a:noFill/>
        </p:spPr>
      </p:pic>
      <p:pic>
        <p:nvPicPr>
          <p:cNvPr id="6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00430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86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226" name="Picture 2" descr="http://ppt4web.ru/images/2/373/640/img19.jpg"/>
          <p:cNvPicPr>
            <a:picLocks noChangeAspect="1" noChangeArrowheads="1"/>
          </p:cNvPicPr>
          <p:nvPr/>
        </p:nvPicPr>
        <p:blipFill>
          <a:blip r:embed="rId2"/>
          <a:srcRect r="46093"/>
          <a:stretch>
            <a:fillRect/>
          </a:stretch>
        </p:blipFill>
        <p:spPr bwMode="auto">
          <a:xfrm>
            <a:off x="285720" y="357166"/>
            <a:ext cx="3596461" cy="5929354"/>
          </a:xfrm>
          <a:prstGeom prst="rect">
            <a:avLst/>
          </a:prstGeom>
          <a:noFill/>
        </p:spPr>
      </p:pic>
      <p:pic>
        <p:nvPicPr>
          <p:cNvPr id="52230" name="Picture 6" descr="http://ppt4web.ru/images/2/373/640/img19.jpg"/>
          <p:cNvPicPr>
            <a:picLocks noChangeAspect="1" noChangeArrowheads="1"/>
          </p:cNvPicPr>
          <p:nvPr/>
        </p:nvPicPr>
        <p:blipFill>
          <a:blip r:embed="rId2"/>
          <a:srcRect l="55078" t="9375" r="3906" b="9374"/>
          <a:stretch>
            <a:fillRect/>
          </a:stretch>
        </p:blipFill>
        <p:spPr bwMode="auto">
          <a:xfrm>
            <a:off x="4143372" y="357166"/>
            <a:ext cx="4643470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Анимация-картинка Спасибо за внима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42981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95696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Самое высокое дерево всех времен - царственный эвкалипт</a:t>
            </a:r>
            <a:r>
              <a:rPr lang="ru-RU" sz="2000" dirty="0" smtClean="0">
                <a:solidFill>
                  <a:srgbClr val="00B050"/>
                </a:solidFill>
              </a:rPr>
              <a:t> 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3767134" cy="42941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Eucalyptus</a:t>
            </a:r>
            <a:r>
              <a:rPr lang="ru-RU" dirty="0" smtClean="0"/>
              <a:t> </a:t>
            </a:r>
            <a:r>
              <a:rPr lang="ru-RU" dirty="0" err="1" smtClean="0"/>
              <a:t>regnans</a:t>
            </a:r>
            <a:r>
              <a:rPr lang="ru-RU" dirty="0" smtClean="0"/>
              <a:t>). В отчете 1872 года австралийского инспектора государственных лесов Уильяма </a:t>
            </a:r>
            <a:r>
              <a:rPr lang="ru-RU" dirty="0" err="1" smtClean="0"/>
              <a:t>Фергюсона</a:t>
            </a:r>
            <a:r>
              <a:rPr lang="ru-RU" dirty="0" smtClean="0"/>
              <a:t> упоминается упавшее и обгоревшее дерево вида </a:t>
            </a:r>
            <a:r>
              <a:rPr lang="ru-RU" dirty="0" err="1" smtClean="0"/>
              <a:t>Eucalyptus</a:t>
            </a:r>
            <a:r>
              <a:rPr lang="ru-RU" dirty="0" smtClean="0"/>
              <a:t> </a:t>
            </a:r>
            <a:r>
              <a:rPr lang="ru-RU" dirty="0" err="1" smtClean="0"/>
              <a:t>regnans</a:t>
            </a:r>
            <a:r>
              <a:rPr lang="ru-RU" dirty="0" smtClean="0"/>
              <a:t> (эвкалипт царственный), которое при жизни имело высоту как минимум 150 метров.</a:t>
            </a:r>
            <a:endParaRPr lang="ru-RU" dirty="0"/>
          </a:p>
        </p:txBody>
      </p:sp>
      <p:pic>
        <p:nvPicPr>
          <p:cNvPr id="4102" name="Picture 6" descr="царственный эвкалипт - самое высокое дерево всех времён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0" y="133350"/>
            <a:ext cx="4762530" cy="658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4410076" cy="57229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 сожалению, в наше время эвкалипты не вырастают выше 101 метра и</a:t>
            </a:r>
            <a:r>
              <a:rPr lang="ru-RU" b="1" dirty="0" smtClean="0"/>
              <a:t> самым высоким деревом из ныне существующих является секвойя "</a:t>
            </a:r>
            <a:r>
              <a:rPr lang="ru-RU" b="1" dirty="0" err="1" smtClean="0"/>
              <a:t>Гиперион</a:t>
            </a:r>
            <a:r>
              <a:rPr lang="ru-RU" b="1" dirty="0" smtClean="0"/>
              <a:t>"</a:t>
            </a:r>
            <a:r>
              <a:rPr lang="ru-RU" dirty="0" smtClean="0"/>
              <a:t>, которая была обнаружена в 2006 году в национальном парке </a:t>
            </a:r>
            <a:r>
              <a:rPr lang="ru-RU" dirty="0" err="1" smtClean="0"/>
              <a:t>Редвуд</a:t>
            </a:r>
            <a:r>
              <a:rPr lang="ru-RU" dirty="0" smtClean="0"/>
              <a:t> (США, штат Калифорния). Высота «</a:t>
            </a:r>
            <a:r>
              <a:rPr lang="ru-RU" dirty="0" err="1" smtClean="0"/>
              <a:t>Гипериона</a:t>
            </a:r>
            <a:r>
              <a:rPr lang="ru-RU" dirty="0" smtClean="0"/>
              <a:t>» составляет 115,5 метров. Возраст "</a:t>
            </a:r>
            <a:r>
              <a:rPr lang="ru-RU" dirty="0" err="1" smtClean="0"/>
              <a:t>Гипериона</a:t>
            </a:r>
            <a:r>
              <a:rPr lang="ru-RU" dirty="0" smtClean="0"/>
              <a:t>" составляет 700-800 лет.</a:t>
            </a:r>
            <a:endParaRPr lang="ru-RU" dirty="0"/>
          </a:p>
        </p:txBody>
      </p:sp>
      <p:pic>
        <p:nvPicPr>
          <p:cNvPr id="39938" name="Picture 2" descr="Секвойя Гиперион - самое высокое дерево из ныне существующих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143404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86182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4052886" cy="565152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Самое большое по объему дерево и вообще самый большой </a:t>
            </a:r>
            <a:r>
              <a:rPr lang="ru-RU" b="1" dirty="0" err="1" smtClean="0"/>
              <a:t>неклональный</a:t>
            </a:r>
            <a:r>
              <a:rPr lang="ru-RU" b="1" dirty="0" smtClean="0"/>
              <a:t> живой организм на Земле - </a:t>
            </a:r>
            <a:r>
              <a:rPr lang="ru-RU" b="1" dirty="0" err="1" smtClean="0"/>
              <a:t>секвойядендрон</a:t>
            </a:r>
            <a:r>
              <a:rPr lang="ru-RU" b="1" dirty="0" smtClean="0"/>
              <a:t> (гигантская секвойя или </a:t>
            </a:r>
            <a:r>
              <a:rPr lang="ru-RU" b="1" dirty="0" err="1" smtClean="0"/>
              <a:t>мамонтово</a:t>
            </a:r>
            <a:r>
              <a:rPr lang="ru-RU" b="1" dirty="0" smtClean="0"/>
              <a:t> дерево) "Генерал </a:t>
            </a:r>
            <a:r>
              <a:rPr lang="ru-RU" b="1" dirty="0" err="1" smtClean="0"/>
              <a:t>Шерман</a:t>
            </a:r>
            <a:r>
              <a:rPr lang="ru-RU" b="1" dirty="0" smtClean="0"/>
              <a:t>"</a:t>
            </a:r>
            <a:r>
              <a:rPr lang="ru-RU" dirty="0" smtClean="0"/>
              <a:t>, объём которого 1487 куб. м. Возраст "Генерала </a:t>
            </a:r>
            <a:r>
              <a:rPr lang="ru-RU" dirty="0" err="1" smtClean="0"/>
              <a:t>Шермана</a:t>
            </a:r>
            <a:r>
              <a:rPr lang="ru-RU" dirty="0" smtClean="0"/>
              <a:t>" - от 2300 до 2700 лет. Высота этой гигантской секвойи 83,8 м., диаметр у основания 11,1 м., окружность ствола - 31,3 м. Дерево имеет массу 1910 тонн. Для сравнения: масса самого большого животного (синего кита) составляет до 190 тонн.</a:t>
            </a:r>
            <a:endParaRPr lang="ru-RU" dirty="0"/>
          </a:p>
        </p:txBody>
      </p:sp>
      <p:pic>
        <p:nvPicPr>
          <p:cNvPr id="40962" name="Picture 2" descr="Самое большое по объему дерево - Генерал Шерман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433880" cy="615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00430" y="5214950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3910010" cy="572295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Самый старый </a:t>
            </a:r>
            <a:r>
              <a:rPr lang="ru-RU" b="1" dirty="0" err="1" smtClean="0"/>
              <a:t>неклональный</a:t>
            </a:r>
            <a:r>
              <a:rPr lang="ru-RU" b="1" dirty="0" smtClean="0"/>
              <a:t> организм всех времён - сосна остистая межгорная</a:t>
            </a:r>
            <a:r>
              <a:rPr lang="ru-RU" dirty="0" smtClean="0"/>
              <a:t>. </a:t>
            </a:r>
            <a:r>
              <a:rPr lang="ru-RU" b="1" dirty="0" smtClean="0"/>
              <a:t>Самое долгоживущее дерево этого вида ("Прометей")</a:t>
            </a:r>
            <a:r>
              <a:rPr lang="ru-RU" dirty="0" smtClean="0"/>
              <a:t> было срублено в 1964 году в американском штате Невада. Лишь после того, как дерево срубили, удалось установить, что это самое долгоживущее дерево всех времен - "Прометею" было 4862 лет. </a:t>
            </a:r>
            <a:br>
              <a:rPr lang="ru-RU" dirty="0" smtClean="0"/>
            </a:br>
            <a:r>
              <a:rPr lang="ru-RU" dirty="0" smtClean="0"/>
              <a:t>Другой представитель вида сосна остистая межгорная - дерево "Мафусаил" (по имени библейского долгожителя), которому на данный момент 4842 года и </a:t>
            </a:r>
            <a:r>
              <a:rPr lang="ru-RU" b="1" dirty="0" smtClean="0"/>
              <a:t>через 21 год "Мафусаил" может обойти по продолжительности жизни "Прометея"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6" name="Picture 2" descr="самое долгоживущее дерево сосна остистая межгорная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500594" cy="614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3981448" cy="565152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Дерево с самым толстым стволом - </a:t>
            </a:r>
            <a:r>
              <a:rPr lang="ru-RU" b="1" dirty="0" err="1" smtClean="0">
                <a:hlinkClick r:id="rId2"/>
              </a:rPr>
              <a:t>Арболь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дель</a:t>
            </a:r>
            <a:r>
              <a:rPr lang="ru-RU" b="1" dirty="0" smtClean="0">
                <a:hlinkClick r:id="rId2"/>
              </a:rPr>
              <a:t> Туле / Дерево Туле</a:t>
            </a:r>
            <a:r>
              <a:rPr lang="ru-RU" dirty="0" smtClean="0"/>
              <a:t> вида таксодиум мексиканский. Дерево растет прямо посреди города </a:t>
            </a:r>
            <a:r>
              <a:rPr lang="ru-RU" dirty="0" err="1" smtClean="0"/>
              <a:t>Санта-Мария-дель-Туле</a:t>
            </a:r>
            <a:r>
              <a:rPr lang="ru-RU" dirty="0" smtClean="0"/>
              <a:t> в Мексике. Диаметр ствола этого дерева - 11,62 метра., окружность ствола - 36,2 м. Согласно легендам </a:t>
            </a:r>
            <a:r>
              <a:rPr lang="ru-RU" dirty="0" err="1" smtClean="0"/>
              <a:t>сапотеков</a:t>
            </a:r>
            <a:r>
              <a:rPr lang="ru-RU" dirty="0" smtClean="0"/>
              <a:t> (индейский народ в Мексике), дерево было посажено 1400 лет назад жрецом ацтекского бога ветра </a:t>
            </a:r>
            <a:r>
              <a:rPr lang="ru-RU" dirty="0" err="1" smtClean="0"/>
              <a:t>Эхекатля</a:t>
            </a:r>
            <a:r>
              <a:rPr lang="ru-RU" dirty="0" smtClean="0"/>
              <a:t>. Ученые </a:t>
            </a:r>
            <a:r>
              <a:rPr lang="ru-RU" dirty="0" err="1" smtClean="0"/>
              <a:t>подтвержают</a:t>
            </a:r>
            <a:r>
              <a:rPr lang="ru-RU" dirty="0" smtClean="0"/>
              <a:t>, что возраст дерева примерно такой, как об этом гласит индейская легенда.</a:t>
            </a:r>
            <a:endParaRPr lang="ru-RU" dirty="0"/>
          </a:p>
        </p:txBody>
      </p:sp>
      <p:pic>
        <p:nvPicPr>
          <p:cNvPr id="43010" name="Picture 2" descr="Дерево с самым толстым стволом - Арболь дель Туле.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476728" cy="604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428992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05288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Самое быстрорастущее растение - японский бамбук </a:t>
            </a:r>
            <a:r>
              <a:rPr lang="ru-RU" b="1" dirty="0" err="1" smtClean="0"/>
              <a:t>мадаке</a:t>
            </a:r>
            <a:r>
              <a:rPr lang="ru-RU" dirty="0" smtClean="0"/>
              <a:t> (</a:t>
            </a:r>
            <a:r>
              <a:rPr lang="ru-RU" dirty="0" err="1" smtClean="0"/>
              <a:t>Phyllostachys</a:t>
            </a:r>
            <a:r>
              <a:rPr lang="ru-RU" dirty="0" smtClean="0"/>
              <a:t> </a:t>
            </a:r>
            <a:r>
              <a:rPr lang="ru-RU" dirty="0" err="1" smtClean="0"/>
              <a:t>bambusoides</a:t>
            </a:r>
            <a:r>
              <a:rPr lang="ru-RU" dirty="0" smtClean="0"/>
              <a:t>), который за сутки может вырасти больше, чем на 1 метр.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Самое быстрорастущее растение - японский бамбук мадаке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524380" cy="611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695696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Самые длинные корни (120 м.) у дикого инжира</a:t>
            </a:r>
            <a:r>
              <a:rPr lang="ru-RU" dirty="0" smtClean="0"/>
              <a:t>, растущего вблизи пещеры Эхо в Восточном Трансваале (ЮАР).</a:t>
            </a:r>
            <a:endParaRPr lang="ru-RU" dirty="0"/>
          </a:p>
        </p:txBody>
      </p:sp>
      <p:pic>
        <p:nvPicPr>
          <p:cNvPr id="45058" name="Picture 2" descr="Дикий инжир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4786311" cy="597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528638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05275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Самые крупные листья - у бразильской пальмы рафия </a:t>
            </a:r>
            <a:r>
              <a:rPr lang="ru-RU" b="1" dirty="0" err="1" smtClean="0"/>
              <a:t>тедигера</a:t>
            </a:r>
            <a:r>
              <a:rPr lang="ru-RU" dirty="0" smtClean="0"/>
              <a:t> (</a:t>
            </a:r>
            <a:r>
              <a:rPr lang="ru-RU" dirty="0" err="1" smtClean="0"/>
              <a:t>Raphia</a:t>
            </a:r>
            <a:r>
              <a:rPr lang="ru-RU" dirty="0" smtClean="0"/>
              <a:t> </a:t>
            </a:r>
            <a:r>
              <a:rPr lang="ru-RU" dirty="0" err="1" smtClean="0"/>
              <a:t>taedigera</a:t>
            </a:r>
            <a:r>
              <a:rPr lang="ru-RU" dirty="0" smtClean="0"/>
              <a:t>), которые имеют длину более 22 метров и ширину почти 12 метров.</a:t>
            </a:r>
            <a:endParaRPr lang="ru-RU" dirty="0"/>
          </a:p>
        </p:txBody>
      </p:sp>
      <p:pic>
        <p:nvPicPr>
          <p:cNvPr id="46082" name="Picture 2" descr="Самые крупные листья у бразильской пальмы рафия тедигера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66"/>
            <a:ext cx="5500726" cy="621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mirpozitiva.ru/pozitiv/pritchi/pencil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1736" y="5500678"/>
            <a:ext cx="7143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424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Самое высокое дерево всех времен - царственный эвкалипт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 ученица 5 «Б» класса Лицей при УлГТУ</dc:title>
  <dc:creator>home</dc:creator>
  <cp:lastModifiedBy>home</cp:lastModifiedBy>
  <cp:revision>11</cp:revision>
  <dcterms:created xsi:type="dcterms:W3CDTF">2015-01-17T13:22:12Z</dcterms:created>
  <dcterms:modified xsi:type="dcterms:W3CDTF">2015-12-30T13:33:54Z</dcterms:modified>
</cp:coreProperties>
</file>