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6" r:id="rId5"/>
    <p:sldId id="258" r:id="rId6"/>
    <p:sldId id="259" r:id="rId7"/>
    <p:sldId id="260" r:id="rId8"/>
    <p:sldId id="261" r:id="rId9"/>
    <p:sldId id="262" r:id="rId10"/>
    <p:sldId id="278" r:id="rId11"/>
    <p:sldId id="279" r:id="rId12"/>
    <p:sldId id="274" r:id="rId13"/>
    <p:sldId id="282" r:id="rId14"/>
    <p:sldId id="283" r:id="rId15"/>
    <p:sldId id="286" r:id="rId16"/>
    <p:sldId id="284" r:id="rId17"/>
    <p:sldId id="297" r:id="rId18"/>
    <p:sldId id="285" r:id="rId19"/>
    <p:sldId id="291" r:id="rId20"/>
    <p:sldId id="292" r:id="rId21"/>
    <p:sldId id="305" r:id="rId22"/>
    <p:sldId id="293" r:id="rId23"/>
    <p:sldId id="298" r:id="rId24"/>
    <p:sldId id="299" r:id="rId25"/>
    <p:sldId id="300" r:id="rId26"/>
    <p:sldId id="301" r:id="rId27"/>
    <p:sldId id="302" r:id="rId28"/>
    <p:sldId id="303" r:id="rId29"/>
    <p:sldId id="294" r:id="rId30"/>
    <p:sldId id="304" r:id="rId31"/>
    <p:sldId id="306" r:id="rId32"/>
    <p:sldId id="296" r:id="rId33"/>
    <p:sldId id="27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65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CD1C-E7AF-44A0-8F51-49AB96215334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902-6FB1-402F-8B8E-4C1B5B1CA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85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CD1C-E7AF-44A0-8F51-49AB96215334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902-6FB1-402F-8B8E-4C1B5B1CA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25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CD1C-E7AF-44A0-8F51-49AB96215334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902-6FB1-402F-8B8E-4C1B5B1CA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92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CD1C-E7AF-44A0-8F51-49AB96215334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902-6FB1-402F-8B8E-4C1B5B1CA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24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CD1C-E7AF-44A0-8F51-49AB96215334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902-6FB1-402F-8B8E-4C1B5B1CA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8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CD1C-E7AF-44A0-8F51-49AB96215334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902-6FB1-402F-8B8E-4C1B5B1CA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30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CD1C-E7AF-44A0-8F51-49AB96215334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902-6FB1-402F-8B8E-4C1B5B1CA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CD1C-E7AF-44A0-8F51-49AB96215334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902-6FB1-402F-8B8E-4C1B5B1CA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02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CD1C-E7AF-44A0-8F51-49AB96215334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902-6FB1-402F-8B8E-4C1B5B1CA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51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CD1C-E7AF-44A0-8F51-49AB96215334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902-6FB1-402F-8B8E-4C1B5B1CA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58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CD1C-E7AF-44A0-8F51-49AB96215334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902-6FB1-402F-8B8E-4C1B5B1CA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0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2CD1C-E7AF-44A0-8F51-49AB96215334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62902-6FB1-402F-8B8E-4C1B5B1CA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15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фон для презентаций\maxresdefaul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101531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51279">
            <a:off x="162565" y="448002"/>
            <a:ext cx="3609975" cy="5445757"/>
          </a:xfrm>
        </p:spPr>
        <p:txBody>
          <a:bodyPr>
            <a:normAutofit fontScale="90000"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  <a:latin typeface="Monotype Corsiva" pitchFamily="66" charset="0"/>
              </a:rPr>
              <a:t>Долгосрочный проект для младшей садовой группы № 2 «Улыбка» </a:t>
            </a:r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-«Фольклор – один из нетрадиционных подходов к работе с дошкольниками  в младшей группе ».</a:t>
            </a: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u="sng" dirty="0" smtClean="0">
                <a:solidFill>
                  <a:srgbClr val="002060"/>
                </a:solidFill>
                <a:latin typeface="Monotype Corsiva" pitchFamily="66" charset="0"/>
              </a:rPr>
              <a:t>Проект подготовила воспитатель: </a:t>
            </a:r>
            <a:br>
              <a:rPr lang="ru-RU" sz="3200" b="1" u="sng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Абрамова Ж.В.</a:t>
            </a:r>
            <a:endParaRPr lang="ru-RU" sz="1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67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фон для презентаций\russian-dolls-stock-illustration-27837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5616624"/>
          </a:xfrm>
        </p:spPr>
        <p:txBody>
          <a:bodyPr>
            <a:normAutofit/>
          </a:bodyPr>
          <a:lstStyle/>
          <a:p>
            <a:pPr algn="l"/>
            <a:endParaRPr lang="ru-RU" sz="4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971600" y="260648"/>
            <a:ext cx="7416824" cy="59046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u="sng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i="1" u="sng" dirty="0" smtClean="0">
                <a:solidFill>
                  <a:srgbClr val="FF0000"/>
                </a:solidFill>
              </a:rPr>
              <a:t>I</a:t>
            </a:r>
            <a:r>
              <a:rPr lang="ru-RU" sz="2000" b="1" i="1" u="sng" dirty="0">
                <a:solidFill>
                  <a:srgbClr val="FF0000"/>
                </a:solidFill>
              </a:rPr>
              <a:t>. Подготовительный этап: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Определение темы, целей и задач, содержания проекта, прогнозирование результата;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Изучение методической литературы по данной теме: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Подготовка наглядного материала: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письменных консультаций, стендов информации;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современных, многофункциональных игр для развития мелкой моторики рук</a:t>
            </a:r>
            <a:r>
              <a:rPr lang="ru-RU" sz="2000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1439908"/>
      </p:ext>
    </p:extLst>
  </p:cSld>
  <p:clrMapOvr>
    <a:masterClrMapping/>
  </p:clrMapOvr>
  <p:transition spd="slow" advTm="1800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фон для презентаций\russian-dolls-stock-illustration-27837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5616624"/>
          </a:xfrm>
        </p:spPr>
        <p:txBody>
          <a:bodyPr>
            <a:normAutofit/>
          </a:bodyPr>
          <a:lstStyle/>
          <a:p>
            <a:pPr algn="l"/>
            <a:endParaRPr lang="ru-RU" sz="4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755576" y="764704"/>
            <a:ext cx="8078765" cy="4673735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u="sng" dirty="0">
                <a:solidFill>
                  <a:srgbClr val="002060"/>
                </a:solidFill>
              </a:rPr>
              <a:t>II. Основной этап реализации проекта</a:t>
            </a:r>
            <a:r>
              <a:rPr lang="ru-RU" sz="1600" b="1" i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1</a:t>
            </a:r>
            <a:r>
              <a:rPr lang="ru-RU" sz="1600" b="1" i="1" dirty="0">
                <a:solidFill>
                  <a:srgbClr val="002060"/>
                </a:solidFill>
              </a:rPr>
              <a:t>. Развивать желание знакомиться с разнообразными жанрами фольклора.</a:t>
            </a:r>
          </a:p>
          <a:p>
            <a:r>
              <a:rPr lang="ru-RU" sz="1600" b="1" i="1" dirty="0">
                <a:solidFill>
                  <a:srgbClr val="002060"/>
                </a:solidFill>
              </a:rPr>
              <a:t>2. Показать  красоту русского языка. Формирование у детей интереса к детскому фольклору, обогащение словарного запаса детей.</a:t>
            </a:r>
          </a:p>
          <a:p>
            <a:r>
              <a:rPr lang="ru-RU" sz="1600" b="1" i="1" dirty="0">
                <a:solidFill>
                  <a:srgbClr val="002060"/>
                </a:solidFill>
              </a:rPr>
              <a:t>3. Создавать необходимую предметно–развивающую среду.</a:t>
            </a:r>
          </a:p>
          <a:p>
            <a:r>
              <a:rPr lang="ru-RU" sz="1600" b="1" i="1" dirty="0">
                <a:solidFill>
                  <a:srgbClr val="002060"/>
                </a:solidFill>
              </a:rPr>
              <a:t>4.Разнообразить музыкальную, художественно-игровую деятельность.</a:t>
            </a:r>
          </a:p>
          <a:p>
            <a:endParaRPr lang="ru-RU" b="1" i="1" u="sng" dirty="0">
              <a:solidFill>
                <a:srgbClr val="002060"/>
              </a:solidFill>
            </a:endParaRP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5.составление </a:t>
            </a:r>
            <a:r>
              <a:rPr lang="ru-RU" sz="1600" b="1" i="1" dirty="0">
                <a:solidFill>
                  <a:srgbClr val="002060"/>
                </a:solidFill>
              </a:rPr>
              <a:t>перспективного плана проведения пальчиковой гимнастики с </a:t>
            </a:r>
            <a:r>
              <a:rPr lang="ru-RU" sz="1600" b="1" i="1" dirty="0" smtClean="0">
                <a:solidFill>
                  <a:srgbClr val="002060"/>
                </a:solidFill>
              </a:rPr>
              <a:t>ребенком</a:t>
            </a:r>
            <a:r>
              <a:rPr lang="ru-RU" sz="1600" b="1" i="1" dirty="0">
                <a:solidFill>
                  <a:srgbClr val="002060"/>
                </a:solidFill>
              </a:rPr>
              <a:t>;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6.разработка </a:t>
            </a:r>
            <a:r>
              <a:rPr lang="ru-RU" sz="1600" b="1" i="1" dirty="0">
                <a:solidFill>
                  <a:srgbClr val="002060"/>
                </a:solidFill>
              </a:rPr>
              <a:t>рекомендаций по проведению пальчиковой гимнастики;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7.обучение </a:t>
            </a:r>
            <a:r>
              <a:rPr lang="ru-RU" sz="1600" b="1" i="1" dirty="0">
                <a:solidFill>
                  <a:srgbClr val="002060"/>
                </a:solidFill>
              </a:rPr>
              <a:t>родителей проведению пальчиковой гимнастики с ребенком;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8.включение </a:t>
            </a:r>
            <a:r>
              <a:rPr lang="ru-RU" sz="1600" b="1" i="1" dirty="0">
                <a:solidFill>
                  <a:srgbClr val="002060"/>
                </a:solidFill>
              </a:rPr>
              <a:t>пальчиковой гимнастики в конспекты занятий, комплексы утренней гимнастики, в сценарии утренников, в утренние и вечерние отрезки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3719922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 advTm="26000">
        <p14:pan dir="u"/>
      </p:transition>
    </mc:Choice>
    <mc:Fallback xmlns="">
      <p:transition spd="slow" advTm="2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фон для презентаций\178452_article-76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556792"/>
            <a:ext cx="4824536" cy="3528392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Monotype Corsiva" pitchFamily="66" charset="0"/>
              </a:rPr>
              <a:t>Работа с родителями</a:t>
            </a:r>
            <a:endParaRPr lang="ru-RU" b="1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94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7000">
        <p14:warp dir="in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фон для презентаций\russian-dolls-stock-illustration-27837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5616624"/>
          </a:xfrm>
        </p:spPr>
        <p:txBody>
          <a:bodyPr>
            <a:normAutofit/>
          </a:bodyPr>
          <a:lstStyle/>
          <a:p>
            <a:pPr algn="l"/>
            <a:endParaRPr lang="ru-RU" sz="4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539552" y="260648"/>
            <a:ext cx="8064896" cy="60486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Выставки </a:t>
            </a:r>
            <a:r>
              <a:rPr lang="ru-RU" b="1" i="1" dirty="0">
                <a:solidFill>
                  <a:srgbClr val="FF0000"/>
                </a:solidFill>
              </a:rPr>
              <a:t>игр и атрибутов по развитию мелкой моторики рук детей;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Консультации </a:t>
            </a:r>
            <a:r>
              <a:rPr lang="ru-RU" b="1" i="1" dirty="0">
                <a:solidFill>
                  <a:srgbClr val="FF0000"/>
                </a:solidFill>
              </a:rPr>
              <a:t>индивидуальные и групповые «Речь и пальчики», «Как правильно проводить с ребёнком пальчиковые игры», «Пальчиковые шаги»;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Мастер-класс </a:t>
            </a:r>
            <a:r>
              <a:rPr lang="ru-RU" b="1" i="1" dirty="0">
                <a:solidFill>
                  <a:srgbClr val="FF0000"/>
                </a:solidFill>
              </a:rPr>
              <a:t>для родителей «Волшебные пальчики»;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беседы с родителями «Дети и мелкая моторика рук</a:t>
            </a:r>
            <a:r>
              <a:rPr lang="ru-RU" b="1" i="1" dirty="0" smtClean="0">
                <a:solidFill>
                  <a:srgbClr val="FF0000"/>
                </a:solidFill>
              </a:rPr>
              <a:t>»; «Фольклор и дети ДОУ.»</a:t>
            </a:r>
            <a:endParaRPr lang="ru-RU" b="1" i="1" dirty="0">
              <a:solidFill>
                <a:srgbClr val="FF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Родительское </a:t>
            </a:r>
            <a:r>
              <a:rPr lang="ru-RU" b="1" i="1" dirty="0">
                <a:solidFill>
                  <a:srgbClr val="FF0000"/>
                </a:solidFill>
              </a:rPr>
              <a:t>собрание «Ладушки ладошки»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Дни общения (ответы воспитателя на интересующие родителей вопросы;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Семинар </a:t>
            </a:r>
            <a:r>
              <a:rPr lang="ru-RU" b="1" i="1" dirty="0">
                <a:solidFill>
                  <a:srgbClr val="FF0000"/>
                </a:solidFill>
              </a:rPr>
              <a:t>– практикум «Чтобы чётко говорить – надо с пальцами дружить».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. Наглядное пособие для родителей, папка-ширма: « Фольклор в детском саду».</a:t>
            </a:r>
          </a:p>
        </p:txBody>
      </p:sp>
    </p:spTree>
    <p:extLst>
      <p:ext uri="{BB962C8B-B14F-4D97-AF65-F5344CB8AC3E}">
        <p14:creationId xmlns:p14="http://schemas.microsoft.com/office/powerpoint/2010/main" val="791066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 advTm="29000">
        <p14:doors dir="vert"/>
      </p:transition>
    </mc:Choice>
    <mc:Fallback xmlns="">
      <p:transition spd="slow" advTm="2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фон для презентаций\russian-dolls-stock-illustration-27837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5616624"/>
          </a:xfrm>
        </p:spPr>
        <p:txBody>
          <a:bodyPr>
            <a:normAutofit/>
          </a:bodyPr>
          <a:lstStyle/>
          <a:p>
            <a:pPr algn="l"/>
            <a:endParaRPr lang="ru-RU" sz="4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User\Desktop\экология матрешка. попевки2017\SDC144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6"/>
            <a:ext cx="340081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лево 2"/>
          <p:cNvSpPr/>
          <p:nvPr/>
        </p:nvSpPr>
        <p:spPr>
          <a:xfrm>
            <a:off x="4021198" y="547365"/>
            <a:ext cx="4882153" cy="2082193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Мини- музей матрёшек.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User\Desktop\экология матрешка. попевки2017\SDC1440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562" y="2636912"/>
            <a:ext cx="338437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95536" y="4005064"/>
            <a:ext cx="4824536" cy="230425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err="1" smtClean="0">
                <a:solidFill>
                  <a:srgbClr val="002060"/>
                </a:solidFill>
              </a:rPr>
              <a:t>Потешки</a:t>
            </a:r>
            <a:r>
              <a:rPr lang="ru-RU" sz="2000" b="1" i="1" dirty="0" smtClean="0">
                <a:solidFill>
                  <a:srgbClr val="002060"/>
                </a:solidFill>
              </a:rPr>
              <a:t> ,песенки ,прибаутки- родителям на заметку.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43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 advTm="15000">
        <p14:pan dir="u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фон для презентаций\178452_article-76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556792"/>
            <a:ext cx="4824536" cy="4392488"/>
          </a:xfrm>
        </p:spPr>
        <p:txBody>
          <a:bodyPr>
            <a:normAutofit/>
          </a:bodyPr>
          <a:lstStyle/>
          <a:p>
            <a:r>
              <a:rPr lang="ru-RU" sz="3200" b="1" u="sng" dirty="0">
                <a:solidFill>
                  <a:srgbClr val="FF0000"/>
                </a:solidFill>
                <a:latin typeface="Monotype Corsiva" pitchFamily="66" charset="0"/>
              </a:rPr>
              <a:t>III. Заключительный этап</a:t>
            </a:r>
            <a:br>
              <a:rPr lang="ru-RU" sz="3200" b="1" u="sng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План выполнения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проекта,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Виды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деятельности, </a:t>
            </a:r>
            <a:b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Цели 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и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задачи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8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000">
        <p:fade/>
      </p:transition>
    </mc:Choice>
    <mc:Fallback xmlns="">
      <p:transition spd="med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фон для презентаций\russian-dolls-stock-illustration-27837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5616624"/>
          </a:xfrm>
        </p:spPr>
        <p:txBody>
          <a:bodyPr>
            <a:normAutofit/>
          </a:bodyPr>
          <a:lstStyle/>
          <a:p>
            <a:pPr algn="l"/>
            <a:endParaRPr lang="ru-RU" sz="4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Двойная волна 2"/>
          <p:cNvSpPr/>
          <p:nvPr/>
        </p:nvSpPr>
        <p:spPr>
          <a:xfrm>
            <a:off x="251520" y="404664"/>
            <a:ext cx="8640960" cy="5616624"/>
          </a:xfrm>
          <a:prstGeom prst="doubleWave">
            <a:avLst>
              <a:gd name="adj1" fmla="val 6250"/>
              <a:gd name="adj2" fmla="val 74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u="sng" dirty="0" smtClean="0">
                <a:solidFill>
                  <a:srgbClr val="002060"/>
                </a:solidFill>
              </a:rPr>
              <a:t>Цели: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1.Воспитывать </a:t>
            </a:r>
            <a:r>
              <a:rPr lang="ru-RU" sz="2000" b="1" i="1" dirty="0">
                <a:solidFill>
                  <a:srgbClr val="002060"/>
                </a:solidFill>
              </a:rPr>
              <a:t>у детей интерес к русскому народному творчеству.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2.Учить вступать в общение с взрослыми при помощи речи и игровых действий.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3.Побуждать детей эмоционально откликаться на происходящие события в процессе  знакомства со сказками и </a:t>
            </a:r>
            <a:r>
              <a:rPr lang="ru-RU" sz="2000" b="1" i="1" dirty="0" err="1">
                <a:solidFill>
                  <a:srgbClr val="002060"/>
                </a:solidFill>
              </a:rPr>
              <a:t>потешками</a:t>
            </a:r>
            <a:r>
              <a:rPr lang="ru-RU" sz="2000" b="1" i="1" dirty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2000" b="1" i="1" u="sng" dirty="0">
                <a:solidFill>
                  <a:srgbClr val="002060"/>
                </a:solidFill>
              </a:rPr>
              <a:t>Задачи: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1. Развивать желание знакомиться с разнообразными жанрами фольклора.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2. Показать  красоту русского языка. Формирование у детей интереса к детскому фольклору, обогащение словарного запаса детей.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3. Создавать необходимую предметно–развивающую среду.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4.Разнообразить музыкальную, художественно-игровую деятельность.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93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28000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фон для презентаций\178452_article-76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556792"/>
            <a:ext cx="4824536" cy="4392488"/>
          </a:xfrm>
        </p:spPr>
        <p:txBody>
          <a:bodyPr>
            <a:normAutofit/>
          </a:bodyPr>
          <a:lstStyle/>
          <a:p>
            <a:r>
              <a:rPr lang="ru-RU" sz="4000" b="1" u="sng" dirty="0">
                <a:solidFill>
                  <a:srgbClr val="FF0000"/>
                </a:solidFill>
                <a:latin typeface="Monotype Corsiva" pitchFamily="66" charset="0"/>
              </a:rPr>
              <a:t>Учебно-тематический </a:t>
            </a:r>
            <a:r>
              <a:rPr lang="ru-RU" sz="4000" b="1" u="sng" dirty="0" smtClean="0">
                <a:solidFill>
                  <a:srgbClr val="FF0000"/>
                </a:solidFill>
                <a:latin typeface="Monotype Corsiva" pitchFamily="66" charset="0"/>
              </a:rPr>
              <a:t>план:</a:t>
            </a:r>
            <a:endParaRPr lang="ru-RU" sz="4000" b="1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6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3000">
        <p14:pan dir="u"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фон для презентаций\russian-dolls-stock-illustration-27837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5616624"/>
          </a:xfrm>
        </p:spPr>
        <p:txBody>
          <a:bodyPr>
            <a:normAutofit/>
          </a:bodyPr>
          <a:lstStyle/>
          <a:p>
            <a:pPr algn="l"/>
            <a:endParaRPr lang="ru-RU" sz="4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Двойная волна 2"/>
          <p:cNvSpPr/>
          <p:nvPr/>
        </p:nvSpPr>
        <p:spPr>
          <a:xfrm>
            <a:off x="179512" y="332656"/>
            <a:ext cx="8784976" cy="5832648"/>
          </a:xfrm>
          <a:prstGeom prst="double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>
                <a:solidFill>
                  <a:srgbClr val="002060"/>
                </a:solidFill>
              </a:rPr>
              <a:t>Формы обучения: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1.Занятия по развитию речи:« Снегурочка», «Петушок и его семья». «Коровка и бычок», «Уж как я ль мою коровушку люблю». «В гостях у Бабушки- </a:t>
            </a:r>
            <a:r>
              <a:rPr lang="ru-RU" b="1" i="1" dirty="0" err="1">
                <a:solidFill>
                  <a:srgbClr val="002060"/>
                </a:solidFill>
              </a:rPr>
              <a:t>Загадушки</a:t>
            </a:r>
            <a:r>
              <a:rPr lang="ru-RU" b="1" i="1" dirty="0">
                <a:solidFill>
                  <a:srgbClr val="002060"/>
                </a:solidFill>
              </a:rPr>
              <a:t>», «Во дворе у бабушки», « Васькин поясок».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2.Беседы: «Кто к нам в гости пришёл?», « Сапожок Деда Мороза», «Что растёт на огороде ?».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3.Чтение фольклорных </a:t>
            </a:r>
            <a:r>
              <a:rPr lang="ru-RU" b="1" i="1" dirty="0" err="1">
                <a:solidFill>
                  <a:srgbClr val="002060"/>
                </a:solidFill>
              </a:rPr>
              <a:t>потешек</a:t>
            </a:r>
            <a:r>
              <a:rPr lang="ru-RU" b="1" i="1" dirty="0">
                <a:solidFill>
                  <a:srgbClr val="002060"/>
                </a:solidFill>
              </a:rPr>
              <a:t> , пословиц, </a:t>
            </a:r>
            <a:r>
              <a:rPr lang="ru-RU" b="1" i="1" dirty="0" err="1" smtClean="0">
                <a:solidFill>
                  <a:srgbClr val="002060"/>
                </a:solidFill>
              </a:rPr>
              <a:t>закличек</a:t>
            </a:r>
            <a:r>
              <a:rPr lang="ru-RU" b="1" i="1" dirty="0">
                <a:solidFill>
                  <a:srgbClr val="002060"/>
                </a:solidFill>
              </a:rPr>
              <a:t>: « Ваня, Ваня простота»,  «</a:t>
            </a:r>
            <a:r>
              <a:rPr lang="ru-RU" b="1" i="1" dirty="0" err="1">
                <a:solidFill>
                  <a:srgbClr val="002060"/>
                </a:solidFill>
              </a:rPr>
              <a:t>Огуречек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огуречек</a:t>
            </a:r>
            <a:r>
              <a:rPr lang="ru-RU" b="1" i="1" dirty="0">
                <a:solidFill>
                  <a:srgbClr val="002060"/>
                </a:solidFill>
              </a:rPr>
              <a:t>», «Петушок, Петушок», «Ладушки», «Уж как я свою коровушку люблю», « Ай лады, лады, лады!», « Дождик», « Водичка, водичка, умой моё личико», «Наши уточки с утра», «Бычок смоляной бочок» , « Ты, мороз, мороз</a:t>
            </a:r>
            <a:r>
              <a:rPr lang="ru-RU" b="1" i="1" dirty="0" smtClean="0">
                <a:solidFill>
                  <a:srgbClr val="002060"/>
                </a:solidFill>
              </a:rPr>
              <a:t>, мороз</a:t>
            </a:r>
            <a:r>
              <a:rPr lang="ru-RU" b="1" i="1" dirty="0">
                <a:solidFill>
                  <a:srgbClr val="002060"/>
                </a:solidFill>
              </a:rPr>
              <a:t>…», « </a:t>
            </a:r>
            <a:r>
              <a:rPr lang="ru-RU" b="1" i="1" dirty="0" err="1">
                <a:solidFill>
                  <a:srgbClr val="002060"/>
                </a:solidFill>
              </a:rPr>
              <a:t>Жаворонушки</a:t>
            </a:r>
            <a:r>
              <a:rPr lang="ru-RU" b="1" i="1" dirty="0">
                <a:solidFill>
                  <a:srgbClr val="002060"/>
                </a:solidFill>
              </a:rPr>
              <a:t>, прилетите к нам».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4. Сюжетно-ролевые игры:  « Укладывание Маши спать», « Купание куклы Кати».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5.Утренняя гимнастика: «Петушок, петушок…», « Ладушки».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6.Пальчиковая гимнастика: «Сорока», «Весёлые пальчики», «Коза», « Пальчики», « Дождик», « Белочка», « Семья», « Оладушки».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7.Сжетно-подвижные </a:t>
            </a:r>
            <a:r>
              <a:rPr lang="ru-RU" b="1" i="1" dirty="0" err="1">
                <a:solidFill>
                  <a:srgbClr val="002060"/>
                </a:solidFill>
              </a:rPr>
              <a:t>игы</a:t>
            </a:r>
            <a:r>
              <a:rPr lang="ru-RU" b="1" i="1" dirty="0">
                <a:solidFill>
                  <a:srgbClr val="002060"/>
                </a:solidFill>
              </a:rPr>
              <a:t>: « Репка», « Теремок», « Курочка Ряба», « Как у дедушки Трифона».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8. Наглядное пособие для родителей, папка-ширма: « Фольклор в детском саду».</a:t>
            </a:r>
          </a:p>
        </p:txBody>
      </p:sp>
    </p:spTree>
    <p:extLst>
      <p:ext uri="{BB962C8B-B14F-4D97-AF65-F5344CB8AC3E}">
        <p14:creationId xmlns:p14="http://schemas.microsoft.com/office/powerpoint/2010/main" val="74499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 advTm="40000">
        <p14:conveyor dir="l"/>
      </p:transition>
    </mc:Choice>
    <mc:Fallback xmlns="">
      <p:transition spd="slow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фон для презентаций\russian-dolls-stock-illustration-27837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3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820472" cy="6669360"/>
          </a:xfrm>
        </p:spPr>
        <p:txBody>
          <a:bodyPr>
            <a:normAutofit/>
          </a:bodyPr>
          <a:lstStyle/>
          <a:p>
            <a:pPr algn="l"/>
            <a:endParaRPr lang="ru-RU" sz="4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0" y="135902"/>
            <a:ext cx="4644008" cy="6048672"/>
          </a:xfrm>
          <a:prstGeom prst="verticalScrol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u="sng" dirty="0" smtClean="0">
                <a:solidFill>
                  <a:srgbClr val="FF0000"/>
                </a:solidFill>
              </a:rPr>
              <a:t>СЕНТЯБРЬ</a:t>
            </a:r>
            <a:endParaRPr lang="ru-RU" sz="1600" b="1" i="1" u="sng" dirty="0">
              <a:solidFill>
                <a:srgbClr val="FF0000"/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1 </a:t>
            </a:r>
            <a:r>
              <a:rPr lang="ru-RU" sz="1600" b="1" i="1" dirty="0">
                <a:solidFill>
                  <a:srgbClr val="FF0000"/>
                </a:solidFill>
              </a:rPr>
              <a:t>Совушка-сова </a:t>
            </a:r>
            <a:endParaRPr lang="ru-RU" sz="16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2 </a:t>
            </a:r>
            <a:r>
              <a:rPr lang="ru-RU" sz="1600" b="1" i="1" dirty="0">
                <a:solidFill>
                  <a:srgbClr val="FF0000"/>
                </a:solidFill>
              </a:rPr>
              <a:t>Гуси-гуси</a:t>
            </a:r>
          </a:p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3 Чижик-пыжик</a:t>
            </a:r>
          </a:p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4 </a:t>
            </a:r>
            <a:r>
              <a:rPr lang="ru-RU" sz="1600" b="1" i="1" dirty="0" smtClean="0">
                <a:solidFill>
                  <a:srgbClr val="FF0000"/>
                </a:solidFill>
              </a:rPr>
              <a:t>Тук-тук</a:t>
            </a:r>
            <a:endParaRPr lang="ru-RU" sz="1600" b="1" i="1" dirty="0">
              <a:solidFill>
                <a:srgbClr val="FF0000"/>
              </a:solidFill>
            </a:endParaRPr>
          </a:p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5 Кулачок </a:t>
            </a:r>
            <a:endParaRPr lang="ru-RU" sz="16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b="1" i="1" u="sng" dirty="0" smtClean="0">
                <a:solidFill>
                  <a:srgbClr val="FF0000"/>
                </a:solidFill>
              </a:rPr>
              <a:t>ОКТЯБРЬ</a:t>
            </a:r>
            <a:endParaRPr lang="ru-RU" sz="1600" b="1" i="1" u="sng" dirty="0">
              <a:solidFill>
                <a:srgbClr val="FF0000"/>
              </a:solidFill>
            </a:endParaRPr>
          </a:p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6 Кулак, ладонь, ребро</a:t>
            </a:r>
          </a:p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7 Гули-гули</a:t>
            </a:r>
          </a:p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8 Колпачок</a:t>
            </a:r>
          </a:p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9 Про бабку </a:t>
            </a:r>
            <a:endParaRPr lang="ru-RU" sz="16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b="1" i="1" u="sng" dirty="0" smtClean="0">
                <a:solidFill>
                  <a:srgbClr val="FF0000"/>
                </a:solidFill>
              </a:rPr>
              <a:t>НОЯБРЬ</a:t>
            </a:r>
            <a:endParaRPr lang="ru-RU" sz="1600" b="1" i="1" u="sng" dirty="0">
              <a:solidFill>
                <a:srgbClr val="FF0000"/>
              </a:solidFill>
            </a:endParaRPr>
          </a:p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10 Засолка капусты</a:t>
            </a:r>
          </a:p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11 Апельсин</a:t>
            </a:r>
          </a:p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12 </a:t>
            </a:r>
            <a:r>
              <a:rPr lang="ru-RU" sz="1600" b="1" i="1" dirty="0" smtClean="0">
                <a:solidFill>
                  <a:srgbClr val="FF0000"/>
                </a:solidFill>
              </a:rPr>
              <a:t>Осенние </a:t>
            </a:r>
            <a:r>
              <a:rPr lang="ru-RU" sz="1600" b="1" i="1" dirty="0">
                <a:solidFill>
                  <a:srgbClr val="FF0000"/>
                </a:solidFill>
              </a:rPr>
              <a:t>листья</a:t>
            </a:r>
          </a:p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13 Овощи </a:t>
            </a:r>
            <a:endParaRPr lang="ru-RU" sz="16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b="1" i="1" u="sng" dirty="0" smtClean="0">
                <a:solidFill>
                  <a:srgbClr val="FF0000"/>
                </a:solidFill>
              </a:rPr>
              <a:t>ДЕКАБРЬ</a:t>
            </a:r>
            <a:endParaRPr lang="ru-RU" sz="1600" b="1" i="1" u="sng" dirty="0">
              <a:solidFill>
                <a:srgbClr val="FF0000"/>
              </a:solidFill>
            </a:endParaRPr>
          </a:p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14 Ладушки</a:t>
            </a:r>
          </a:p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15 На ёлке. В. Волина</a:t>
            </a:r>
          </a:p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16 Гости</a:t>
            </a:r>
          </a:p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17 Сорока </a:t>
            </a:r>
            <a:endParaRPr lang="ru-RU" sz="16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20 </a:t>
            </a:r>
            <a:r>
              <a:rPr lang="ru-RU" sz="1600" b="1" i="1" dirty="0">
                <a:solidFill>
                  <a:srgbClr val="FF0000"/>
                </a:solidFill>
              </a:rPr>
              <a:t>Бычок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4644008" y="135902"/>
            <a:ext cx="4499992" cy="610141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u="sng" dirty="0">
                <a:solidFill>
                  <a:srgbClr val="FF0000"/>
                </a:solidFill>
              </a:rPr>
              <a:t>ЯНВАРЬ</a:t>
            </a:r>
          </a:p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18 Варежка</a:t>
            </a:r>
          </a:p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19 </a:t>
            </a:r>
            <a:r>
              <a:rPr lang="ru-RU" sz="1600" b="1" i="1" dirty="0" err="1">
                <a:solidFill>
                  <a:srgbClr val="FF0000"/>
                </a:solidFill>
              </a:rPr>
              <a:t>Кукушечка</a:t>
            </a:r>
            <a:endParaRPr lang="ru-RU" sz="1600" b="1" i="1" dirty="0">
              <a:solidFill>
                <a:srgbClr val="FF0000"/>
              </a:solidFill>
            </a:endParaRPr>
          </a:p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20 Бычок</a:t>
            </a:r>
          </a:p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21 </a:t>
            </a:r>
            <a:r>
              <a:rPr lang="ru-RU" sz="1600" b="1" i="1" dirty="0" err="1">
                <a:solidFill>
                  <a:srgbClr val="FF0000"/>
                </a:solidFill>
              </a:rPr>
              <a:t>Цыпа-цып</a:t>
            </a:r>
            <a:r>
              <a:rPr lang="ru-RU" sz="1600" b="1" i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1600" b="1" i="1" u="sng" dirty="0" smtClean="0">
                <a:solidFill>
                  <a:srgbClr val="FF0000"/>
                </a:solidFill>
              </a:rPr>
              <a:t>ФЕВРАЛЬ</a:t>
            </a:r>
            <a:endParaRPr lang="ru-RU" sz="1600" b="1" i="1" u="sng" dirty="0">
              <a:solidFill>
                <a:srgbClr val="FF0000"/>
              </a:solidFill>
            </a:endParaRPr>
          </a:p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22 Дятел</a:t>
            </a:r>
          </a:p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23 Оладушки</a:t>
            </a:r>
          </a:p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24 Стенка, стенка, потолок</a:t>
            </a:r>
          </a:p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25 Водичка-водичка </a:t>
            </a:r>
            <a:endParaRPr lang="ru-RU" sz="16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b="1" i="1" u="sng" dirty="0" smtClean="0">
                <a:solidFill>
                  <a:srgbClr val="FF0000"/>
                </a:solidFill>
              </a:rPr>
              <a:t>МАРТ</a:t>
            </a:r>
            <a:endParaRPr lang="ru-RU" sz="1600" b="1" i="1" u="sng" dirty="0">
              <a:solidFill>
                <a:srgbClr val="FF0000"/>
              </a:solidFill>
            </a:endParaRPr>
          </a:p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26 Пальчики на прогулке</a:t>
            </a:r>
          </a:p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27 Коза и козлёнок</a:t>
            </a:r>
          </a:p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28 Десять внучат</a:t>
            </a:r>
          </a:p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29 Кто приехал? </a:t>
            </a:r>
            <a:endParaRPr lang="ru-RU" sz="16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b="1" i="1" u="sng" dirty="0" smtClean="0">
                <a:solidFill>
                  <a:srgbClr val="FF0000"/>
                </a:solidFill>
              </a:rPr>
              <a:t>АПРЕЛЬ</a:t>
            </a:r>
            <a:endParaRPr lang="ru-RU" sz="1600" b="1" i="1" u="sng" dirty="0">
              <a:solidFill>
                <a:srgbClr val="FF0000"/>
              </a:solidFill>
            </a:endParaRPr>
          </a:p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30 Стираем бельё</a:t>
            </a:r>
          </a:p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31 Дождик</a:t>
            </a:r>
          </a:p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32 Солнышко</a:t>
            </a:r>
          </a:p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33 Улитка </a:t>
            </a:r>
            <a:endParaRPr lang="ru-RU" sz="16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b="1" i="1" u="sng" dirty="0" smtClean="0">
                <a:solidFill>
                  <a:srgbClr val="FF0000"/>
                </a:solidFill>
              </a:rPr>
              <a:t>МАЙ</a:t>
            </a:r>
            <a:endParaRPr lang="ru-RU" sz="1600" b="1" i="1" u="sng" dirty="0">
              <a:solidFill>
                <a:srgbClr val="FF0000"/>
              </a:solidFill>
            </a:endParaRPr>
          </a:p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34 </a:t>
            </a:r>
            <a:r>
              <a:rPr lang="ru-RU" sz="1600" b="1" i="1" dirty="0" smtClean="0">
                <a:solidFill>
                  <a:srgbClr val="FF0000"/>
                </a:solidFill>
              </a:rPr>
              <a:t>Зайцы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35 </a:t>
            </a:r>
            <a:r>
              <a:rPr lang="ru-RU" sz="1600" b="1" i="1" dirty="0">
                <a:solidFill>
                  <a:srgbClr val="FF0000"/>
                </a:solidFill>
              </a:rPr>
              <a:t>Ягода малина</a:t>
            </a:r>
          </a:p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36 Стираем, гладим бельё</a:t>
            </a:r>
          </a:p>
          <a:p>
            <a:pPr algn="ctr"/>
            <a:endParaRPr lang="ru-RU" sz="1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64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Tm="36000">
        <p14:prism/>
      </p:transition>
    </mc:Choice>
    <mc:Fallback xmlns="">
      <p:transition spd="slow" advTm="3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фон для презентаций\russian-dolls-stock-illustration-27837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784976" cy="5400600"/>
          </a:xfrm>
        </p:spPr>
        <p:txBody>
          <a:bodyPr>
            <a:normAutofit/>
          </a:bodyPr>
          <a:lstStyle/>
          <a:p>
            <a:pPr algn="l"/>
            <a:endParaRPr lang="ru-RU" sz="32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7-конечная звезда 2"/>
          <p:cNvSpPr/>
          <p:nvPr/>
        </p:nvSpPr>
        <p:spPr>
          <a:xfrm>
            <a:off x="539552" y="332656"/>
            <a:ext cx="7704856" cy="561662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endParaRPr lang="ru-RU" sz="2400" dirty="0">
              <a:solidFill>
                <a:srgbClr val="FF0000"/>
              </a:solidFill>
            </a:endParaRPr>
          </a:p>
          <a:p>
            <a:pPr algn="ctr"/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i="1" u="sng" dirty="0" smtClean="0">
                <a:solidFill>
                  <a:srgbClr val="FF0000"/>
                </a:solidFill>
              </a:rPr>
              <a:t>Участники </a:t>
            </a:r>
            <a:r>
              <a:rPr lang="ru-RU" sz="2400" b="1" i="1" u="sng" dirty="0">
                <a:solidFill>
                  <a:srgbClr val="FF0000"/>
                </a:solidFill>
              </a:rPr>
              <a:t>проекта</a:t>
            </a:r>
            <a:r>
              <a:rPr lang="ru-RU" sz="2400" u="sng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>
                <a:solidFill>
                  <a:srgbClr val="FF0000"/>
                </a:solidFill>
              </a:rPr>
              <a:t>Дети </a:t>
            </a:r>
            <a:r>
              <a:rPr lang="ru-RU" sz="2400" i="1" dirty="0" smtClean="0">
                <a:solidFill>
                  <a:srgbClr val="FF0000"/>
                </a:solidFill>
              </a:rPr>
              <a:t> младшей садовой группы </a:t>
            </a:r>
            <a:r>
              <a:rPr lang="ru-RU" sz="2400" i="1" dirty="0">
                <a:solidFill>
                  <a:srgbClr val="FF0000"/>
                </a:solidFill>
              </a:rPr>
              <a:t>№ 2 </a:t>
            </a:r>
            <a:r>
              <a:rPr lang="ru-RU" sz="2400" i="1" dirty="0" smtClean="0">
                <a:solidFill>
                  <a:srgbClr val="FF0000"/>
                </a:solidFill>
              </a:rPr>
              <a:t>МБДОУ№135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>
                <a:solidFill>
                  <a:srgbClr val="FF0000"/>
                </a:solidFill>
              </a:rPr>
              <a:t>воспитатели, родители.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b="1" i="1" u="sng" dirty="0">
                <a:solidFill>
                  <a:srgbClr val="FF0000"/>
                </a:solidFill>
              </a:rPr>
              <a:t>Паспорт  проекта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Вид проекта: </a:t>
            </a:r>
            <a:r>
              <a:rPr lang="ru-RU" sz="2400" i="1" dirty="0" smtClean="0">
                <a:solidFill>
                  <a:srgbClr val="FF0000"/>
                </a:solidFill>
              </a:rPr>
              <a:t>долгосрочный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b="1" i="1" u="sng" dirty="0">
                <a:solidFill>
                  <a:srgbClr val="FF0000"/>
                </a:solidFill>
              </a:rPr>
              <a:t>Тип проекта</a:t>
            </a:r>
            <a:r>
              <a:rPr lang="ru-RU" sz="2400" b="1" i="1" u="sng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>
                <a:solidFill>
                  <a:srgbClr val="FF0000"/>
                </a:solidFill>
              </a:rPr>
              <a:t>обучающий, познавательно-исследовательский, игровой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b="1" i="1" u="sng" dirty="0">
                <a:solidFill>
                  <a:srgbClr val="FF0000"/>
                </a:solidFill>
              </a:rPr>
              <a:t>Срок реализации</a:t>
            </a:r>
            <a:r>
              <a:rPr lang="ru-RU" sz="2400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2017-2018 </a:t>
            </a:r>
            <a:r>
              <a:rPr lang="ru-RU" sz="2400" i="1" smtClean="0">
                <a:solidFill>
                  <a:srgbClr val="FF0000"/>
                </a:solidFill>
              </a:rPr>
              <a:t>Г.Г.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87203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5000">
        <p14:pan dir="u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фон для презентаций\russian-dolls-stock-illustration-27837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3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820472" cy="6669360"/>
          </a:xfrm>
        </p:spPr>
        <p:txBody>
          <a:bodyPr>
            <a:normAutofit/>
          </a:bodyPr>
          <a:lstStyle/>
          <a:p>
            <a:pPr algn="l"/>
            <a:endParaRPr lang="ru-RU" sz="4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Блок-схема: документ 2"/>
          <p:cNvSpPr/>
          <p:nvPr/>
        </p:nvSpPr>
        <p:spPr>
          <a:xfrm>
            <a:off x="586427" y="173483"/>
            <a:ext cx="7920880" cy="6120680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1.. </a:t>
            </a:r>
            <a:r>
              <a:rPr lang="ru-RU" b="1" i="1" dirty="0">
                <a:solidFill>
                  <a:srgbClr val="002060"/>
                </a:solidFill>
              </a:rPr>
              <a:t>Включение воспитателем пальчиковых игр в конспекты разных видов занятий, в утреннюю гимнастику, </a:t>
            </a:r>
            <a:r>
              <a:rPr lang="ru-RU" b="1" i="1" dirty="0" err="1">
                <a:solidFill>
                  <a:srgbClr val="002060"/>
                </a:solidFill>
              </a:rPr>
              <a:t>физминутки</a:t>
            </a:r>
            <a:r>
              <a:rPr lang="ru-RU" b="1" i="1" dirty="0">
                <a:solidFill>
                  <a:srgbClr val="002060"/>
                </a:solidFill>
              </a:rPr>
              <a:t>, в свободную деятельность детей. Способствовать снятию напряжения рук и губ, снятию умственной усталости, а также дать ощутить детям радость телесного кон-такта.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2.. </a:t>
            </a:r>
            <a:r>
              <a:rPr lang="ru-RU" b="1" i="1" dirty="0">
                <a:solidFill>
                  <a:srgbClr val="002060"/>
                </a:solidFill>
              </a:rPr>
              <a:t>Консультации для родителей (индивидуальные) на тему: «Пальчиковые шаги», «Речь и пальчики</a:t>
            </a:r>
            <a:r>
              <a:rPr lang="ru-RU" b="1" i="1" dirty="0" smtClean="0">
                <a:solidFill>
                  <a:srgbClr val="002060"/>
                </a:solidFill>
              </a:rPr>
              <a:t>». «Фольклор </a:t>
            </a:r>
            <a:r>
              <a:rPr lang="ru-RU" b="1" i="1" dirty="0">
                <a:solidFill>
                  <a:srgbClr val="002060"/>
                </a:solidFill>
              </a:rPr>
              <a:t>России». Рассказать родителям о системе работы, ответить на все интересующие их вопросы.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3.. </a:t>
            </a:r>
            <a:r>
              <a:rPr lang="ru-RU" b="1" i="1" dirty="0">
                <a:solidFill>
                  <a:srgbClr val="002060"/>
                </a:solidFill>
              </a:rPr>
              <a:t>Консультации на стенде информации: «Почему с детьми надо проводить </a:t>
            </a:r>
            <a:r>
              <a:rPr lang="ru-RU" b="1" i="1" dirty="0" err="1">
                <a:solidFill>
                  <a:srgbClr val="002060"/>
                </a:solidFill>
              </a:rPr>
              <a:t>рече</a:t>
            </a:r>
            <a:r>
              <a:rPr lang="ru-RU" b="1" i="1" dirty="0">
                <a:solidFill>
                  <a:srgbClr val="002060"/>
                </a:solidFill>
              </a:rPr>
              <a:t>-вые пальчиковые игры? », «Как </a:t>
            </a:r>
            <a:r>
              <a:rPr lang="ru-RU" b="1" i="1" dirty="0" smtClean="0">
                <a:solidFill>
                  <a:srgbClr val="002060"/>
                </a:solidFill>
              </a:rPr>
              <a:t>проводить </a:t>
            </a:r>
            <a:r>
              <a:rPr lang="ru-RU" b="1" i="1" dirty="0">
                <a:solidFill>
                  <a:srgbClr val="002060"/>
                </a:solidFill>
              </a:rPr>
              <a:t>с ребенком речевые пальчиковые игры». Пополнить педагогические знания родите-лей, помочь им стать более </a:t>
            </a:r>
            <a:r>
              <a:rPr lang="ru-RU" b="1" i="1" dirty="0" smtClean="0">
                <a:solidFill>
                  <a:srgbClr val="002060"/>
                </a:solidFill>
              </a:rPr>
              <a:t>информированными</a:t>
            </a:r>
            <a:r>
              <a:rPr lang="ru-RU" b="1" i="1" dirty="0">
                <a:solidFill>
                  <a:srgbClr val="002060"/>
                </a:solidFill>
              </a:rPr>
              <a:t>. 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4. </a:t>
            </a:r>
            <a:r>
              <a:rPr lang="ru-RU" b="1" i="1" dirty="0">
                <a:solidFill>
                  <a:srgbClr val="002060"/>
                </a:solidFill>
              </a:rPr>
              <a:t>Анализ проделанной работы по проекту «Время подводить итоги». с родителями. Совместно с родителями выявить положи-тельные результаты проделанной работы, проанализировать </a:t>
            </a:r>
            <a:r>
              <a:rPr lang="ru-RU" b="1" i="1" dirty="0" smtClean="0">
                <a:solidFill>
                  <a:srgbClr val="002060"/>
                </a:solidFill>
              </a:rPr>
              <a:t>недостатки.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5. Использование в работе -арт- технологий, игровой технологии. здоровье сберегающей технологии.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50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 advTm="40000">
        <p14:warp dir="in"/>
      </p:transition>
    </mc:Choice>
    <mc:Fallback xmlns="">
      <p:transition spd="slow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фон для презентаций\178452_article-76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556792"/>
            <a:ext cx="4824536" cy="4392488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  <a:latin typeface="Monotype Corsiva" pitchFamily="66" charset="0"/>
              </a:rPr>
              <a:t>Реализация  проекта:</a:t>
            </a:r>
            <a:endParaRPr lang="ru-RU" sz="4000" b="1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84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8000">
        <p14:warp dir="in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фон для презентаций\russian-dolls-stock-illustration-27837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" y="-47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560840" cy="1008112"/>
          </a:xfrm>
        </p:spPr>
        <p:txBody>
          <a:bodyPr>
            <a:normAutofit/>
          </a:bodyPr>
          <a:lstStyle/>
          <a:p>
            <a:pPr algn="l"/>
            <a:endParaRPr lang="ru-RU" sz="36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с одним скругленным углом 2"/>
          <p:cNvSpPr/>
          <p:nvPr/>
        </p:nvSpPr>
        <p:spPr>
          <a:xfrm>
            <a:off x="539552" y="188640"/>
            <a:ext cx="8064896" cy="93610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П</a:t>
            </a:r>
            <a:r>
              <a:rPr lang="ru-RU" sz="2400" b="1" i="1" dirty="0" smtClean="0">
                <a:solidFill>
                  <a:srgbClr val="FF0000"/>
                </a:solidFill>
              </a:rPr>
              <a:t>рименяю малые формы фольклора: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потешки</a:t>
            </a:r>
            <a:r>
              <a:rPr lang="ru-RU" sz="2400" b="1" i="1" dirty="0">
                <a:solidFill>
                  <a:srgbClr val="FF0000"/>
                </a:solidFill>
              </a:rPr>
              <a:t>, </a:t>
            </a:r>
            <a:r>
              <a:rPr lang="ru-RU" sz="2400" b="1" i="1" dirty="0" err="1">
                <a:solidFill>
                  <a:srgbClr val="FF0000"/>
                </a:solidFill>
              </a:rPr>
              <a:t>пестушки</a:t>
            </a:r>
            <a:r>
              <a:rPr lang="ru-RU" sz="2400" b="1" i="1" dirty="0">
                <a:solidFill>
                  <a:srgbClr val="FF0000"/>
                </a:solidFill>
              </a:rPr>
              <a:t>, </a:t>
            </a:r>
            <a:r>
              <a:rPr lang="ru-RU" sz="2400" b="1" i="1" dirty="0" err="1">
                <a:solidFill>
                  <a:srgbClr val="FF0000"/>
                </a:solidFill>
              </a:rPr>
              <a:t>попевки</a:t>
            </a:r>
            <a:r>
              <a:rPr lang="ru-RU" sz="2400" b="1" i="1" dirty="0">
                <a:solidFill>
                  <a:srgbClr val="FF0000"/>
                </a:solidFill>
              </a:rPr>
              <a:t>, </a:t>
            </a:r>
            <a:r>
              <a:rPr lang="ru-RU" sz="2400" b="1" i="1" dirty="0" smtClean="0">
                <a:solidFill>
                  <a:srgbClr val="FF0000"/>
                </a:solidFill>
              </a:rPr>
              <a:t>прибаутки.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занятия с пальчиками\image (1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620272" cy="386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433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300" advTm="18000">
        <p14:pan dir="u"/>
      </p:transition>
    </mc:Choice>
    <mc:Fallback>
      <p:transition spd="slow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фон для презентаций\russian-dolls-stock-illustration-27837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0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355976" y="548680"/>
            <a:ext cx="1008112" cy="288032"/>
          </a:xfrm>
        </p:spPr>
        <p:txBody>
          <a:bodyPr>
            <a:normAutofit fontScale="90000"/>
          </a:bodyPr>
          <a:lstStyle/>
          <a:p>
            <a:pPr algn="l"/>
            <a:endParaRPr lang="ru-RU" sz="4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с одним скругленным углом 2"/>
          <p:cNvSpPr/>
          <p:nvPr/>
        </p:nvSpPr>
        <p:spPr>
          <a:xfrm>
            <a:off x="467544" y="548680"/>
            <a:ext cx="8352928" cy="1296144"/>
          </a:xfrm>
          <a:prstGeom prst="round1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Применение </a:t>
            </a:r>
            <a:r>
              <a:rPr lang="ru-RU" sz="2000" b="1" i="1" dirty="0">
                <a:solidFill>
                  <a:srgbClr val="002060"/>
                </a:solidFill>
              </a:rPr>
              <a:t>пальчиковой гимнастики во время досуга детей;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использование пальчиковой гимнастики на занятиях, на прогулке .</a:t>
            </a:r>
          </a:p>
        </p:txBody>
      </p:sp>
      <p:pic>
        <p:nvPicPr>
          <p:cNvPr id="5122" name="Picture 2" descr="C:\Users\User\Desktop\фольклор фото\DSCN36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1988840"/>
            <a:ext cx="5832648" cy="406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506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 advTm="14000">
        <p14:prism isInverted="1"/>
      </p:transition>
    </mc:Choice>
    <mc:Fallback xmlns="">
      <p:transition spd="slow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фон для презентаций\russian-dolls-stock-illustration-27837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-9070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517232"/>
            <a:ext cx="7992888" cy="720080"/>
          </a:xfrm>
        </p:spPr>
        <p:txBody>
          <a:bodyPr>
            <a:normAutofit/>
          </a:bodyPr>
          <a:lstStyle/>
          <a:p>
            <a:pPr algn="l"/>
            <a:endParaRPr lang="ru-RU" sz="4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с одним скругленным углом 2"/>
          <p:cNvSpPr/>
          <p:nvPr/>
        </p:nvSpPr>
        <p:spPr>
          <a:xfrm>
            <a:off x="485376" y="188640"/>
            <a:ext cx="8280920" cy="1008112"/>
          </a:xfrm>
          <a:prstGeom prst="round1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Дети с большим  удовольствием отгадывают загадки:</a:t>
            </a:r>
          </a:p>
        </p:txBody>
      </p:sp>
      <p:pic>
        <p:nvPicPr>
          <p:cNvPr id="1028" name="Picture 4" descr="C:\Users\User\Desktop\фольклор фото\книжкина неделя\репка\20170330_0952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803" y="1447138"/>
            <a:ext cx="6661118" cy="378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2990" y="5362410"/>
            <a:ext cx="8226744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Посадил дед чего? ………….конечно репку!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2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 advTm="14000">
        <p14:doors dir="vert"/>
      </p:transition>
    </mc:Choice>
    <mc:Fallback xmlns="">
      <p:transition spd="slow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фон для презентаций\russian-dolls-stock-illustration-27837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1"/>
            <a:ext cx="9144000" cy="68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5472608" cy="864096"/>
          </a:xfrm>
        </p:spPr>
        <p:txBody>
          <a:bodyPr>
            <a:normAutofit/>
          </a:bodyPr>
          <a:lstStyle/>
          <a:p>
            <a:pPr algn="l"/>
            <a:endParaRPr lang="ru-RU" sz="4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с одним скругленным углом 2"/>
          <p:cNvSpPr/>
          <p:nvPr/>
        </p:nvSpPr>
        <p:spPr>
          <a:xfrm>
            <a:off x="467544" y="188641"/>
            <a:ext cx="8280920" cy="108012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u="sng" dirty="0" smtClean="0">
                <a:solidFill>
                  <a:srgbClr val="FF0000"/>
                </a:solidFill>
              </a:rPr>
              <a:t>Народные песни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.Подбираются </a:t>
            </a:r>
            <a:r>
              <a:rPr lang="ru-RU" sz="2000" b="1" i="1" dirty="0">
                <a:solidFill>
                  <a:srgbClr val="FF0000"/>
                </a:solidFill>
              </a:rPr>
              <a:t>песни удобные для активного подпевания, тексты песен должны быть понятны и доступны </a:t>
            </a:r>
            <a:r>
              <a:rPr lang="ru-RU" sz="2000" b="1" i="1" dirty="0" smtClean="0">
                <a:solidFill>
                  <a:srgbClr val="FF0000"/>
                </a:solidFill>
              </a:rPr>
              <a:t>детям.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фольклор фото\масленица\DSCN34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480720" cy="390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процесс 3"/>
          <p:cNvSpPr/>
          <p:nvPr/>
        </p:nvSpPr>
        <p:spPr>
          <a:xfrm>
            <a:off x="539552" y="5464800"/>
            <a:ext cx="8136904" cy="7920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Поём песенку  и играем на погремушке.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496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 advTm="21000">
        <p14:pan dir="u"/>
      </p:transition>
    </mc:Choice>
    <mc:Fallback xmlns="">
      <p:transition spd="slow" advTm="2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фон для презентаций\russian-dolls-stock-illustration-27837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3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04664"/>
            <a:ext cx="2952328" cy="1008112"/>
          </a:xfrm>
        </p:spPr>
        <p:txBody>
          <a:bodyPr>
            <a:normAutofit/>
          </a:bodyPr>
          <a:lstStyle/>
          <a:p>
            <a:pPr algn="l"/>
            <a:endParaRPr lang="ru-RU" sz="4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с одним скругленным углом 2"/>
          <p:cNvSpPr/>
          <p:nvPr/>
        </p:nvSpPr>
        <p:spPr>
          <a:xfrm>
            <a:off x="395536" y="260648"/>
            <a:ext cx="8280920" cy="1152128"/>
          </a:xfrm>
          <a:prstGeom prst="round1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>
                <a:solidFill>
                  <a:srgbClr val="002060"/>
                </a:solidFill>
              </a:rPr>
              <a:t>Народная хореография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В младшей группе ставится задача овладения простейшими элементами народной плясовой пластики: притопывание одной и двумя ногами, постукивание каблучком, похлопывание 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3076" name="Picture 4" descr="C:\Users\User\Desktop\фольклор фото\россия берёзка эескурсия\русская берёзка 2016\SDC115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60996"/>
            <a:ext cx="655272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611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600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фон для презентаций\russian-dolls-stock-illustration-27837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6667" y="962260"/>
            <a:ext cx="3600400" cy="792088"/>
          </a:xfrm>
        </p:spPr>
        <p:txBody>
          <a:bodyPr>
            <a:normAutofit/>
          </a:bodyPr>
          <a:lstStyle/>
          <a:p>
            <a:pPr algn="l"/>
            <a:endParaRPr lang="ru-RU" sz="4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с одним скругленным углом 2"/>
          <p:cNvSpPr/>
          <p:nvPr/>
        </p:nvSpPr>
        <p:spPr>
          <a:xfrm>
            <a:off x="323528" y="116632"/>
            <a:ext cx="8496944" cy="1368152"/>
          </a:xfrm>
          <a:prstGeom prst="round1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rgbClr val="FF0000"/>
                </a:solidFill>
              </a:rPr>
              <a:t>Народные игры.</a:t>
            </a:r>
            <a:endParaRPr lang="ru-RU" b="1" i="1" u="sng" dirty="0">
              <a:solidFill>
                <a:srgbClr val="FF0000"/>
              </a:solidFill>
            </a:endParaRP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Всем известно, что игра не просто любимое занятие детей - это основной вид деятельности дошкольника. Через игру ребенок познает мир. Фольклор обогащает детские игры новым содержанием, вызывает положительные эмоции, желание участвовать в общих действиях, подсказанных текстом.</a:t>
            </a:r>
          </a:p>
        </p:txBody>
      </p:sp>
      <p:pic>
        <p:nvPicPr>
          <p:cNvPr id="6146" name="Picture 2" descr="C:\Users\User\Desktop\фольклор фото\масленица\DSCN347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91584"/>
            <a:ext cx="4104456" cy="274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фольклор фото\масленица\DSCN347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80928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536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Tm="22000">
        <p14:prism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фон для презентаций\russian-dolls-stock-illustration-27837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548680"/>
            <a:ext cx="5472608" cy="792088"/>
          </a:xfrm>
        </p:spPr>
        <p:txBody>
          <a:bodyPr>
            <a:normAutofit/>
          </a:bodyPr>
          <a:lstStyle/>
          <a:p>
            <a:pPr algn="l"/>
            <a:endParaRPr lang="ru-RU" sz="4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с одним скругленным углом 2"/>
          <p:cNvSpPr/>
          <p:nvPr/>
        </p:nvSpPr>
        <p:spPr>
          <a:xfrm>
            <a:off x="171612" y="404664"/>
            <a:ext cx="8712968" cy="108012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</a:rPr>
              <a:t>Народные музыкальные инструменты.</a:t>
            </a:r>
            <a:endParaRPr lang="ru-RU" sz="2400" b="1" i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фольклор фото\россия берёзка эескурсия\русская берёзка 2016\SDC1156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303" y="1772816"/>
            <a:ext cx="607770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565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 advTm="21000">
        <p14:glitter pattern="hexagon"/>
      </p:transition>
    </mc:Choice>
    <mc:Fallback xmlns="">
      <p:transition spd="slow" advTm="2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фон для презентаций\russian-dolls-stock-illustration-27837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7" y="1495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620688"/>
            <a:ext cx="5112568" cy="792088"/>
          </a:xfrm>
        </p:spPr>
        <p:txBody>
          <a:bodyPr>
            <a:normAutofit/>
          </a:bodyPr>
          <a:lstStyle/>
          <a:p>
            <a:pPr algn="l"/>
            <a:endParaRPr lang="ru-RU" sz="4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с одним скругленным углом 2"/>
          <p:cNvSpPr/>
          <p:nvPr/>
        </p:nvSpPr>
        <p:spPr>
          <a:xfrm>
            <a:off x="421555" y="332656"/>
            <a:ext cx="8136904" cy="1296143"/>
          </a:xfrm>
          <a:prstGeom prst="round1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Фольклор _ универсальное, ничем незаменимое </a:t>
            </a:r>
            <a:r>
              <a:rPr lang="ru-RU" b="1" i="1" dirty="0" err="1">
                <a:solidFill>
                  <a:srgbClr val="002060"/>
                </a:solidFill>
              </a:rPr>
              <a:t>здоровьесберегающее</a:t>
            </a:r>
            <a:r>
              <a:rPr lang="ru-RU" b="1" i="1" dirty="0">
                <a:solidFill>
                  <a:srgbClr val="002060"/>
                </a:solidFill>
              </a:rPr>
              <a:t> средство</a:t>
            </a:r>
            <a:r>
              <a:rPr lang="ru-RU" b="1" i="1" dirty="0" smtClean="0">
                <a:solidFill>
                  <a:srgbClr val="002060"/>
                </a:solidFill>
              </a:rPr>
              <a:t>. Голосовые  </a:t>
            </a:r>
            <a:r>
              <a:rPr lang="ru-RU" b="1" i="1" dirty="0">
                <a:solidFill>
                  <a:srgbClr val="002060"/>
                </a:solidFill>
              </a:rPr>
              <a:t>упражнения(это «</a:t>
            </a:r>
            <a:r>
              <a:rPr lang="ru-RU" b="1" i="1" dirty="0" err="1">
                <a:solidFill>
                  <a:srgbClr val="002060"/>
                </a:solidFill>
              </a:rPr>
              <a:t>заклички</a:t>
            </a:r>
            <a:r>
              <a:rPr lang="ru-RU" b="1" i="1" dirty="0">
                <a:solidFill>
                  <a:srgbClr val="002060"/>
                </a:solidFill>
              </a:rPr>
              <a:t>», «веснянки», «</a:t>
            </a:r>
            <a:r>
              <a:rPr lang="ru-RU" b="1" i="1" dirty="0" err="1">
                <a:solidFill>
                  <a:srgbClr val="002060"/>
                </a:solidFill>
              </a:rPr>
              <a:t>голосянки</a:t>
            </a:r>
            <a:r>
              <a:rPr lang="ru-RU" b="1" i="1" dirty="0">
                <a:solidFill>
                  <a:srgbClr val="002060"/>
                </a:solidFill>
              </a:rPr>
              <a:t>») обеспечивают качественное функционирование сердечно-сосудистой системы, активно работает диафрагма, происходит массаж внутренних органов.</a:t>
            </a:r>
          </a:p>
        </p:txBody>
      </p:sp>
      <p:pic>
        <p:nvPicPr>
          <p:cNvPr id="3074" name="Picture 2" descr="C:\Users\User\Desktop\экология матрешка. попевки2017\image 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62473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420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 advTm="14000">
        <p14:pan dir="u"/>
      </p:transition>
    </mc:Choice>
    <mc:Fallback xmlns="">
      <p:transition spd="slow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фон для презентаций\russian-dolls-stock-illustration-27837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5616624"/>
          </a:xfrm>
        </p:spPr>
        <p:txBody>
          <a:bodyPr>
            <a:normAutofit/>
          </a:bodyPr>
          <a:lstStyle/>
          <a:p>
            <a:pPr algn="l"/>
            <a:endParaRPr lang="ru-RU" sz="4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User\Desktop\фольклор фото\россия берёзка эескурсия\русская берёзка 2016\SDC115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56084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02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14:ferris dir="l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фон для презентаций\russian-dolls-stock-illustration-27837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3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836712"/>
            <a:ext cx="5040560" cy="648072"/>
          </a:xfrm>
        </p:spPr>
        <p:txBody>
          <a:bodyPr>
            <a:normAutofit fontScale="90000"/>
          </a:bodyPr>
          <a:lstStyle/>
          <a:p>
            <a:pPr algn="l"/>
            <a:endParaRPr lang="ru-RU" sz="4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с одним скругленным углом 2"/>
          <p:cNvSpPr/>
          <p:nvPr/>
        </p:nvSpPr>
        <p:spPr>
          <a:xfrm>
            <a:off x="539552" y="332656"/>
            <a:ext cx="8064896" cy="1152128"/>
          </a:xfrm>
          <a:prstGeom prst="round1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Сюжетно-ролевые игры:  « Укладывание Маши спать», « Купание куклы Кати».</a:t>
            </a:r>
          </a:p>
        </p:txBody>
      </p:sp>
      <p:pic>
        <p:nvPicPr>
          <p:cNvPr id="1026" name="Picture 2" descr="C:\Users\User\Desktop\фольклор фото\image (14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82" y="1748899"/>
            <a:ext cx="378904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льклор фото\image (10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734" y="3140967"/>
            <a:ext cx="3850513" cy="278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29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 advTm="12000">
        <p14:pan dir="u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фон для презентаций\russian-dolls-stock-illustration-27837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3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944724"/>
            <a:ext cx="5112568" cy="396044"/>
          </a:xfrm>
        </p:spPr>
        <p:txBody>
          <a:bodyPr>
            <a:normAutofit fontScale="90000"/>
          </a:bodyPr>
          <a:lstStyle/>
          <a:p>
            <a:pPr algn="l"/>
            <a:endParaRPr lang="ru-RU" sz="4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с одним скругленным углом 2"/>
          <p:cNvSpPr/>
          <p:nvPr/>
        </p:nvSpPr>
        <p:spPr>
          <a:xfrm>
            <a:off x="179512" y="404664"/>
            <a:ext cx="8712968" cy="108012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Утренняя гимнастика: «Петушок, петушок…», « Ладушки».</a:t>
            </a:r>
          </a:p>
        </p:txBody>
      </p:sp>
      <p:pic>
        <p:nvPicPr>
          <p:cNvPr id="2050" name="Picture 2" descr="C:\Users\User\Desktop\экология матрешка. попевки2017\image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74441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экология матрешка. попевки2017\image (3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67" y="3635694"/>
            <a:ext cx="403244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815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 advTm="15000">
        <p14:pan dir="u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фон для презентаций\russian-dolls-stock-illustration-27837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3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820472" cy="6669360"/>
          </a:xfrm>
        </p:spPr>
        <p:txBody>
          <a:bodyPr>
            <a:normAutofit/>
          </a:bodyPr>
          <a:lstStyle/>
          <a:p>
            <a:pPr algn="l"/>
            <a:endParaRPr lang="ru-RU" sz="4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467544" y="632932"/>
            <a:ext cx="8280920" cy="5328592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>
                <a:solidFill>
                  <a:srgbClr val="FF0000"/>
                </a:solidFill>
              </a:rPr>
              <a:t>Перечень используемой литературы: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1) </a:t>
            </a:r>
            <a:r>
              <a:rPr lang="ru-RU" b="1" i="1" dirty="0" err="1">
                <a:solidFill>
                  <a:srgbClr val="FF0000"/>
                </a:solidFill>
              </a:rPr>
              <a:t>Шанина</a:t>
            </a:r>
            <a:r>
              <a:rPr lang="ru-RU" b="1" i="1" dirty="0">
                <a:solidFill>
                  <a:srgbClr val="FF0000"/>
                </a:solidFill>
              </a:rPr>
              <a:t> С. Е., Гаврилова А. М. Играем пальчиками - развиваем речь. Москва: «</a:t>
            </a:r>
            <a:r>
              <a:rPr lang="ru-RU" b="1" i="1" dirty="0" err="1">
                <a:solidFill>
                  <a:srgbClr val="FF0000"/>
                </a:solidFill>
              </a:rPr>
              <a:t>Рипол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плассик</a:t>
            </a:r>
            <a:r>
              <a:rPr lang="ru-RU" b="1" i="1" dirty="0">
                <a:solidFill>
                  <a:srgbClr val="FF0000"/>
                </a:solidFill>
              </a:rPr>
              <a:t>», 2008;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2) </a:t>
            </a:r>
            <a:r>
              <a:rPr lang="ru-RU" b="1" i="1" dirty="0" err="1">
                <a:solidFill>
                  <a:srgbClr val="FF0000"/>
                </a:solidFill>
              </a:rPr>
              <a:t>Навицкая</a:t>
            </a:r>
            <a:r>
              <a:rPr lang="ru-RU" b="1" i="1" dirty="0">
                <a:solidFill>
                  <a:srgbClr val="FF0000"/>
                </a:solidFill>
              </a:rPr>
              <a:t> О. П. Ум на кончиках пальцев. Веселые пальчиковые игры. Маленькие под-сказки для родителей. Москва: «Сова», 2006;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3) Данилова Л. Пальчиковые игры. Москва: «</a:t>
            </a:r>
            <a:r>
              <a:rPr lang="ru-RU" b="1" i="1" dirty="0" err="1">
                <a:solidFill>
                  <a:srgbClr val="FF0000"/>
                </a:solidFill>
              </a:rPr>
              <a:t>Росмэн</a:t>
            </a:r>
            <a:r>
              <a:rPr lang="ru-RU" b="1" i="1" dirty="0">
                <a:solidFill>
                  <a:srgbClr val="FF0000"/>
                </a:solidFill>
              </a:rPr>
              <a:t>», 2008;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4) </a:t>
            </a:r>
            <a:r>
              <a:rPr lang="ru-RU" b="1" i="1" dirty="0" err="1">
                <a:solidFill>
                  <a:srgbClr val="FF0000"/>
                </a:solidFill>
              </a:rPr>
              <a:t>Драко</a:t>
            </a:r>
            <a:r>
              <a:rPr lang="ru-RU" b="1" i="1" dirty="0">
                <a:solidFill>
                  <a:srgbClr val="FF0000"/>
                </a:solidFill>
              </a:rPr>
              <a:t> М. В. Развивающие пальчиковые игры. Минск: «Попурри», 2009;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5) </a:t>
            </a:r>
            <a:r>
              <a:rPr lang="ru-RU" b="1" i="1" dirty="0" err="1">
                <a:solidFill>
                  <a:srgbClr val="FF0000"/>
                </a:solidFill>
              </a:rPr>
              <a:t>Хвастовцев</a:t>
            </a:r>
            <a:r>
              <a:rPr lang="ru-RU" b="1" i="1" dirty="0">
                <a:solidFill>
                  <a:srgbClr val="FF0000"/>
                </a:solidFill>
              </a:rPr>
              <a:t> А. Умные ручки. Пальчиковые </a:t>
            </a:r>
            <a:r>
              <a:rPr lang="ru-RU" b="1" i="1" dirty="0" err="1">
                <a:solidFill>
                  <a:srgbClr val="FF0000"/>
                </a:solidFill>
              </a:rPr>
              <a:t>потешки</a:t>
            </a:r>
            <a:r>
              <a:rPr lang="ru-RU" b="1" i="1" dirty="0">
                <a:solidFill>
                  <a:srgbClr val="FF0000"/>
                </a:solidFill>
              </a:rPr>
              <a:t> для детей от 3 месяцев до 7 лет. Новосибирск: «Сибирское университетское издание», 2008;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6) </a:t>
            </a:r>
            <a:r>
              <a:rPr lang="ru-RU" b="1" i="1" dirty="0" err="1">
                <a:solidFill>
                  <a:srgbClr val="FF0000"/>
                </a:solidFill>
              </a:rPr>
              <a:t>Анищенкова</a:t>
            </a:r>
            <a:r>
              <a:rPr lang="ru-RU" b="1" i="1" dirty="0">
                <a:solidFill>
                  <a:srgbClr val="FF0000"/>
                </a:solidFill>
              </a:rPr>
              <a:t> Е. С. Пальчиковая гимнастика. Пособие для родителей и педагогов. </a:t>
            </a:r>
            <a:r>
              <a:rPr lang="ru-RU" b="1" i="1" dirty="0" err="1">
                <a:solidFill>
                  <a:srgbClr val="FF0000"/>
                </a:solidFill>
              </a:rPr>
              <a:t>Вла-димир</a:t>
            </a:r>
            <a:r>
              <a:rPr lang="ru-RU" b="1" i="1" dirty="0">
                <a:solidFill>
                  <a:srgbClr val="FF0000"/>
                </a:solidFill>
              </a:rPr>
              <a:t>: «</a:t>
            </a:r>
            <a:r>
              <a:rPr lang="ru-RU" b="1" i="1" dirty="0" err="1">
                <a:solidFill>
                  <a:srgbClr val="FF0000"/>
                </a:solidFill>
              </a:rPr>
              <a:t>Астрель</a:t>
            </a:r>
            <a:r>
              <a:rPr lang="ru-RU" b="1" i="1" dirty="0">
                <a:solidFill>
                  <a:srgbClr val="FF0000"/>
                </a:solidFill>
              </a:rPr>
              <a:t>», 2006;</a:t>
            </a:r>
          </a:p>
        </p:txBody>
      </p:sp>
    </p:spTree>
    <p:extLst>
      <p:ext uri="{BB962C8B-B14F-4D97-AF65-F5344CB8AC3E}">
        <p14:creationId xmlns:p14="http://schemas.microsoft.com/office/powerpoint/2010/main" val="334049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5000">
        <p14:prism isContent="1"/>
      </p:transition>
    </mc:Choice>
    <mc:Fallback xmlns=""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фон для презентаций\maxresdefaul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32352">
            <a:off x="671427" y="966342"/>
            <a:ext cx="2899929" cy="407522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</a:rPr>
              <a:t>Спасибо за внимание!</a:t>
            </a:r>
            <a:endParaRPr lang="ru-RU" sz="4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72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1000">
        <p14:pan dir="u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фон для презентаций\russian-dolls-stock-illustration-27837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581128"/>
            <a:ext cx="7632848" cy="1440160"/>
          </a:xfrm>
        </p:spPr>
        <p:txBody>
          <a:bodyPr>
            <a:normAutofit/>
          </a:bodyPr>
          <a:lstStyle/>
          <a:p>
            <a:pPr algn="l"/>
            <a:endParaRPr lang="ru-RU" sz="4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778571" y="476672"/>
            <a:ext cx="7704856" cy="5256584"/>
          </a:xfrm>
          <a:prstGeom prst="verticalScroll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“ Едва ли можно найти материал более близкий, затрагивающий интересы и потребности детского возраста и потому самый занимательный, чем тот, который связан с детским бытом, с повседневной детской жизнью, который возник, вырос и развился из исканий высокой радости детской народной массы. Это - детский фольклор.”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Г.С. Виноградов, крупнейший исследователь детского фольклора.</a:t>
            </a:r>
          </a:p>
        </p:txBody>
      </p:sp>
    </p:spTree>
    <p:extLst>
      <p:ext uri="{BB962C8B-B14F-4D97-AF65-F5344CB8AC3E}">
        <p14:creationId xmlns:p14="http://schemas.microsoft.com/office/powerpoint/2010/main" val="14954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3000">
        <p14:prism isInverted="1"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фон для презентаций\russian-dolls-stock-illustration-27837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6192688"/>
          </a:xfrm>
        </p:spPr>
        <p:txBody>
          <a:bodyPr>
            <a:noAutofit/>
          </a:bodyPr>
          <a:lstStyle/>
          <a:p>
            <a:pPr algn="l"/>
            <a:endParaRPr lang="ru-RU" sz="32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611560" y="542613"/>
            <a:ext cx="7920880" cy="5400600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u="sng" dirty="0" smtClean="0">
                <a:solidFill>
                  <a:srgbClr val="002060"/>
                </a:solidFill>
              </a:rPr>
              <a:t>Актуальность: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Ценность </a:t>
            </a:r>
            <a:r>
              <a:rPr lang="ru-RU" sz="2000" b="1" i="1" dirty="0">
                <a:solidFill>
                  <a:srgbClr val="002060"/>
                </a:solidFill>
              </a:rPr>
              <a:t>фольклора заключается в том, что с его помощью взрослый устанавливает эмоциональный контакт с ребенком в детском саду. Культура этих отношений прививается с детства, когда ребенок только начинает познавать мир. Поэтому в повседневной жизни мы уделяем большое внимание знакомству с родным языком. </a:t>
            </a:r>
            <a:r>
              <a:rPr lang="ru-RU" sz="2000" b="1" i="1" dirty="0" err="1">
                <a:solidFill>
                  <a:srgbClr val="002060"/>
                </a:solidFill>
              </a:rPr>
              <a:t>Попевки</a:t>
            </a:r>
            <a:r>
              <a:rPr lang="ru-RU" sz="2000" b="1" i="1" dirty="0">
                <a:solidFill>
                  <a:srgbClr val="002060"/>
                </a:solidFill>
              </a:rPr>
              <a:t>, приговорки, </a:t>
            </a:r>
            <a:r>
              <a:rPr lang="ru-RU" sz="2000" b="1" i="1" dirty="0" err="1">
                <a:solidFill>
                  <a:srgbClr val="002060"/>
                </a:solidFill>
              </a:rPr>
              <a:t>потешки</a:t>
            </a:r>
            <a:r>
              <a:rPr lang="ru-RU" sz="2000" b="1" i="1" dirty="0">
                <a:solidFill>
                  <a:srgbClr val="002060"/>
                </a:solidFill>
              </a:rPr>
              <a:t> и другие малые фольклорные формы, сказки-первые художественные произведения, которые слышит ребенок. Знакомство с ними обогащает его чувства и речь, формирует отношение к окружающему миру, играет неоценимую роль во всестороннем </a:t>
            </a:r>
            <a:r>
              <a:rPr lang="ru-RU" sz="2000" b="1" i="1" dirty="0" smtClean="0">
                <a:solidFill>
                  <a:srgbClr val="002060"/>
                </a:solidFill>
              </a:rPr>
              <a:t>развитии.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3000">
        <p14:prism/>
      </p:transition>
    </mc:Choice>
    <mc:Fallback xmlns="">
      <p:transition spd="slow" advTm="3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фон для презентаций\russian-dolls-stock-illustration-27837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81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5832648"/>
          </a:xfrm>
        </p:spPr>
        <p:txBody>
          <a:bodyPr>
            <a:normAutofit/>
          </a:bodyPr>
          <a:lstStyle/>
          <a:p>
            <a:pPr algn="l"/>
            <a:endParaRPr lang="ru-RU" sz="36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Блок-схема: документ 2"/>
          <p:cNvSpPr/>
          <p:nvPr/>
        </p:nvSpPr>
        <p:spPr>
          <a:xfrm>
            <a:off x="827584" y="1287772"/>
            <a:ext cx="7200800" cy="45895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u="sng" dirty="0" smtClean="0">
                <a:solidFill>
                  <a:srgbClr val="FF0000"/>
                </a:solidFill>
              </a:rPr>
              <a:t>Проблема: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В</a:t>
            </a:r>
            <a:r>
              <a:rPr lang="ru-RU" sz="2000" b="1" i="1" dirty="0" smtClean="0">
                <a:solidFill>
                  <a:srgbClr val="FF0000"/>
                </a:solidFill>
              </a:rPr>
              <a:t>  </a:t>
            </a:r>
            <a:r>
              <a:rPr lang="ru-RU" sz="2000" b="1" i="1" dirty="0">
                <a:solidFill>
                  <a:srgbClr val="FF0000"/>
                </a:solidFill>
              </a:rPr>
              <a:t>настоящее время многие современные дети растут на примитивных музыкальных “шедеврах”, единственной целью которых является бездумное подчинение ритму и оглушительной какофонии звуков. Это создает обстановку духовной бедности и художественной серости и не способствует гармоничному и нравственному развитию. Ведь никому  не секрет, что современные родители (мамы, бабушки) не поют своим детям колыбельных. А жаль...</a:t>
            </a:r>
          </a:p>
        </p:txBody>
      </p:sp>
    </p:spTree>
    <p:extLst>
      <p:ext uri="{BB962C8B-B14F-4D97-AF65-F5344CB8AC3E}">
        <p14:creationId xmlns:p14="http://schemas.microsoft.com/office/powerpoint/2010/main" val="227255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3000">
        <p14:pan dir="u"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фон для презентаций\russian-dolls-stock-illustration-27837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5976664"/>
          </a:xfrm>
        </p:spPr>
        <p:txBody>
          <a:bodyPr>
            <a:normAutofit/>
          </a:bodyPr>
          <a:lstStyle/>
          <a:p>
            <a:pPr algn="l"/>
            <a:endParaRPr lang="ru-RU" sz="28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323528" y="692696"/>
            <a:ext cx="8496944" cy="5112568"/>
          </a:xfrm>
          <a:prstGeom prst="snip2DiagRect">
            <a:avLst/>
          </a:prstGeom>
          <a:solidFill>
            <a:srgbClr val="00B05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u="sng" dirty="0">
                <a:solidFill>
                  <a:srgbClr val="FF0000"/>
                </a:solidFill>
              </a:rPr>
              <a:t>Цели: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1.Воспитывать у детей интерес к русскому народному творчеству.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2.Учить вступать в общение с взрослыми при помощи речи и игровых действий.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3.Побуждать детей эмоционально откликаться на происходящие события в процессе  знакомства со сказками и </a:t>
            </a:r>
            <a:r>
              <a:rPr lang="ru-RU" sz="2000" b="1" i="1" dirty="0" err="1">
                <a:solidFill>
                  <a:srgbClr val="FF0000"/>
                </a:solidFill>
              </a:rPr>
              <a:t>потешками</a:t>
            </a:r>
            <a:r>
              <a:rPr lang="ru-RU" sz="2000" b="1" i="1" dirty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sz="2000" b="1" i="1" u="sng" dirty="0">
                <a:solidFill>
                  <a:srgbClr val="FF0000"/>
                </a:solidFill>
              </a:rPr>
              <a:t>Задачи: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1. Развивать желание знакомиться с разнообразными жанрами фольклора.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2. Показать  красоту русского языка. Формирование у детей интереса к детскому фольклору, обогащение словарного запаса детей.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3. Создавать необходимую предметно–развивающую среду.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4.Разнообразить музыкальную, художественно-игровую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64017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000">
        <p14:doors dir="vert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фон для презентаций\russian-dolls-stock-illustration-27837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5616624"/>
          </a:xfrm>
        </p:spPr>
        <p:txBody>
          <a:bodyPr>
            <a:normAutofit/>
          </a:bodyPr>
          <a:lstStyle/>
          <a:p>
            <a:pPr algn="l"/>
            <a:endParaRPr lang="ru-RU" sz="4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827584" y="188640"/>
            <a:ext cx="7776864" cy="5688632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u="sng" dirty="0">
                <a:solidFill>
                  <a:srgbClr val="002060"/>
                </a:solidFill>
              </a:rPr>
              <a:t>Предполагаемый результат: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В результате реализации проекта: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1. Дети познакомятся:  с устным народным творчеством (скороговорками, </a:t>
            </a:r>
            <a:r>
              <a:rPr lang="ru-RU" b="1" i="1" dirty="0" err="1">
                <a:solidFill>
                  <a:srgbClr val="002060"/>
                </a:solidFill>
              </a:rPr>
              <a:t>потешками</a:t>
            </a:r>
            <a:r>
              <a:rPr lang="ru-RU" b="1" i="1" dirty="0">
                <a:solidFill>
                  <a:srgbClr val="002060"/>
                </a:solidFill>
              </a:rPr>
              <a:t>, небылицами, прибаутками, присказками, шутками), с разными видами народной песни (хороводной, плясовой, игровой, лирической) и играми.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 2.Будет развиваться художественно-речевая деятельность через обыгрывание произведений детского фольклора.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3.Вырабатывается умение взаимодействия со сверстниками, координировать своё поведение с поведением других, выстраивать межличностные отношения.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4.Научатся постоянному вниманию к сигналам </a:t>
            </a:r>
            <a:r>
              <a:rPr lang="ru-RU" b="1" i="1" dirty="0" smtClean="0">
                <a:solidFill>
                  <a:srgbClr val="002060"/>
                </a:solidFill>
              </a:rPr>
              <a:t>воспитателя.</a:t>
            </a:r>
            <a:r>
              <a:rPr lang="ru-RU" b="1" i="1" dirty="0" smtClean="0"/>
              <a:t>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66806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00">
        <p14:prism isContent="1"/>
      </p:transition>
    </mc:Choice>
    <mc:Fallback xmlns="">
      <p:transition spd="slow" advTm="3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фон для презентаций\178452_article-76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836712"/>
            <a:ext cx="4608512" cy="5040560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Monotype Corsiva" pitchFamily="66" charset="0"/>
              </a:rPr>
              <a:t>Этапы проекта:</a:t>
            </a:r>
            <a:endParaRPr lang="ru-RU" b="1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1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4000">
        <p:dissolve/>
      </p:transition>
    </mc:Choice>
    <mc:Fallback xmlns="">
      <p:transition spd="slow" advTm="1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</TotalTime>
  <Words>1641</Words>
  <Application>Microsoft Office PowerPoint</Application>
  <PresentationFormat>Экран (4:3)</PresentationFormat>
  <Paragraphs>154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Долгосрочный проект для младшей садовой группы № 2 «Улыбка» -«Фольклор – один из нетрадиционных подходов к работе с дошкольниками  в младшей группе ». Проект подготовила воспитатель:  Абрамова Ж.В.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проекта:</vt:lpstr>
      <vt:lpstr>Презентация PowerPoint</vt:lpstr>
      <vt:lpstr>Презентация PowerPoint</vt:lpstr>
      <vt:lpstr>Работа с родителями</vt:lpstr>
      <vt:lpstr>Презентация PowerPoint</vt:lpstr>
      <vt:lpstr>Презентация PowerPoint</vt:lpstr>
      <vt:lpstr>III. Заключительный этап План выполнения проекта,  Виды деятельности,  Цели и задачи. </vt:lpstr>
      <vt:lpstr>Презентация PowerPoint</vt:lpstr>
      <vt:lpstr>Учебно-тематический план:</vt:lpstr>
      <vt:lpstr>Презентация PowerPoint</vt:lpstr>
      <vt:lpstr>Презентация PowerPoint</vt:lpstr>
      <vt:lpstr>Презентация PowerPoint</vt:lpstr>
      <vt:lpstr>Реализация 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</dc:title>
  <dc:creator>Admin</dc:creator>
  <cp:lastModifiedBy>User</cp:lastModifiedBy>
  <cp:revision>83</cp:revision>
  <dcterms:created xsi:type="dcterms:W3CDTF">2017-03-01T13:52:05Z</dcterms:created>
  <dcterms:modified xsi:type="dcterms:W3CDTF">2017-11-27T12:14:29Z</dcterms:modified>
</cp:coreProperties>
</file>