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4" r:id="rId13"/>
    <p:sldId id="265"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5" r:id="rId29"/>
    <p:sldId id="286" r:id="rId30"/>
    <p:sldId id="287" r:id="rId31"/>
    <p:sldId id="288" r:id="rId32"/>
    <p:sldId id="294" r:id="rId33"/>
    <p:sldId id="295" r:id="rId34"/>
    <p:sldId id="296" r:id="rId35"/>
    <p:sldId id="297" r:id="rId36"/>
    <p:sldId id="298" r:id="rId37"/>
    <p:sldId id="299" r:id="rId38"/>
    <p:sldId id="289" r:id="rId39"/>
    <p:sldId id="290" r:id="rId40"/>
    <p:sldId id="300" r:id="rId41"/>
    <p:sldId id="291"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8E43A51-9627-4BE0-8679-CAF0736D98C7}" type="datetimeFigureOut">
              <a:rPr lang="ru-RU" smtClean="0"/>
              <a:t>04.12.2017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9EA9D1-0136-4141-94DB-32327B3E72B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8E43A51-9627-4BE0-8679-CAF0736D98C7}" type="datetimeFigureOut">
              <a:rPr lang="ru-RU" smtClean="0"/>
              <a:t>04.12.2017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9EA9D1-0136-4141-94DB-32327B3E72B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8E43A51-9627-4BE0-8679-CAF0736D98C7}" type="datetimeFigureOut">
              <a:rPr lang="ru-RU" smtClean="0"/>
              <a:t>04.12.2017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9EA9D1-0136-4141-94DB-32327B3E72BF}"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8E43A51-9627-4BE0-8679-CAF0736D98C7}" type="datetimeFigureOut">
              <a:rPr lang="ru-RU" smtClean="0"/>
              <a:t>04.12.2017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9EA9D1-0136-4141-94DB-32327B3E72BF}"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E43A51-9627-4BE0-8679-CAF0736D98C7}" type="datetimeFigureOut">
              <a:rPr lang="ru-RU" smtClean="0"/>
              <a:t>04.12.2017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9EA9D1-0136-4141-94DB-32327B3E72B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8E43A51-9627-4BE0-8679-CAF0736D98C7}" type="datetimeFigureOut">
              <a:rPr lang="ru-RU" smtClean="0"/>
              <a:t>04.12.2017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9EA9D1-0136-4141-94DB-32327B3E72BF}"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8E43A51-9627-4BE0-8679-CAF0736D98C7}" type="datetimeFigureOut">
              <a:rPr lang="ru-RU" smtClean="0"/>
              <a:t>04.12.2017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9EA9D1-0136-4141-94DB-32327B3E72B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8E43A51-9627-4BE0-8679-CAF0736D98C7}" type="datetimeFigureOut">
              <a:rPr lang="ru-RU" smtClean="0"/>
              <a:t>04.12.2017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9EA9D1-0136-4141-94DB-32327B3E72B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8E43A51-9627-4BE0-8679-CAF0736D98C7}" type="datetimeFigureOut">
              <a:rPr lang="ru-RU" smtClean="0"/>
              <a:t>04.12.2017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79EA9D1-0136-4141-94DB-32327B3E72B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8E43A51-9627-4BE0-8679-CAF0736D98C7}" type="datetimeFigureOut">
              <a:rPr lang="ru-RU" smtClean="0"/>
              <a:t>04.12.2017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9EA9D1-0136-4141-94DB-32327B3E72BF}"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E43A51-9627-4BE0-8679-CAF0736D98C7}" type="datetimeFigureOut">
              <a:rPr lang="ru-RU" smtClean="0"/>
              <a:t>04.12.2017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9EA9D1-0136-4141-94DB-32327B3E72BF}"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8E43A51-9627-4BE0-8679-CAF0736D98C7}" type="datetimeFigureOut">
              <a:rPr lang="ru-RU" smtClean="0"/>
              <a:t>04.12.2017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79EA9D1-0136-4141-94DB-32327B3E72BF}"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7200" dirty="0" smtClean="0"/>
              <a:t>Мы исследователи</a:t>
            </a:r>
            <a:endParaRPr lang="ru-RU" sz="7200" dirty="0"/>
          </a:p>
        </p:txBody>
      </p:sp>
      <p:sp>
        <p:nvSpPr>
          <p:cNvPr id="3" name="Подзаголовок 2"/>
          <p:cNvSpPr>
            <a:spLocks noGrp="1"/>
          </p:cNvSpPr>
          <p:nvPr>
            <p:ph type="subTitle" idx="1"/>
          </p:nvPr>
        </p:nvSpPr>
        <p:spPr>
          <a:xfrm>
            <a:off x="5148064" y="4725144"/>
            <a:ext cx="3744416" cy="1473200"/>
          </a:xfrm>
        </p:spPr>
        <p:txBody>
          <a:bodyPr/>
          <a:lstStyle/>
          <a:p>
            <a:r>
              <a:rPr lang="ru-RU" dirty="0" smtClean="0"/>
              <a:t>Выполнила: Патрикеева Н.П.</a:t>
            </a:r>
            <a:endParaRPr lang="ru-RU" dirty="0"/>
          </a:p>
        </p:txBody>
      </p:sp>
    </p:spTree>
    <p:extLst>
      <p:ext uri="{BB962C8B-B14F-4D97-AF65-F5344CB8AC3E}">
        <p14:creationId xmlns:p14="http://schemas.microsoft.com/office/powerpoint/2010/main" val="341413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44824"/>
            <a:ext cx="9144000" cy="2304256"/>
          </a:xfrm>
        </p:spPr>
        <p:txBody>
          <a:bodyPr/>
          <a:lstStyle/>
          <a:p>
            <a:r>
              <a:rPr lang="ru-RU" b="1" dirty="0"/>
              <a:t>«Вода принимает форму».</a:t>
            </a:r>
            <a:endParaRPr lang="ru-RU" dirty="0"/>
          </a:p>
          <a:p>
            <a:r>
              <a:rPr lang="ru-RU" b="1" dirty="0"/>
              <a:t> Задача: </a:t>
            </a:r>
            <a:r>
              <a:rPr lang="ru-RU" dirty="0"/>
              <a:t>выявить, что вода принимает форму сосуда, в который она налита. Заполнить сосуды водой.</a:t>
            </a:r>
          </a:p>
          <a:p>
            <a:r>
              <a:rPr lang="ru-RU" b="1" dirty="0"/>
              <a:t>Вывод: </a:t>
            </a:r>
            <a:r>
              <a:rPr lang="ru-RU" dirty="0"/>
              <a:t>вода принимает форму сосуда.</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центры\S40200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501008"/>
            <a:ext cx="5328592" cy="3356992"/>
          </a:xfrm>
          <a:prstGeom prst="rect">
            <a:avLst/>
          </a:prstGeom>
          <a:noFill/>
          <a:ln>
            <a:noFill/>
          </a:ln>
        </p:spPr>
      </p:pic>
    </p:spTree>
    <p:extLst>
      <p:ext uri="{BB962C8B-B14F-4D97-AF65-F5344CB8AC3E}">
        <p14:creationId xmlns:p14="http://schemas.microsoft.com/office/powerpoint/2010/main" val="194522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340769"/>
            <a:ext cx="9143999" cy="1944216"/>
          </a:xfrm>
        </p:spPr>
        <p:txBody>
          <a:bodyPr>
            <a:normAutofit fontScale="92500" lnSpcReduction="20000"/>
          </a:bodyPr>
          <a:lstStyle/>
          <a:p>
            <a:r>
              <a:rPr lang="ru-RU" b="1" dirty="0"/>
              <a:t>«Вода имеет вес» </a:t>
            </a:r>
            <a:endParaRPr lang="ru-RU" dirty="0"/>
          </a:p>
          <a:p>
            <a:r>
              <a:rPr lang="ru-RU" b="1" dirty="0"/>
              <a:t>Задача: </a:t>
            </a:r>
            <a:r>
              <a:rPr lang="ru-RU" dirty="0"/>
              <a:t>измерить количество воды мерными ложками.</a:t>
            </a:r>
          </a:p>
          <a:p>
            <a:r>
              <a:rPr lang="ru-RU" dirty="0"/>
              <a:t>В узкое горлышко воду можно налить через воронку, тогда она не прольется. Измерить 10 ложек, наливая в сосуды разной формы, а затем перелить в одинаковые стаканчики.</a:t>
            </a:r>
            <a:r>
              <a:rPr lang="ru-RU" b="1" dirty="0"/>
              <a:t> </a:t>
            </a:r>
            <a:r>
              <a:rPr lang="ru-RU" b="1" dirty="0" smtClean="0"/>
              <a:t>   </a:t>
            </a:r>
            <a:endParaRPr lang="ru-RU" dirty="0"/>
          </a:p>
          <a:p>
            <a:r>
              <a:rPr lang="ru-RU" b="1" dirty="0"/>
              <a:t>Вывод: </a:t>
            </a:r>
            <a:r>
              <a:rPr lang="ru-RU" dirty="0"/>
              <a:t>вода имеет вес. </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опыты\S40300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51027"/>
            <a:ext cx="4752528" cy="2708272"/>
          </a:xfrm>
          <a:prstGeom prst="rect">
            <a:avLst/>
          </a:prstGeom>
          <a:noFill/>
          <a:ln>
            <a:noFill/>
          </a:ln>
        </p:spPr>
      </p:pic>
      <p:pic>
        <p:nvPicPr>
          <p:cNvPr id="5" name="Рисунок 4" descr="C:\Users\ivan\Desktop\фото садик\лето,опыты\S403000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524" y="3529040"/>
            <a:ext cx="4372585" cy="2752247"/>
          </a:xfrm>
          <a:prstGeom prst="rect">
            <a:avLst/>
          </a:prstGeom>
          <a:noFill/>
          <a:ln>
            <a:noFill/>
          </a:ln>
        </p:spPr>
      </p:pic>
    </p:spTree>
    <p:extLst>
      <p:ext uri="{BB962C8B-B14F-4D97-AF65-F5344CB8AC3E}">
        <p14:creationId xmlns:p14="http://schemas.microsoft.com/office/powerpoint/2010/main" val="387436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12777"/>
            <a:ext cx="9143999" cy="3240360"/>
          </a:xfrm>
        </p:spPr>
        <p:txBody>
          <a:bodyPr>
            <a:normAutofit/>
          </a:bodyPr>
          <a:lstStyle/>
          <a:p>
            <a:r>
              <a:rPr lang="ru-RU" b="1" dirty="0"/>
              <a:t>«Животворное свойство воды». </a:t>
            </a:r>
            <a:endParaRPr lang="ru-RU" dirty="0"/>
          </a:p>
          <a:p>
            <a:r>
              <a:rPr lang="ru-RU" b="1" dirty="0"/>
              <a:t>Задача: знат</a:t>
            </a:r>
            <a:r>
              <a:rPr lang="ru-RU" dirty="0"/>
              <a:t>ь кому и зачем нужна вода (растениям, животным, птицам, человеку – всему живому). Показать важное свойство воды – давать жизнь живому.</a:t>
            </a:r>
          </a:p>
          <a:p>
            <a:r>
              <a:rPr lang="ru-RU" dirty="0"/>
              <a:t>Поставить одну веточку в сосуд с водой, а другую – без воды.</a:t>
            </a:r>
          </a:p>
          <a:p>
            <a:r>
              <a:rPr lang="ru-RU" b="1" dirty="0"/>
              <a:t>Вывод: </a:t>
            </a:r>
            <a:r>
              <a:rPr lang="ru-RU" dirty="0"/>
              <a:t>веточка без воды завяла. Все живое гибнет без воды.</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 вода\S40400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005064"/>
            <a:ext cx="4499993" cy="2840569"/>
          </a:xfrm>
          <a:prstGeom prst="rect">
            <a:avLst/>
          </a:prstGeom>
          <a:noFill/>
          <a:ln>
            <a:noFill/>
          </a:ln>
        </p:spPr>
      </p:pic>
      <p:pic>
        <p:nvPicPr>
          <p:cNvPr id="5" name="Рисунок 4" descr="E:\DCIM\404CDPFQ\S404006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005064"/>
            <a:ext cx="4491608" cy="2843095"/>
          </a:xfrm>
          <a:prstGeom prst="rect">
            <a:avLst/>
          </a:prstGeom>
          <a:noFill/>
          <a:ln>
            <a:noFill/>
          </a:ln>
        </p:spPr>
      </p:pic>
    </p:spTree>
    <p:extLst>
      <p:ext uri="{BB962C8B-B14F-4D97-AF65-F5344CB8AC3E}">
        <p14:creationId xmlns:p14="http://schemas.microsoft.com/office/powerpoint/2010/main" val="177231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68761"/>
            <a:ext cx="9143999" cy="2304255"/>
          </a:xfrm>
        </p:spPr>
        <p:txBody>
          <a:bodyPr>
            <a:normAutofit lnSpcReduction="10000"/>
          </a:bodyPr>
          <a:lstStyle/>
          <a:p>
            <a:r>
              <a:rPr lang="ru-RU" b="1" dirty="0"/>
              <a:t>«Вода может склеивать». </a:t>
            </a:r>
            <a:endParaRPr lang="ru-RU" dirty="0"/>
          </a:p>
          <a:p>
            <a:r>
              <a:rPr lang="ru-RU" b="1" dirty="0"/>
              <a:t>Задача: </a:t>
            </a:r>
            <a:r>
              <a:rPr lang="ru-RU" dirty="0"/>
              <a:t>познакомить детей со склеивающими свойствами воды.</a:t>
            </a:r>
          </a:p>
          <a:p>
            <a:r>
              <a:rPr lang="ru-RU" dirty="0"/>
              <a:t>Берем два листочка бумаги, соединяем их и двигаем в разных направлениях (свободно двигается). Опустить в воду листы бумаги, соединяем, пробуем сдвинуть листы – не двигаются.</a:t>
            </a:r>
          </a:p>
          <a:p>
            <a:r>
              <a:rPr lang="ru-RU" b="1" dirty="0"/>
              <a:t>Вывод:</a:t>
            </a:r>
            <a:r>
              <a:rPr lang="ru-RU" dirty="0"/>
              <a:t> вода обладает склеивающим действием.</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центры\S40200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573016"/>
            <a:ext cx="5328592" cy="3299761"/>
          </a:xfrm>
          <a:prstGeom prst="rect">
            <a:avLst/>
          </a:prstGeom>
          <a:noFill/>
          <a:ln>
            <a:noFill/>
          </a:ln>
        </p:spPr>
      </p:pic>
    </p:spTree>
    <p:extLst>
      <p:ext uri="{BB962C8B-B14F-4D97-AF65-F5344CB8AC3E}">
        <p14:creationId xmlns:p14="http://schemas.microsoft.com/office/powerpoint/2010/main" val="168477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1052736"/>
            <a:ext cx="9144000" cy="2664296"/>
          </a:xfrm>
        </p:spPr>
        <p:txBody>
          <a:bodyPr>
            <a:normAutofit fontScale="92500" lnSpcReduction="20000"/>
          </a:bodyPr>
          <a:lstStyle/>
          <a:p>
            <a:r>
              <a:rPr lang="ru-RU" b="1" dirty="0"/>
              <a:t>«Капнем капельку в муку.</a:t>
            </a:r>
            <a:endParaRPr lang="ru-RU" dirty="0"/>
          </a:p>
          <a:p>
            <a:r>
              <a:rPr lang="ru-RU" b="1" dirty="0"/>
              <a:t>Задача: </a:t>
            </a:r>
            <a:r>
              <a:rPr lang="ru-RU" dirty="0"/>
              <a:t>познакомить детей с методом образования облаков на примере с мукой.</a:t>
            </a:r>
          </a:p>
          <a:p>
            <a:r>
              <a:rPr lang="ru-RU" dirty="0"/>
              <a:t>Насыпать на поднос муку и брызнуть на нее из пульверизатора – образуются шарики, покрытые мукой. </a:t>
            </a:r>
          </a:p>
          <a:p>
            <a:r>
              <a:rPr lang="ru-RU" b="1" dirty="0"/>
              <a:t>Вывод</a:t>
            </a:r>
            <a:r>
              <a:rPr lang="ru-RU" dirty="0"/>
              <a:t>: пылинки вокруг себя собирают мелкие капли воды, образуя одну большую каплю. Таким же образом происходит образование облаков. Вода склеивает муку – принцип замешивания теста.</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опыты\S40300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501008"/>
            <a:ext cx="5184576" cy="3356992"/>
          </a:xfrm>
          <a:prstGeom prst="rect">
            <a:avLst/>
          </a:prstGeom>
          <a:noFill/>
          <a:ln>
            <a:noFill/>
          </a:ln>
        </p:spPr>
      </p:pic>
    </p:spTree>
    <p:extLst>
      <p:ext uri="{BB962C8B-B14F-4D97-AF65-F5344CB8AC3E}">
        <p14:creationId xmlns:p14="http://schemas.microsoft.com/office/powerpoint/2010/main" val="298247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24744"/>
            <a:ext cx="9036496" cy="2088232"/>
          </a:xfrm>
        </p:spPr>
        <p:txBody>
          <a:bodyPr>
            <a:normAutofit fontScale="85000" lnSpcReduction="20000"/>
          </a:bodyPr>
          <a:lstStyle/>
          <a:p>
            <a:r>
              <a:rPr lang="ru-RU" b="1" dirty="0"/>
              <a:t>«Тонет – не тонет».</a:t>
            </a:r>
            <a:endParaRPr lang="ru-RU" dirty="0"/>
          </a:p>
          <a:p>
            <a:r>
              <a:rPr lang="ru-RU" b="1" dirty="0"/>
              <a:t>Задача: </a:t>
            </a:r>
            <a:r>
              <a:rPr lang="ru-RU" dirty="0"/>
              <a:t>дать детям представление о плавучести предметов, о том, что плавучесть зависит не от размера предмета, а от его тяжести.</a:t>
            </a:r>
          </a:p>
          <a:p>
            <a:r>
              <a:rPr lang="ru-RU" dirty="0"/>
              <a:t>В тазик с водой опускаем различные по весу предметы.</a:t>
            </a:r>
            <a:r>
              <a:rPr lang="ru-RU" b="1" dirty="0"/>
              <a:t> </a:t>
            </a:r>
            <a:endParaRPr lang="ru-RU" dirty="0"/>
          </a:p>
          <a:p>
            <a:r>
              <a:rPr lang="ru-RU" b="1" dirty="0"/>
              <a:t>Вывод: </a:t>
            </a:r>
            <a:r>
              <a:rPr lang="ru-RU" dirty="0"/>
              <a:t>если предмет легкий, вода держит его на поверхности. Если предмет тяжелый, он давит на воду. Она не может его удержать- предмет тонет.</a:t>
            </a:r>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 вода\S40400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989668"/>
            <a:ext cx="5832648" cy="3861048"/>
          </a:xfrm>
          <a:prstGeom prst="rect">
            <a:avLst/>
          </a:prstGeom>
          <a:noFill/>
          <a:ln>
            <a:noFill/>
          </a:ln>
        </p:spPr>
      </p:pic>
    </p:spTree>
    <p:extLst>
      <p:ext uri="{BB962C8B-B14F-4D97-AF65-F5344CB8AC3E}">
        <p14:creationId xmlns:p14="http://schemas.microsoft.com/office/powerpoint/2010/main" val="137504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556793"/>
            <a:ext cx="9143999" cy="2808312"/>
          </a:xfrm>
        </p:spPr>
        <p:txBody>
          <a:bodyPr/>
          <a:lstStyle/>
          <a:p>
            <a:r>
              <a:rPr lang="ru-RU" dirty="0"/>
              <a:t>В тазик с водой опускаем различные по весу предметы, если предмет легкий, вода держит его на поверхности. Если предмет тяжелый, он давит на воду</a:t>
            </a:r>
          </a:p>
          <a:p>
            <a:r>
              <a:rPr lang="ru-RU" b="1" dirty="0" smtClean="0"/>
              <a:t>Вывод</a:t>
            </a:r>
            <a:r>
              <a:rPr lang="ru-RU" b="1" dirty="0"/>
              <a:t>:.</a:t>
            </a:r>
            <a:r>
              <a:rPr lang="ru-RU" dirty="0"/>
              <a:t> Она не может его удержать - предмет тонет.</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 вода\S404000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3222105"/>
            <a:ext cx="5955640" cy="3645024"/>
          </a:xfrm>
          <a:prstGeom prst="rect">
            <a:avLst/>
          </a:prstGeom>
          <a:noFill/>
          <a:ln>
            <a:noFill/>
          </a:ln>
        </p:spPr>
      </p:pic>
    </p:spTree>
    <p:extLst>
      <p:ext uri="{BB962C8B-B14F-4D97-AF65-F5344CB8AC3E}">
        <p14:creationId xmlns:p14="http://schemas.microsoft.com/office/powerpoint/2010/main" val="151794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84785"/>
            <a:ext cx="9143999" cy="2448272"/>
          </a:xfrm>
        </p:spPr>
        <p:txBody>
          <a:bodyPr>
            <a:normAutofit fontScale="92500" lnSpcReduction="10000"/>
          </a:bodyPr>
          <a:lstStyle/>
          <a:p>
            <a:r>
              <a:rPr lang="ru-RU" b="1" dirty="0"/>
              <a:t>«Фонтанчики».</a:t>
            </a:r>
            <a:endParaRPr lang="ru-RU" dirty="0"/>
          </a:p>
          <a:p>
            <a:r>
              <a:rPr lang="ru-RU" b="1" dirty="0"/>
              <a:t> Задача</a:t>
            </a:r>
            <a:r>
              <a:rPr lang="ru-RU" dirty="0"/>
              <a:t>: объяснить принцип работы фонтана.</a:t>
            </a:r>
          </a:p>
          <a:p>
            <a:r>
              <a:rPr lang="ru-RU" dirty="0"/>
              <a:t>Проделать в пустой бутылке дырочки гвоздиками со шляпками и оставить в бутылке. Налить воду в эту бутылку, вытащить гвоздики – вода вытекает с напором из дырочек, получается фонтан</a:t>
            </a:r>
            <a:r>
              <a:rPr lang="ru-RU" dirty="0" smtClean="0"/>
              <a:t>.</a:t>
            </a:r>
            <a:r>
              <a:rPr lang="ru-RU" b="1" dirty="0"/>
              <a:t> </a:t>
            </a:r>
            <a:endParaRPr lang="ru-RU" dirty="0"/>
          </a:p>
          <a:p>
            <a:r>
              <a:rPr lang="ru-RU" b="1" dirty="0"/>
              <a:t>Вывод: </a:t>
            </a:r>
            <a:r>
              <a:rPr lang="ru-RU" dirty="0"/>
              <a:t>вода находит дырочку и вытекает из нее, а через заткнутые дырочки она не течет.</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 вода\S40400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149080"/>
            <a:ext cx="4499993" cy="2708920"/>
          </a:xfrm>
          <a:prstGeom prst="rect">
            <a:avLst/>
          </a:prstGeom>
          <a:noFill/>
          <a:ln>
            <a:noFill/>
          </a:ln>
        </p:spPr>
      </p:pic>
      <p:pic>
        <p:nvPicPr>
          <p:cNvPr id="5" name="Рисунок 4" descr="C:\Users\ivan\Desktop\фото садик\лето .опыты вода\S40400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3" y="4149080"/>
            <a:ext cx="4644008" cy="2708920"/>
          </a:xfrm>
          <a:prstGeom prst="rect">
            <a:avLst/>
          </a:prstGeom>
          <a:noFill/>
          <a:ln>
            <a:noFill/>
          </a:ln>
        </p:spPr>
      </p:pic>
    </p:spTree>
    <p:extLst>
      <p:ext uri="{BB962C8B-B14F-4D97-AF65-F5344CB8AC3E}">
        <p14:creationId xmlns:p14="http://schemas.microsoft.com/office/powerpoint/2010/main" val="227183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48681"/>
            <a:ext cx="9144000" cy="3600400"/>
          </a:xfrm>
        </p:spPr>
        <p:txBody>
          <a:bodyPr>
            <a:normAutofit fontScale="92500" lnSpcReduction="20000"/>
          </a:bodyPr>
          <a:lstStyle/>
          <a:p>
            <a:r>
              <a:rPr lang="ru-RU" b="1" dirty="0"/>
              <a:t>«Почему не тонут корабли?»</a:t>
            </a:r>
            <a:endParaRPr lang="ru-RU" dirty="0"/>
          </a:p>
          <a:p>
            <a:r>
              <a:rPr lang="ru-RU" dirty="0"/>
              <a:t> </a:t>
            </a:r>
            <a:r>
              <a:rPr lang="ru-RU" b="1" dirty="0"/>
              <a:t>Задача: </a:t>
            </a:r>
            <a:r>
              <a:rPr lang="ru-RU" dirty="0"/>
              <a:t>Выявить зависимость плавучести предметов от равновесия сил: соответствие размера, формы предмета с весом.</a:t>
            </a:r>
          </a:p>
          <a:p>
            <a:r>
              <a:rPr lang="ru-RU" dirty="0"/>
              <a:t>Смастерить лодки из разных предметов (из спичечной коробки, из коробки из-под яиц, из пластмассового подноса, из коробки из-под сыра, из ореховой скорлупки.</a:t>
            </a:r>
          </a:p>
          <a:p>
            <a:r>
              <a:rPr lang="ru-RU" b="1" dirty="0" smtClean="0"/>
              <a:t>Вывод</a:t>
            </a:r>
            <a:r>
              <a:rPr lang="ru-RU" dirty="0"/>
              <a:t>: предмет плавает на поверхности воды благодаря равновесию сил. Если вес предмета соответствует его размеру, то давление воды уравновешивает его вес и предмет плавает. Форма предмета тоже имеет большое значение. Форма корабля удерживает его на воде. Внутри корабля много воздуха, благодаря этому он легкий, несмотря на его размеры. Он вытесняет больше воды, чем весит сам.</a:t>
            </a:r>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 вода\S4040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5" y="4149081"/>
            <a:ext cx="4407710" cy="2701300"/>
          </a:xfrm>
          <a:prstGeom prst="rect">
            <a:avLst/>
          </a:prstGeom>
          <a:noFill/>
          <a:ln>
            <a:noFill/>
          </a:ln>
        </p:spPr>
      </p:pic>
      <p:pic>
        <p:nvPicPr>
          <p:cNvPr id="5" name="Рисунок 4" descr="C:\Users\ivan\Desktop\фото садик\лето .опыты вода\S40400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5" y="4149081"/>
            <a:ext cx="4716016" cy="2708919"/>
          </a:xfrm>
          <a:prstGeom prst="rect">
            <a:avLst/>
          </a:prstGeom>
          <a:noFill/>
          <a:ln>
            <a:noFill/>
          </a:ln>
        </p:spPr>
      </p:pic>
    </p:spTree>
    <p:extLst>
      <p:ext uri="{BB962C8B-B14F-4D97-AF65-F5344CB8AC3E}">
        <p14:creationId xmlns:p14="http://schemas.microsoft.com/office/powerpoint/2010/main" val="203712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764705"/>
            <a:ext cx="9143999" cy="2808312"/>
          </a:xfrm>
        </p:spPr>
        <p:txBody>
          <a:bodyPr>
            <a:normAutofit fontScale="92500"/>
          </a:bodyPr>
          <a:lstStyle/>
          <a:p>
            <a:r>
              <a:rPr lang="ru-RU" b="1" dirty="0"/>
              <a:t>«Набираем воду в спринцовку»</a:t>
            </a:r>
            <a:r>
              <a:rPr lang="ru-RU" dirty="0"/>
              <a:t> </a:t>
            </a:r>
          </a:p>
          <a:p>
            <a:r>
              <a:rPr lang="ru-RU" b="1" dirty="0"/>
              <a:t>Задача: </a:t>
            </a:r>
            <a:r>
              <a:rPr lang="ru-RU" dirty="0"/>
              <a:t>объяснить принцип набирания воды в резиновую спринцовку.</a:t>
            </a:r>
          </a:p>
          <a:p>
            <a:r>
              <a:rPr lang="ru-RU" dirty="0"/>
              <a:t>Сначала необходимо выпустить воздух из спринцовки. Для этого нужно сильно нажать на нее, опустить узкий кончик в воду и расслабить нажим. Чтобы проверить набралась ли вода, опять нажимаем на спринцовку, выпускаем воду</a:t>
            </a:r>
            <a:r>
              <a:rPr lang="ru-RU" dirty="0" smtClean="0"/>
              <a:t>.</a:t>
            </a:r>
            <a:endParaRPr lang="ru-RU" dirty="0"/>
          </a:p>
          <a:p>
            <a:r>
              <a:rPr lang="ru-RU" b="1" dirty="0"/>
              <a:t>Вывод: </a:t>
            </a:r>
            <a:r>
              <a:rPr lang="ru-RU" dirty="0"/>
              <a:t>воду можно набирать методом всасывания.</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 вода\S40400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89040"/>
            <a:ext cx="4499992" cy="3114431"/>
          </a:xfrm>
          <a:prstGeom prst="rect">
            <a:avLst/>
          </a:prstGeom>
          <a:noFill/>
          <a:ln>
            <a:noFill/>
          </a:ln>
        </p:spPr>
      </p:pic>
      <p:pic>
        <p:nvPicPr>
          <p:cNvPr id="5" name="Рисунок 4" descr="C:\Users\ivan\Desktop\фото садик\лето,опыты\S40300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789040"/>
            <a:ext cx="4644008" cy="3101096"/>
          </a:xfrm>
          <a:prstGeom prst="rect">
            <a:avLst/>
          </a:prstGeom>
          <a:noFill/>
          <a:ln>
            <a:noFill/>
          </a:ln>
        </p:spPr>
      </p:pic>
    </p:spTree>
    <p:extLst>
      <p:ext uri="{BB962C8B-B14F-4D97-AF65-F5344CB8AC3E}">
        <p14:creationId xmlns:p14="http://schemas.microsoft.com/office/powerpoint/2010/main" val="140358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060848"/>
            <a:ext cx="8784975" cy="4608512"/>
          </a:xfrm>
        </p:spPr>
        <p:txBody>
          <a:bodyPr>
            <a:normAutofit fontScale="92500" lnSpcReduction="10000"/>
          </a:bodyPr>
          <a:lstStyle/>
          <a:p>
            <a:r>
              <a:rPr lang="ru-RU" dirty="0"/>
              <a:t>Мир вокруг нас удивителен и бесконечно разнообразен. Ежедневно дети сталкиваются с интересными и порой непонятными явлениями в живой и неживой природе, постигают знания об их взаимосвязях. Перед воспитателем возникает задача – расширять кругозор детей, развивать их познавательную активность. Одним из самых эффективных способов в этом направлении является – экспериментирование, в процессе которого дошкольники получают возможность удовлетворить присущую им любознательность, почувствовать себя учёными, исследователями, первооткрывателями. В процессе постижения новых знаний у детей развивается умение анализировать, обобщать свои наблюдения, логически мыслить и составлять собственное мнение обо всем наблюдаемом, вникая в смысл происходящего. </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080227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764705"/>
            <a:ext cx="9144000" cy="2880319"/>
          </a:xfrm>
        </p:spPr>
        <p:txBody>
          <a:bodyPr>
            <a:normAutofit fontScale="92500" lnSpcReduction="20000"/>
          </a:bodyPr>
          <a:lstStyle/>
          <a:p>
            <a:r>
              <a:rPr lang="ru-RU" b="1" dirty="0"/>
              <a:t>«Распылитель воды»</a:t>
            </a:r>
            <a:endParaRPr lang="ru-RU" dirty="0"/>
          </a:p>
          <a:p>
            <a:r>
              <a:rPr lang="ru-RU" dirty="0"/>
              <a:t> </a:t>
            </a:r>
            <a:r>
              <a:rPr lang="ru-RU" b="1" dirty="0"/>
              <a:t>Задача: </a:t>
            </a:r>
            <a:r>
              <a:rPr lang="ru-RU" dirty="0"/>
              <a:t>объяснить детям, что вода может идти струей из трубы, а может и разбрызгиваться из мелких дырочек под сильным давлением. </a:t>
            </a:r>
          </a:p>
          <a:p>
            <a:r>
              <a:rPr lang="ru-RU" dirty="0"/>
              <a:t>Самостоятельное исследование: попробовать пользоваться распылителем. Как мелкая пыль вода садится на листья, затем собирается в капли и стекает вниз.</a:t>
            </a:r>
            <a:r>
              <a:rPr lang="ru-RU" b="1" dirty="0"/>
              <a:t> </a:t>
            </a:r>
            <a:endParaRPr lang="ru-RU" dirty="0"/>
          </a:p>
          <a:p>
            <a:r>
              <a:rPr lang="ru-RU" b="1" dirty="0"/>
              <a:t>Вывод: </a:t>
            </a:r>
            <a:r>
              <a:rPr lang="ru-RU" dirty="0"/>
              <a:t>мелкие капельки могут объединяться в большую каплю. От тяжести она сползает вниз, образуя лужицу. Распылитель используют при поливе овощных культур на больших площадях.</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 вода\S40400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498828"/>
            <a:ext cx="5256584" cy="3356992"/>
          </a:xfrm>
          <a:prstGeom prst="rect">
            <a:avLst/>
          </a:prstGeom>
          <a:noFill/>
          <a:ln>
            <a:noFill/>
          </a:ln>
        </p:spPr>
      </p:pic>
    </p:spTree>
    <p:extLst>
      <p:ext uri="{BB962C8B-B14F-4D97-AF65-F5344CB8AC3E}">
        <p14:creationId xmlns:p14="http://schemas.microsoft.com/office/powerpoint/2010/main" val="2331348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80729"/>
            <a:ext cx="9144000" cy="2160240"/>
          </a:xfrm>
        </p:spPr>
        <p:txBody>
          <a:bodyPr>
            <a:normAutofit fontScale="92500" lnSpcReduction="10000"/>
          </a:bodyPr>
          <a:lstStyle/>
          <a:p>
            <a:r>
              <a:rPr lang="ru-RU" dirty="0"/>
              <a:t> </a:t>
            </a:r>
            <a:r>
              <a:rPr lang="ru-RU" b="1" dirty="0" smtClean="0"/>
              <a:t>«</a:t>
            </a:r>
            <a:r>
              <a:rPr lang="ru-RU" b="1" dirty="0"/>
              <a:t>Почувствуй воздух» </a:t>
            </a:r>
            <a:endParaRPr lang="ru-RU" dirty="0"/>
          </a:p>
          <a:p>
            <a:r>
              <a:rPr lang="ru-RU" b="1" dirty="0"/>
              <a:t>Задача</a:t>
            </a:r>
            <a:r>
              <a:rPr lang="ru-RU" dirty="0"/>
              <a:t>: обнаружить воздух в окружающем пространстве и выявить его свойство – невидимость.</a:t>
            </a:r>
          </a:p>
          <a:p>
            <a:r>
              <a:rPr lang="ru-RU" dirty="0"/>
              <a:t>Самостоятельно сделать бумажные веера. Помахать веером возле своего лица.</a:t>
            </a:r>
          </a:p>
          <a:p>
            <a:r>
              <a:rPr lang="ru-RU" b="1" dirty="0"/>
              <a:t>Вывод: </a:t>
            </a:r>
            <a:r>
              <a:rPr lang="ru-RU" dirty="0"/>
              <a:t>Воздух не виден, но ощутим.</a:t>
            </a:r>
          </a:p>
          <a:p>
            <a:endParaRPr lang="ru-RU" dirty="0"/>
          </a:p>
        </p:txBody>
      </p:sp>
      <p:sp>
        <p:nvSpPr>
          <p:cNvPr id="2" name="Заголовок 1"/>
          <p:cNvSpPr>
            <a:spLocks noGrp="1"/>
          </p:cNvSpPr>
          <p:nvPr>
            <p:ph type="title"/>
          </p:nvPr>
        </p:nvSpPr>
        <p:spPr/>
        <p:txBody>
          <a:bodyPr>
            <a:normAutofit fontScale="90000"/>
          </a:bodyPr>
          <a:lstStyle/>
          <a:p>
            <a:r>
              <a:rPr lang="ru-RU" b="1" dirty="0"/>
              <a:t>Опыты с воздухом.</a:t>
            </a:r>
            <a:r>
              <a:rPr lang="ru-RU" dirty="0"/>
              <a:t/>
            </a:r>
            <a:br>
              <a:rPr lang="ru-RU" dirty="0"/>
            </a:br>
            <a:endParaRPr lang="ru-RU" dirty="0"/>
          </a:p>
        </p:txBody>
      </p:sp>
      <p:pic>
        <p:nvPicPr>
          <p:cNvPr id="4" name="Рисунок 3" descr="C:\Users\ivan\Desktop\фото садик\Лето проепт Эксперементирование\S40100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068960"/>
            <a:ext cx="5688632" cy="3789041"/>
          </a:xfrm>
          <a:prstGeom prst="rect">
            <a:avLst/>
          </a:prstGeom>
          <a:noFill/>
          <a:ln>
            <a:noFill/>
          </a:ln>
        </p:spPr>
      </p:pic>
    </p:spTree>
    <p:extLst>
      <p:ext uri="{BB962C8B-B14F-4D97-AF65-F5344CB8AC3E}">
        <p14:creationId xmlns:p14="http://schemas.microsoft.com/office/powerpoint/2010/main" val="1040279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836712"/>
            <a:ext cx="9144000" cy="2808312"/>
          </a:xfrm>
        </p:spPr>
        <p:txBody>
          <a:bodyPr>
            <a:normAutofit lnSpcReduction="10000"/>
          </a:bodyPr>
          <a:lstStyle/>
          <a:p>
            <a:r>
              <a:rPr lang="ru-RU" b="1" dirty="0"/>
              <a:t>«Воздух повсюду». </a:t>
            </a:r>
            <a:endParaRPr lang="ru-RU" dirty="0"/>
          </a:p>
          <a:p>
            <a:r>
              <a:rPr lang="ru-RU" b="1" dirty="0"/>
              <a:t>Задача: </a:t>
            </a:r>
            <a:r>
              <a:rPr lang="ru-RU" dirty="0"/>
              <a:t>проверить есть ли воздух в пустом сосуде.</a:t>
            </a:r>
          </a:p>
          <a:p>
            <a:r>
              <a:rPr lang="ru-RU" dirty="0"/>
              <a:t>Медленно опустить колобашку в воду вверх дном, затем перевернуть.</a:t>
            </a:r>
          </a:p>
          <a:p>
            <a:r>
              <a:rPr lang="ru-RU" b="1" dirty="0"/>
              <a:t>Вывод:</a:t>
            </a:r>
            <a:r>
              <a:rPr lang="ru-RU" dirty="0"/>
              <a:t> нужно приложить усилие, чтобы опустить колобашку в воду – вода выталкивает воздух, воздух заполняет любое пространство, поэтому ничего не является пустым.</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центры\S402002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460463"/>
            <a:ext cx="5511352" cy="3397537"/>
          </a:xfrm>
          <a:prstGeom prst="rect">
            <a:avLst/>
          </a:prstGeom>
          <a:noFill/>
          <a:ln>
            <a:noFill/>
          </a:ln>
        </p:spPr>
      </p:pic>
    </p:spTree>
    <p:extLst>
      <p:ext uri="{BB962C8B-B14F-4D97-AF65-F5344CB8AC3E}">
        <p14:creationId xmlns:p14="http://schemas.microsoft.com/office/powerpoint/2010/main" val="3087393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92696"/>
            <a:ext cx="9144000" cy="3312368"/>
          </a:xfrm>
        </p:spPr>
        <p:txBody>
          <a:bodyPr>
            <a:normAutofit fontScale="92500" lnSpcReduction="20000"/>
          </a:bodyPr>
          <a:lstStyle/>
          <a:p>
            <a:r>
              <a:rPr lang="ru-RU" b="1" dirty="0"/>
              <a:t>«Воздух работает» </a:t>
            </a:r>
            <a:endParaRPr lang="ru-RU" dirty="0"/>
          </a:p>
          <a:p>
            <a:r>
              <a:rPr lang="ru-RU" b="1" dirty="0"/>
              <a:t>Задача: </a:t>
            </a:r>
            <a:r>
              <a:rPr lang="ru-RU" dirty="0"/>
              <a:t>дать детям представление о том, что воздух может двигать предметы </a:t>
            </a:r>
          </a:p>
          <a:p>
            <a:r>
              <a:rPr lang="ru-RU" dirty="0"/>
              <a:t>1.Самостоятельно сделать лодочки сначала без паруса, опустить их на воду и подуть, затем вставить паруса и опять подуть.</a:t>
            </a:r>
          </a:p>
          <a:p>
            <a:r>
              <a:rPr lang="ru-RU" b="1" dirty="0"/>
              <a:t>Вывод: </a:t>
            </a:r>
            <a:r>
              <a:rPr lang="ru-RU" dirty="0"/>
              <a:t>на парус давит воздух, поэтому лодочка с парусом движется быстрее.</a:t>
            </a:r>
          </a:p>
          <a:p>
            <a:r>
              <a:rPr lang="ru-RU" dirty="0"/>
              <a:t>2.Подуть на перышко.</a:t>
            </a:r>
          </a:p>
          <a:p>
            <a:r>
              <a:rPr lang="ru-RU" dirty="0"/>
              <a:t>3.Подуть на плот с собачкой.</a:t>
            </a:r>
          </a:p>
          <a:p>
            <a:r>
              <a:rPr lang="ru-RU" b="1" dirty="0"/>
              <a:t>Вывод: </a:t>
            </a:r>
            <a:r>
              <a:rPr lang="ru-RU" dirty="0"/>
              <a:t>воздух двигает предметы.</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 вода\S4040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818949"/>
            <a:ext cx="5428059" cy="3039051"/>
          </a:xfrm>
          <a:prstGeom prst="rect">
            <a:avLst/>
          </a:prstGeom>
          <a:noFill/>
          <a:ln>
            <a:noFill/>
          </a:ln>
        </p:spPr>
      </p:pic>
    </p:spTree>
    <p:extLst>
      <p:ext uri="{BB962C8B-B14F-4D97-AF65-F5344CB8AC3E}">
        <p14:creationId xmlns:p14="http://schemas.microsoft.com/office/powerpoint/2010/main" val="138388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61" y="260648"/>
            <a:ext cx="9156861" cy="3744416"/>
          </a:xfrm>
        </p:spPr>
        <p:txBody>
          <a:bodyPr>
            <a:normAutofit fontScale="85000" lnSpcReduction="10000"/>
          </a:bodyPr>
          <a:lstStyle/>
          <a:p>
            <a:r>
              <a:rPr lang="ru-RU" b="1" dirty="0"/>
              <a:t>«Почему летит ракета?» </a:t>
            </a:r>
            <a:endParaRPr lang="ru-RU" dirty="0"/>
          </a:p>
          <a:p>
            <a:r>
              <a:rPr lang="ru-RU" b="1" dirty="0"/>
              <a:t>Задача: </a:t>
            </a:r>
            <a:r>
              <a:rPr lang="ru-RU" dirty="0"/>
              <a:t>познакомить детей с принципом полета ракеты.</a:t>
            </a:r>
          </a:p>
          <a:p>
            <a:r>
              <a:rPr lang="ru-RU" dirty="0"/>
              <a:t>Надуть воздушные шарики и отпустить их.</a:t>
            </a:r>
          </a:p>
          <a:p>
            <a:r>
              <a:rPr lang="ru-RU" b="1" dirty="0"/>
              <a:t>Вывод: </a:t>
            </a:r>
            <a:r>
              <a:rPr lang="ru-RU" dirty="0"/>
              <a:t>когда мы отпускаем надутый шарик, воздух стремится выйти наружу. Действие воздушной струи вызвало реакцию противодействия, и шарик полетел в противоположном направлении от выходящей струи воздуха. По такому же принципу летит и ракета, только баки ракеты заполняют горючим. Горючее вспыхивает по команде «Зажигание» и превращается в раскаленный газ. Газ с огромной силой вырывается через узкое отверстие в днище ракеты. Струя газа летит в одну сторону, а ракета от его толчков – в другую. С помощью руля управляют струей вылетающих газов, и ракета летит в нужном направлении. Так работает реактивный двигатель ракеты.</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опыты\S4030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861048"/>
            <a:ext cx="4824536" cy="2999453"/>
          </a:xfrm>
          <a:prstGeom prst="rect">
            <a:avLst/>
          </a:prstGeom>
          <a:noFill/>
          <a:ln>
            <a:noFill/>
          </a:ln>
        </p:spPr>
      </p:pic>
    </p:spTree>
    <p:extLst>
      <p:ext uri="{BB962C8B-B14F-4D97-AF65-F5344CB8AC3E}">
        <p14:creationId xmlns:p14="http://schemas.microsoft.com/office/powerpoint/2010/main" val="3835556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144000" cy="3312368"/>
          </a:xfrm>
        </p:spPr>
        <p:txBody>
          <a:bodyPr>
            <a:normAutofit lnSpcReduction="10000"/>
          </a:bodyPr>
          <a:lstStyle/>
          <a:p>
            <a:r>
              <a:rPr lang="ru-RU" b="1" dirty="0"/>
              <a:t>«Я вижу воздух»</a:t>
            </a:r>
            <a:br>
              <a:rPr lang="ru-RU" b="1" dirty="0"/>
            </a:br>
            <a:r>
              <a:rPr lang="ru-RU" dirty="0"/>
              <a:t> </a:t>
            </a:r>
            <a:r>
              <a:rPr lang="ru-RU" b="1" dirty="0"/>
              <a:t>Задача: </a:t>
            </a:r>
            <a:r>
              <a:rPr lang="ru-RU" dirty="0"/>
              <a:t>дать детям представление о том, что воздух можно увидеть в воде. </a:t>
            </a:r>
          </a:p>
          <a:p>
            <a:r>
              <a:rPr lang="ru-RU" dirty="0"/>
              <a:t>Выдохнуть воздух через коктейльную трубочку в емкость с водой.</a:t>
            </a:r>
          </a:p>
          <a:p>
            <a:r>
              <a:rPr lang="ru-RU" b="1" dirty="0"/>
              <a:t>Вывод:</a:t>
            </a:r>
            <a:r>
              <a:rPr lang="ru-RU" dirty="0"/>
              <a:t> если выдохнуть воздух в воду, то он скапливается в виде воздушных шариков и поднимается вверх. Воздух легче воды. Вода выталкивает воздушные шарики, которые стремятся вверх. </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центры\S402002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356992"/>
            <a:ext cx="5184576" cy="3505849"/>
          </a:xfrm>
          <a:prstGeom prst="rect">
            <a:avLst/>
          </a:prstGeom>
          <a:noFill/>
          <a:ln>
            <a:noFill/>
          </a:ln>
        </p:spPr>
      </p:pic>
    </p:spTree>
    <p:extLst>
      <p:ext uri="{BB962C8B-B14F-4D97-AF65-F5344CB8AC3E}">
        <p14:creationId xmlns:p14="http://schemas.microsoft.com/office/powerpoint/2010/main" val="4002200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54" y="692696"/>
            <a:ext cx="9145554" cy="3456384"/>
          </a:xfrm>
        </p:spPr>
        <p:txBody>
          <a:bodyPr/>
          <a:lstStyle/>
          <a:p>
            <a:r>
              <a:rPr lang="ru-RU" b="1" dirty="0"/>
              <a:t>«Ловим воздух»</a:t>
            </a:r>
            <a:endParaRPr lang="ru-RU" dirty="0"/>
          </a:p>
          <a:p>
            <a:r>
              <a:rPr lang="ru-RU" dirty="0"/>
              <a:t> </a:t>
            </a:r>
            <a:r>
              <a:rPr lang="ru-RU" b="1" dirty="0"/>
              <a:t>Задача: </a:t>
            </a:r>
            <a:r>
              <a:rPr lang="ru-RU" dirty="0"/>
              <a:t>дать детям представление о том, что воздух везде вокруг нас.</a:t>
            </a:r>
          </a:p>
          <a:p>
            <a:r>
              <a:rPr lang="ru-RU" dirty="0"/>
              <a:t>Открыть прозрачный целлофановый пакет, как бы «зачерпнуть» в него воздух, закрутить края. Пакет надулся и стал плотным, потому что в нем воздух</a:t>
            </a:r>
            <a:r>
              <a:rPr lang="ru-RU" b="1" dirty="0" smtClean="0"/>
              <a:t>.</a:t>
            </a:r>
            <a:r>
              <a:rPr lang="ru-RU" b="1" dirty="0"/>
              <a:t> </a:t>
            </a:r>
            <a:endParaRPr lang="ru-RU" dirty="0"/>
          </a:p>
          <a:p>
            <a:r>
              <a:rPr lang="ru-RU" b="1" dirty="0"/>
              <a:t> Вывод: </a:t>
            </a:r>
            <a:r>
              <a:rPr lang="ru-RU" dirty="0"/>
              <a:t>воздух прозрачный, невидимый, легкий.</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проепт Эксперементирование\S40100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501008"/>
            <a:ext cx="5760640" cy="3342076"/>
          </a:xfrm>
          <a:prstGeom prst="rect">
            <a:avLst/>
          </a:prstGeom>
          <a:noFill/>
          <a:ln>
            <a:noFill/>
          </a:ln>
        </p:spPr>
      </p:pic>
    </p:spTree>
    <p:extLst>
      <p:ext uri="{BB962C8B-B14F-4D97-AF65-F5344CB8AC3E}">
        <p14:creationId xmlns:p14="http://schemas.microsoft.com/office/powerpoint/2010/main" val="200114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08720"/>
            <a:ext cx="9144000" cy="2952328"/>
          </a:xfrm>
        </p:spPr>
        <p:txBody>
          <a:bodyPr/>
          <a:lstStyle/>
          <a:p>
            <a:r>
              <a:rPr lang="ru-RU" b="1" dirty="0"/>
              <a:t>«Вертушка»</a:t>
            </a:r>
            <a:endParaRPr lang="ru-RU" dirty="0"/>
          </a:p>
          <a:p>
            <a:r>
              <a:rPr lang="ru-RU" b="1" dirty="0"/>
              <a:t> Задача  </a:t>
            </a:r>
            <a:r>
              <a:rPr lang="ru-RU" dirty="0"/>
              <a:t> с  помощью вертушки  определить направления ветра. Научить детей определять направление ветра.</a:t>
            </a:r>
          </a:p>
          <a:p>
            <a:r>
              <a:rPr lang="ru-RU" b="1" dirty="0"/>
              <a:t>Вывод:</a:t>
            </a:r>
            <a:r>
              <a:rPr lang="ru-RU" dirty="0"/>
              <a:t> ветер дует на вертушку, и она крутится.</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проепт Эксперементирование\S40100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703882"/>
            <a:ext cx="5944559" cy="4124285"/>
          </a:xfrm>
          <a:prstGeom prst="rect">
            <a:avLst/>
          </a:prstGeom>
          <a:noFill/>
          <a:ln>
            <a:noFill/>
          </a:ln>
        </p:spPr>
      </p:pic>
    </p:spTree>
    <p:extLst>
      <p:ext uri="{BB962C8B-B14F-4D97-AF65-F5344CB8AC3E}">
        <p14:creationId xmlns:p14="http://schemas.microsoft.com/office/powerpoint/2010/main" val="73701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08720"/>
            <a:ext cx="9144000" cy="2808312"/>
          </a:xfrm>
        </p:spPr>
        <p:txBody>
          <a:bodyPr>
            <a:normAutofit/>
          </a:bodyPr>
          <a:lstStyle/>
          <a:p>
            <a:r>
              <a:rPr lang="ru-RU" b="1" dirty="0"/>
              <a:t>«Возникновение звука»</a:t>
            </a:r>
            <a:r>
              <a:rPr lang="ru-RU" dirty="0"/>
              <a:t> </a:t>
            </a:r>
          </a:p>
          <a:p>
            <a:r>
              <a:rPr lang="ru-RU" b="1" dirty="0"/>
              <a:t>Задача: </a:t>
            </a:r>
            <a:r>
              <a:rPr lang="ru-RU" dirty="0"/>
              <a:t>создать звук при помощи воздушного шарика.</a:t>
            </a:r>
          </a:p>
          <a:p>
            <a:r>
              <a:rPr lang="ru-RU" dirty="0"/>
              <a:t>Надуть шарик, растянуть его горлышко до тех пор, пока не появится звук</a:t>
            </a:r>
            <a:r>
              <a:rPr lang="ru-RU" dirty="0" smtClean="0"/>
              <a:t>.</a:t>
            </a:r>
            <a:r>
              <a:rPr lang="ru-RU" b="1" dirty="0"/>
              <a:t> </a:t>
            </a:r>
            <a:endParaRPr lang="ru-RU" dirty="0"/>
          </a:p>
          <a:p>
            <a:r>
              <a:rPr lang="ru-RU" b="1" dirty="0"/>
              <a:t>Вывод: </a:t>
            </a:r>
            <a:r>
              <a:rPr lang="ru-RU" dirty="0"/>
              <a:t>звук – это колебание воздуха, который проходит сквозь тоненькую щель и создает звуковые волны.</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опыты\S403000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356992"/>
            <a:ext cx="5760640" cy="3501008"/>
          </a:xfrm>
          <a:prstGeom prst="rect">
            <a:avLst/>
          </a:prstGeom>
          <a:noFill/>
          <a:ln>
            <a:noFill/>
          </a:ln>
        </p:spPr>
      </p:pic>
    </p:spTree>
    <p:extLst>
      <p:ext uri="{BB962C8B-B14F-4D97-AF65-F5344CB8AC3E}">
        <p14:creationId xmlns:p14="http://schemas.microsoft.com/office/powerpoint/2010/main" val="1085662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189" y="1124744"/>
            <a:ext cx="9175189" cy="2376264"/>
          </a:xfrm>
        </p:spPr>
        <p:txBody>
          <a:bodyPr>
            <a:normAutofit lnSpcReduction="10000"/>
          </a:bodyPr>
          <a:lstStyle/>
          <a:p>
            <a:r>
              <a:rPr lang="ru-RU" b="1" dirty="0"/>
              <a:t>«Свет и тень»</a:t>
            </a:r>
            <a:endParaRPr lang="ru-RU" dirty="0"/>
          </a:p>
          <a:p>
            <a:r>
              <a:rPr lang="ru-RU" dirty="0"/>
              <a:t> </a:t>
            </a:r>
            <a:r>
              <a:rPr lang="ru-RU" b="1" dirty="0"/>
              <a:t>Задача: </a:t>
            </a:r>
            <a:r>
              <a:rPr lang="ru-RU" dirty="0"/>
              <a:t>познакомить детей с образованием тени от предметов, установить сходство тени и объекта.</a:t>
            </a:r>
          </a:p>
          <a:p>
            <a:r>
              <a:rPr lang="ru-RU" dirty="0"/>
              <a:t>Показать тень от солнца на земле с помощью теневого театра</a:t>
            </a:r>
            <a:r>
              <a:rPr lang="ru-RU" dirty="0" smtClean="0"/>
              <a:t>.</a:t>
            </a:r>
            <a:endParaRPr lang="ru-RU" dirty="0"/>
          </a:p>
          <a:p>
            <a:r>
              <a:rPr lang="ru-RU" b="1" dirty="0"/>
              <a:t>Вывод:</a:t>
            </a:r>
            <a:r>
              <a:rPr lang="ru-RU" dirty="0"/>
              <a:t> при помощи естественного освещения – солнца мы можем создать тень.</a:t>
            </a:r>
          </a:p>
        </p:txBody>
      </p:sp>
      <p:sp>
        <p:nvSpPr>
          <p:cNvPr id="2" name="Заголовок 1"/>
          <p:cNvSpPr>
            <a:spLocks noGrp="1"/>
          </p:cNvSpPr>
          <p:nvPr>
            <p:ph type="title"/>
          </p:nvPr>
        </p:nvSpPr>
        <p:spPr/>
        <p:txBody>
          <a:bodyPr>
            <a:normAutofit fontScale="90000"/>
          </a:bodyPr>
          <a:lstStyle/>
          <a:p>
            <a:r>
              <a:rPr lang="ru-RU" b="1" dirty="0"/>
              <a:t>Опыты с солнечными лучами.</a:t>
            </a:r>
            <a:r>
              <a:rPr lang="ru-RU" dirty="0"/>
              <a:t/>
            </a:r>
            <a:br>
              <a:rPr lang="ru-RU" dirty="0"/>
            </a:br>
            <a:endParaRPr lang="ru-RU" dirty="0"/>
          </a:p>
        </p:txBody>
      </p:sp>
      <p:pic>
        <p:nvPicPr>
          <p:cNvPr id="4" name="Рисунок 3" descr="E:\DCIM\406CDPFQ\S40600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89040"/>
            <a:ext cx="4572000" cy="3066263"/>
          </a:xfrm>
          <a:prstGeom prst="rect">
            <a:avLst/>
          </a:prstGeom>
          <a:noFill/>
          <a:ln>
            <a:noFill/>
          </a:ln>
        </p:spPr>
      </p:pic>
      <p:pic>
        <p:nvPicPr>
          <p:cNvPr id="5" name="Рисунок 4" descr="C:\Users\ivan\Desktop\фото садик\лето опыты,центры\S40200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789040"/>
            <a:ext cx="4572000" cy="3068960"/>
          </a:xfrm>
          <a:prstGeom prst="rect">
            <a:avLst/>
          </a:prstGeom>
          <a:noFill/>
          <a:ln>
            <a:noFill/>
          </a:ln>
        </p:spPr>
      </p:pic>
    </p:spTree>
    <p:extLst>
      <p:ext uri="{BB962C8B-B14F-4D97-AF65-F5344CB8AC3E}">
        <p14:creationId xmlns:p14="http://schemas.microsoft.com/office/powerpoint/2010/main" val="280184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276872"/>
            <a:ext cx="8784975" cy="4464496"/>
          </a:xfrm>
        </p:spPr>
        <p:txBody>
          <a:bodyPr>
            <a:normAutofit fontScale="92500" lnSpcReduction="10000"/>
          </a:bodyPr>
          <a:lstStyle/>
          <a:p>
            <a:r>
              <a:rPr lang="ru-RU" dirty="0"/>
              <a:t>Лето – самое хорошее время года для проведения опытов с солнечным светом, воздухом, водой, песком. Дети по природе своей – исследователи и необходимо помочь им делать открытия, дать возможность пробовать, искать, изучать, думать, размышлять, анализировать, делать выводы экспериментировать, а самое главное само выражаться.</a:t>
            </a:r>
          </a:p>
          <a:p>
            <a:r>
              <a:rPr lang="ru-RU" dirty="0"/>
              <a:t>Поисково-познавательная деятельность открывает для ребенка новый мир, полный загадок и чудес. У детей углубляются знания о природе – живой и неживой, они расширяют свой кругозор, учатся размышлять, наблюдать, анализировать и делать выводы. У детей появляется контакт с предметами, что позволяет понять их качества и свойства. Детское экспериментирование позволяет ребятам чувствовать, что они самостоятельно открыли какое-то явление, и это влияет на их самооценку.</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65176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846" y="1844824"/>
            <a:ext cx="9135675" cy="2736304"/>
          </a:xfrm>
        </p:spPr>
        <p:txBody>
          <a:bodyPr/>
          <a:lstStyle/>
          <a:p>
            <a:r>
              <a:rPr lang="ru-RU" b="1" dirty="0"/>
              <a:t>«Таинственные стекла»</a:t>
            </a:r>
            <a:r>
              <a:rPr lang="ru-RU" dirty="0"/>
              <a:t> </a:t>
            </a:r>
          </a:p>
          <a:p>
            <a:r>
              <a:rPr lang="ru-RU" dirty="0"/>
              <a:t>1.Рассмотреть песчинки через увеличительное стекло.</a:t>
            </a:r>
          </a:p>
          <a:p>
            <a:r>
              <a:rPr lang="ru-RU" dirty="0"/>
              <a:t>2.Свободное исследование</a:t>
            </a:r>
            <a:r>
              <a:rPr lang="ru-RU" dirty="0" smtClean="0"/>
              <a:t>.</a:t>
            </a:r>
            <a:endParaRPr lang="ru-RU" dirty="0"/>
          </a:p>
          <a:p>
            <a:r>
              <a:rPr lang="ru-RU" b="1" dirty="0"/>
              <a:t>Вывод</a:t>
            </a:r>
            <a:r>
              <a:rPr lang="ru-RU" dirty="0"/>
              <a:t>: лупа увеличивает предметы в несколько раз</a:t>
            </a:r>
            <a:r>
              <a:rPr lang="ru-RU" dirty="0" smtClean="0"/>
              <a:t>.</a:t>
            </a:r>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проепт Эксперементирование\S401000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42" y="3861049"/>
            <a:ext cx="4529234" cy="2996952"/>
          </a:xfrm>
          <a:prstGeom prst="rect">
            <a:avLst/>
          </a:prstGeom>
          <a:noFill/>
          <a:ln>
            <a:noFill/>
          </a:ln>
        </p:spPr>
      </p:pic>
      <p:pic>
        <p:nvPicPr>
          <p:cNvPr id="5" name="Рисунок 4" descr="C:\Users\ivan\Desktop\фото садик\Лето проепт Эксперементирование\S40100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3" y="3861049"/>
            <a:ext cx="4644008" cy="2984375"/>
          </a:xfrm>
          <a:prstGeom prst="rect">
            <a:avLst/>
          </a:prstGeom>
          <a:noFill/>
          <a:ln>
            <a:noFill/>
          </a:ln>
        </p:spPr>
      </p:pic>
    </p:spTree>
    <p:extLst>
      <p:ext uri="{BB962C8B-B14F-4D97-AF65-F5344CB8AC3E}">
        <p14:creationId xmlns:p14="http://schemas.microsoft.com/office/powerpoint/2010/main" val="1339479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144000" cy="3240360"/>
          </a:xfrm>
        </p:spPr>
        <p:txBody>
          <a:bodyPr>
            <a:normAutofit fontScale="85000" lnSpcReduction="10000"/>
          </a:bodyPr>
          <a:lstStyle/>
          <a:p>
            <a:r>
              <a:rPr lang="ru-RU" b="1" dirty="0"/>
              <a:t>«Солнечные зайчики»</a:t>
            </a:r>
            <a:endParaRPr lang="ru-RU" dirty="0"/>
          </a:p>
          <a:p>
            <a:r>
              <a:rPr lang="ru-RU" b="1" dirty="0"/>
              <a:t>Задача: </a:t>
            </a:r>
            <a:r>
              <a:rPr lang="ru-RU" dirty="0"/>
              <a:t>понять причину возникновения солнечных зайчиков, научить пускать солнечных зайчиков (отражать свет зеркалом и блестящими предметами).</a:t>
            </a:r>
          </a:p>
          <a:p>
            <a:r>
              <a:rPr lang="ru-RU" dirty="0"/>
              <a:t>Поймать луч света и направить его в нужном направлении, прятать их, прикрыв ладошкой.</a:t>
            </a:r>
          </a:p>
          <a:p>
            <a:r>
              <a:rPr lang="ru-RU" b="1" dirty="0"/>
              <a:t>Вывод:</a:t>
            </a:r>
            <a:r>
              <a:rPr lang="ru-RU" dirty="0"/>
              <a:t> зеркало отражает луч света и само становится источником света. От небольшого движения зеркала солнечный зайчик перемещается на большое расстояние. Ровная блестящая поверхность тоже может отражать солнечные лучи (диск, фольга, стекло на телефоне, на часах и т. д.</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E:\DCIM\406CDPFQ\S4060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144343"/>
            <a:ext cx="5904656" cy="3733181"/>
          </a:xfrm>
          <a:prstGeom prst="rect">
            <a:avLst/>
          </a:prstGeom>
          <a:noFill/>
          <a:ln>
            <a:noFill/>
          </a:ln>
        </p:spPr>
      </p:pic>
    </p:spTree>
    <p:extLst>
      <p:ext uri="{BB962C8B-B14F-4D97-AF65-F5344CB8AC3E}">
        <p14:creationId xmlns:p14="http://schemas.microsoft.com/office/powerpoint/2010/main" val="2070353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280" y="1196752"/>
            <a:ext cx="9110720" cy="2232248"/>
          </a:xfrm>
        </p:spPr>
        <p:txBody>
          <a:bodyPr>
            <a:normAutofit fontScale="92500" lnSpcReduction="10000"/>
          </a:bodyPr>
          <a:lstStyle/>
          <a:p>
            <a:r>
              <a:rPr lang="ru-RU" b="1" dirty="0"/>
              <a:t> «Волшебное сито»</a:t>
            </a:r>
            <a:r>
              <a:rPr lang="ru-RU" dirty="0"/>
              <a:t> </a:t>
            </a:r>
          </a:p>
          <a:p>
            <a:r>
              <a:rPr lang="ru-RU" b="1" dirty="0"/>
              <a:t>Задача:</a:t>
            </a:r>
            <a:r>
              <a:rPr lang="ru-RU" dirty="0"/>
              <a:t> познакомить детей со способом отделения камешков от песка.</a:t>
            </a:r>
          </a:p>
          <a:p>
            <a:r>
              <a:rPr lang="ru-RU" dirty="0"/>
              <a:t>Просеять песок через сито и посмотреть, что остается на сите.</a:t>
            </a:r>
          </a:p>
          <a:p>
            <a:r>
              <a:rPr lang="ru-RU" b="1" dirty="0"/>
              <a:t>Вывод:</a:t>
            </a:r>
            <a:r>
              <a:rPr lang="ru-RU" dirty="0"/>
              <a:t> крупные предметы остаются на сите, а мелкие проходят сквозь дырочки.</a:t>
            </a:r>
          </a:p>
        </p:txBody>
      </p:sp>
      <p:sp>
        <p:nvSpPr>
          <p:cNvPr id="2" name="Заголовок 1"/>
          <p:cNvSpPr>
            <a:spLocks noGrp="1"/>
          </p:cNvSpPr>
          <p:nvPr>
            <p:ph type="title"/>
          </p:nvPr>
        </p:nvSpPr>
        <p:spPr/>
        <p:txBody>
          <a:bodyPr>
            <a:normAutofit fontScale="90000"/>
          </a:bodyPr>
          <a:lstStyle/>
          <a:p>
            <a:r>
              <a:rPr lang="ru-RU" b="1" dirty="0"/>
              <a:t>Опыты с песком</a:t>
            </a:r>
            <a:r>
              <a:rPr lang="ru-RU" dirty="0"/>
              <a:t/>
            </a:r>
            <a:br>
              <a:rPr lang="ru-RU" dirty="0"/>
            </a:br>
            <a:endParaRPr lang="ru-RU" dirty="0"/>
          </a:p>
        </p:txBody>
      </p:sp>
      <p:pic>
        <p:nvPicPr>
          <p:cNvPr id="4" name="Рисунок 3" descr="C:\Users\ivan\Desktop\фото садик\Лето проепт Эксперементирование\S40100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563" y="3431107"/>
            <a:ext cx="5707901" cy="3429000"/>
          </a:xfrm>
          <a:prstGeom prst="rect">
            <a:avLst/>
          </a:prstGeom>
          <a:noFill/>
          <a:ln>
            <a:noFill/>
          </a:ln>
        </p:spPr>
      </p:pic>
    </p:spTree>
    <p:extLst>
      <p:ext uri="{BB962C8B-B14F-4D97-AF65-F5344CB8AC3E}">
        <p14:creationId xmlns:p14="http://schemas.microsoft.com/office/powerpoint/2010/main" val="2966407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764704"/>
            <a:ext cx="9144000" cy="3168352"/>
          </a:xfrm>
        </p:spPr>
        <p:txBody>
          <a:bodyPr>
            <a:normAutofit lnSpcReduction="10000"/>
          </a:bodyPr>
          <a:lstStyle/>
          <a:p>
            <a:r>
              <a:rPr lang="ru-RU" b="1" dirty="0"/>
              <a:t>«Чьи следы?»</a:t>
            </a:r>
            <a:endParaRPr lang="ru-RU" dirty="0"/>
          </a:p>
          <a:p>
            <a:r>
              <a:rPr lang="ru-RU" b="1" dirty="0"/>
              <a:t> Задача</a:t>
            </a:r>
            <a:r>
              <a:rPr lang="ru-RU" dirty="0"/>
              <a:t>: закрепить представления детей о свойствах песка, развивать наблюдательность.</a:t>
            </a:r>
          </a:p>
          <a:p>
            <a:r>
              <a:rPr lang="ru-RU" dirty="0"/>
              <a:t>Дети берут игрушки и подбирают отпечатанные следы на мокром песке для своей игрушки.</a:t>
            </a:r>
          </a:p>
          <a:p>
            <a:r>
              <a:rPr lang="ru-RU" b="1" dirty="0"/>
              <a:t>Вывод</a:t>
            </a:r>
            <a:r>
              <a:rPr lang="ru-RU" dirty="0"/>
              <a:t>: отпечаток получается на мокром песке. Сделать песок влажным, оставить отпечаток своей ладошки. Из мокрого песка можно строить (сделать постройку).</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проепт Эксперементирование\S401000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12" y="3645024"/>
            <a:ext cx="4605012" cy="3217817"/>
          </a:xfrm>
          <a:prstGeom prst="rect">
            <a:avLst/>
          </a:prstGeom>
          <a:noFill/>
          <a:ln>
            <a:noFill/>
          </a:ln>
        </p:spPr>
      </p:pic>
      <p:pic>
        <p:nvPicPr>
          <p:cNvPr id="5" name="Рисунок 4" descr="C:\Users\ivan\Desktop\фото садик\лето опыты,центры\S40200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645024"/>
            <a:ext cx="4572000" cy="3217817"/>
          </a:xfrm>
          <a:prstGeom prst="rect">
            <a:avLst/>
          </a:prstGeom>
          <a:noFill/>
          <a:ln>
            <a:noFill/>
          </a:ln>
        </p:spPr>
      </p:pic>
    </p:spTree>
    <p:extLst>
      <p:ext uri="{BB962C8B-B14F-4D97-AF65-F5344CB8AC3E}">
        <p14:creationId xmlns:p14="http://schemas.microsoft.com/office/powerpoint/2010/main" val="2127723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047" y="260648"/>
            <a:ext cx="9178047" cy="3456384"/>
          </a:xfrm>
        </p:spPr>
        <p:txBody>
          <a:bodyPr>
            <a:normAutofit fontScale="92500" lnSpcReduction="10000"/>
          </a:bodyPr>
          <a:lstStyle/>
          <a:p>
            <a:r>
              <a:rPr lang="ru-RU" b="1" dirty="0"/>
              <a:t>«Свойства сухого песка»</a:t>
            </a:r>
            <a:endParaRPr lang="ru-RU" dirty="0"/>
          </a:p>
          <a:p>
            <a:r>
              <a:rPr lang="ru-RU" b="1" dirty="0"/>
              <a:t> Задача: </a:t>
            </a:r>
            <a:r>
              <a:rPr lang="ru-RU" dirty="0"/>
              <a:t>познакомить детей со свойствами сухого песка.</a:t>
            </a:r>
          </a:p>
          <a:p>
            <a:r>
              <a:rPr lang="ru-RU" dirty="0"/>
              <a:t>1.Взять песок в ладошки и высыпать тонкой струйкой на поднос.</a:t>
            </a:r>
          </a:p>
          <a:p>
            <a:r>
              <a:rPr lang="ru-RU" dirty="0"/>
              <a:t>2.Рассмотреть песчинки через лупу или увеличительное стекло. </a:t>
            </a:r>
          </a:p>
          <a:p>
            <a:r>
              <a:rPr lang="ru-RU" dirty="0"/>
              <a:t>3.Подуть через трубочку на сухой песок в подносе.</a:t>
            </a:r>
          </a:p>
          <a:p>
            <a:r>
              <a:rPr lang="ru-RU" dirty="0"/>
              <a:t>4.Насыпать песок на горку – песок скатывается вниз.</a:t>
            </a:r>
          </a:p>
          <a:p>
            <a:r>
              <a:rPr lang="ru-RU" b="1" dirty="0" smtClean="0"/>
              <a:t>Вывод</a:t>
            </a:r>
            <a:r>
              <a:rPr lang="ru-RU" b="1" dirty="0"/>
              <a:t>:</a:t>
            </a:r>
            <a:r>
              <a:rPr lang="ru-RU" dirty="0"/>
              <a:t> песок состоит из отдельных песчинок, а между ними находится воздух, поэтому песок может сыпаться тонкой струйкой вниз и каждая песчинка самостоятельно может катиться по наклонной горке.</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центры\S40200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89040"/>
            <a:ext cx="4716016" cy="3068960"/>
          </a:xfrm>
          <a:prstGeom prst="rect">
            <a:avLst/>
          </a:prstGeom>
          <a:noFill/>
          <a:ln>
            <a:noFill/>
          </a:ln>
        </p:spPr>
      </p:pic>
      <p:pic>
        <p:nvPicPr>
          <p:cNvPr id="5" name="Рисунок 4" descr="E:\DCIM\406CDPFQ\S406000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789041"/>
            <a:ext cx="4644009" cy="3068960"/>
          </a:xfrm>
          <a:prstGeom prst="rect">
            <a:avLst/>
          </a:prstGeom>
          <a:noFill/>
          <a:ln>
            <a:noFill/>
          </a:ln>
        </p:spPr>
      </p:pic>
    </p:spTree>
    <p:extLst>
      <p:ext uri="{BB962C8B-B14F-4D97-AF65-F5344CB8AC3E}">
        <p14:creationId xmlns:p14="http://schemas.microsoft.com/office/powerpoint/2010/main" val="3576842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144000" cy="3384376"/>
          </a:xfrm>
        </p:spPr>
        <p:txBody>
          <a:bodyPr>
            <a:normAutofit fontScale="92500" lnSpcReduction="20000"/>
          </a:bodyPr>
          <a:lstStyle/>
          <a:p>
            <a:r>
              <a:rPr lang="ru-RU" b="1" dirty="0"/>
              <a:t>«Свойства мокрого песка»</a:t>
            </a:r>
            <a:endParaRPr lang="ru-RU" dirty="0"/>
          </a:p>
          <a:p>
            <a:r>
              <a:rPr lang="ru-RU" b="1" dirty="0"/>
              <a:t>Задача</a:t>
            </a:r>
            <a:r>
              <a:rPr lang="ru-RU" dirty="0"/>
              <a:t>: знать, что мокрый песок нельзя сыпать струйкой, но зато он может принимать любую нужную форму, пока не высохнет, из мокрого песка можно лепить.</a:t>
            </a:r>
          </a:p>
          <a:p>
            <a:r>
              <a:rPr lang="ru-RU" dirty="0"/>
              <a:t>Если же в мокрый песок добавить цемент, то и высохнув, песок не потеряет свою форму и станет твердым, как камень. Вот так песок используют при строительстве домов. </a:t>
            </a:r>
            <a:r>
              <a:rPr lang="ru-RU" b="1" dirty="0" smtClean="0"/>
              <a:t>  </a:t>
            </a:r>
            <a:endParaRPr lang="ru-RU" dirty="0"/>
          </a:p>
          <a:p>
            <a:r>
              <a:rPr lang="ru-RU" b="1" dirty="0"/>
              <a:t>Вывод:</a:t>
            </a:r>
            <a:r>
              <a:rPr lang="ru-RU" dirty="0"/>
              <a:t> мокрый песок нельзя пересыпать, зато из него можно лепить. Он принимает любую форму. Когда песок намокнет, воздух между гранями каждой песчинки исчезает, мокрые грани слипаются и держат друг друга. </a:t>
            </a:r>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центры\S40200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89040"/>
            <a:ext cx="4499992" cy="3071461"/>
          </a:xfrm>
          <a:prstGeom prst="rect">
            <a:avLst/>
          </a:prstGeom>
          <a:noFill/>
          <a:ln>
            <a:noFill/>
          </a:ln>
        </p:spPr>
      </p:pic>
      <p:pic>
        <p:nvPicPr>
          <p:cNvPr id="5" name="Рисунок 4" descr="E:\DCIM\406CDPFQ\S40600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789041"/>
            <a:ext cx="4659085" cy="3068960"/>
          </a:xfrm>
          <a:prstGeom prst="rect">
            <a:avLst/>
          </a:prstGeom>
          <a:noFill/>
          <a:ln>
            <a:noFill/>
          </a:ln>
        </p:spPr>
      </p:pic>
    </p:spTree>
    <p:extLst>
      <p:ext uri="{BB962C8B-B14F-4D97-AF65-F5344CB8AC3E}">
        <p14:creationId xmlns:p14="http://schemas.microsoft.com/office/powerpoint/2010/main" val="327485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2" y="476672"/>
            <a:ext cx="9155432" cy="3456384"/>
          </a:xfrm>
        </p:spPr>
        <p:txBody>
          <a:bodyPr>
            <a:normAutofit lnSpcReduction="10000"/>
          </a:bodyPr>
          <a:lstStyle/>
          <a:p>
            <a:r>
              <a:rPr lang="ru-RU" b="1" dirty="0"/>
              <a:t>«На каком песке легче рисовать?»</a:t>
            </a:r>
            <a:endParaRPr lang="ru-RU" dirty="0"/>
          </a:p>
          <a:p>
            <a:r>
              <a:rPr lang="ru-RU" dirty="0"/>
              <a:t> </a:t>
            </a:r>
            <a:r>
              <a:rPr lang="ru-RU" b="1" dirty="0"/>
              <a:t>Задача</a:t>
            </a:r>
            <a:r>
              <a:rPr lang="ru-RU" dirty="0"/>
              <a:t>: выявить, что на ровной поверхности мокрого песка легче рисовать палочкой. Это происходит потому, что в мокром песке песчинки склеивает между собой вода, а в сухом песке между песчинками находится воздух и он рассыпается.</a:t>
            </a:r>
          </a:p>
          <a:p>
            <a:r>
              <a:rPr lang="ru-RU" dirty="0"/>
              <a:t>Попробовать рисовать на сухом, а затем на мокром песке палочками</a:t>
            </a:r>
            <a:r>
              <a:rPr lang="ru-RU" dirty="0" smtClean="0"/>
              <a:t>.</a:t>
            </a:r>
            <a:r>
              <a:rPr lang="ru-RU" b="1" dirty="0" smtClean="0"/>
              <a:t>  </a:t>
            </a:r>
            <a:endParaRPr lang="ru-RU" dirty="0"/>
          </a:p>
          <a:p>
            <a:r>
              <a:rPr lang="ru-RU" b="1" dirty="0"/>
              <a:t>Вывод: </a:t>
            </a:r>
            <a:r>
              <a:rPr lang="ru-RU" dirty="0"/>
              <a:t>на мокром песке рисунок получается ярче, четче, виднее.</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центры\S4020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05064"/>
            <a:ext cx="4355976" cy="2852937"/>
          </a:xfrm>
          <a:prstGeom prst="rect">
            <a:avLst/>
          </a:prstGeom>
          <a:noFill/>
          <a:ln>
            <a:noFill/>
          </a:ln>
        </p:spPr>
      </p:pic>
      <p:pic>
        <p:nvPicPr>
          <p:cNvPr id="5" name="Рисунок 4" descr="C:\Users\ivan\Desktop\фото садик\лето опыты,центры\S402000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005064"/>
            <a:ext cx="4788024" cy="2858500"/>
          </a:xfrm>
          <a:prstGeom prst="rect">
            <a:avLst/>
          </a:prstGeom>
          <a:noFill/>
          <a:ln>
            <a:noFill/>
          </a:ln>
        </p:spPr>
      </p:pic>
    </p:spTree>
    <p:extLst>
      <p:ext uri="{BB962C8B-B14F-4D97-AF65-F5344CB8AC3E}">
        <p14:creationId xmlns:p14="http://schemas.microsoft.com/office/powerpoint/2010/main" val="2182072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56" y="548680"/>
            <a:ext cx="9139444" cy="3240360"/>
          </a:xfrm>
        </p:spPr>
        <p:txBody>
          <a:bodyPr>
            <a:normAutofit fontScale="85000" lnSpcReduction="20000"/>
          </a:bodyPr>
          <a:lstStyle/>
          <a:p>
            <a:r>
              <a:rPr lang="ru-RU" b="1" dirty="0"/>
              <a:t>«Песчаный конус»</a:t>
            </a:r>
            <a:endParaRPr lang="ru-RU" dirty="0"/>
          </a:p>
          <a:p>
            <a:r>
              <a:rPr lang="ru-RU" dirty="0"/>
              <a:t> </a:t>
            </a:r>
            <a:r>
              <a:rPr lang="ru-RU" b="1" dirty="0"/>
              <a:t>Задача: </a:t>
            </a:r>
            <a:r>
              <a:rPr lang="ru-RU" dirty="0"/>
              <a:t>показать, что слои песка и отдельные песчинки передвигаются относительно друг друга.</a:t>
            </a:r>
          </a:p>
          <a:p>
            <a:r>
              <a:rPr lang="ru-RU" dirty="0"/>
              <a:t>Берем горсти сухого песка и медленно высыпаем их струйкой так, чтобы песок падал в одно и то же место. Постепенно в месте падения образуется конус, растущий в высоту и занимающий все большую площадь у основания. Если долго сыпать песок, то в одном, то в другом месте будут возникать «</a:t>
            </a:r>
            <a:r>
              <a:rPr lang="ru-RU" dirty="0" err="1"/>
              <a:t>сплывы</a:t>
            </a:r>
            <a:r>
              <a:rPr lang="ru-RU" dirty="0"/>
              <a:t>» - движение песка, похожее на течение. Это происходит  потому что песок состоит из отдельных маленьких песчинок. Они не скреплены друг с другом, поэтому они могут передвигаться относительно друг друга.</a:t>
            </a:r>
          </a:p>
          <a:p>
            <a:r>
              <a:rPr lang="ru-RU" b="1" dirty="0"/>
              <a:t>Вывод: </a:t>
            </a:r>
            <a:r>
              <a:rPr lang="ru-RU" dirty="0"/>
              <a:t>слои  песка  и отдельные песчинки могут передвигаться относительно друг друга.</a:t>
            </a:r>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центры\S40200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7405" y="3573016"/>
            <a:ext cx="5328592" cy="3284984"/>
          </a:xfrm>
          <a:prstGeom prst="rect">
            <a:avLst/>
          </a:prstGeom>
          <a:noFill/>
          <a:ln>
            <a:noFill/>
          </a:ln>
        </p:spPr>
      </p:pic>
    </p:spTree>
    <p:extLst>
      <p:ext uri="{BB962C8B-B14F-4D97-AF65-F5344CB8AC3E}">
        <p14:creationId xmlns:p14="http://schemas.microsoft.com/office/powerpoint/2010/main" val="1906560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144000" cy="3384376"/>
          </a:xfrm>
        </p:spPr>
        <p:txBody>
          <a:bodyPr>
            <a:normAutofit/>
          </a:bodyPr>
          <a:lstStyle/>
          <a:p>
            <a:r>
              <a:rPr lang="ru-RU" b="1" dirty="0"/>
              <a:t>Продукт проектной деятельности «Волшебный рисунок» </a:t>
            </a:r>
            <a:endParaRPr lang="ru-RU" dirty="0"/>
          </a:p>
          <a:p>
            <a:r>
              <a:rPr lang="ru-RU" b="1" dirty="0"/>
              <a:t> Задача: </a:t>
            </a:r>
            <a:r>
              <a:rPr lang="ru-RU" dirty="0"/>
              <a:t>дать детям представление о том, что песком можно рисовать.</a:t>
            </a:r>
          </a:p>
          <a:p>
            <a:r>
              <a:rPr lang="ru-RU" dirty="0"/>
              <a:t>На листе бумаги делаем рисунок клеем-карандашом, затем сверху посыпаем сухим песком, стряхиваем лишний песок, появляется рисунок, нарисованный песком. </a:t>
            </a:r>
          </a:p>
          <a:p>
            <a:r>
              <a:rPr lang="ru-RU" dirty="0" smtClean="0"/>
              <a:t>Вывод</a:t>
            </a:r>
            <a:r>
              <a:rPr lang="ru-RU" dirty="0"/>
              <a:t>: песчинки прилипают к клею – песок можно приклеивать.</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E:\DCIM\406CDPFQ\S40600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33056"/>
            <a:ext cx="4499992" cy="2924944"/>
          </a:xfrm>
          <a:prstGeom prst="rect">
            <a:avLst/>
          </a:prstGeom>
          <a:noFill/>
          <a:ln>
            <a:noFill/>
          </a:ln>
        </p:spPr>
      </p:pic>
      <p:pic>
        <p:nvPicPr>
          <p:cNvPr id="5" name="Рисунок 4" descr="E:\DCIM\406CDPFQ\S40600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933056"/>
            <a:ext cx="4932040" cy="2924944"/>
          </a:xfrm>
          <a:prstGeom prst="rect">
            <a:avLst/>
          </a:prstGeom>
          <a:noFill/>
          <a:ln>
            <a:noFill/>
          </a:ln>
        </p:spPr>
      </p:pic>
    </p:spTree>
    <p:extLst>
      <p:ext uri="{BB962C8B-B14F-4D97-AF65-F5344CB8AC3E}">
        <p14:creationId xmlns:p14="http://schemas.microsoft.com/office/powerpoint/2010/main" val="2729845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4" name="Рисунок 3" descr="E:\DCIM\406CDPFQ\S40600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65" y="836712"/>
            <a:ext cx="8856984" cy="5112568"/>
          </a:xfrm>
          <a:prstGeom prst="rect">
            <a:avLst/>
          </a:prstGeom>
          <a:noFill/>
          <a:ln>
            <a:noFill/>
          </a:ln>
        </p:spPr>
      </p:pic>
    </p:spTree>
    <p:extLst>
      <p:ext uri="{BB962C8B-B14F-4D97-AF65-F5344CB8AC3E}">
        <p14:creationId xmlns:p14="http://schemas.microsoft.com/office/powerpoint/2010/main" val="80408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132856"/>
            <a:ext cx="9036495" cy="4725144"/>
          </a:xfrm>
        </p:spPr>
        <p:txBody>
          <a:bodyPr>
            <a:normAutofit fontScale="77500" lnSpcReduction="20000"/>
          </a:bodyPr>
          <a:lstStyle/>
          <a:p>
            <a:r>
              <a:rPr lang="ru-RU" dirty="0"/>
              <a:t>Цель: развитие поисково-познавательной активности детей при проведении опытов и исследований с воздухом, солнечным светом, песком.</a:t>
            </a:r>
          </a:p>
          <a:p>
            <a:r>
              <a:rPr lang="ru-RU" dirty="0"/>
              <a:t>Задачи:</a:t>
            </a:r>
          </a:p>
          <a:p>
            <a:r>
              <a:rPr lang="ru-RU" dirty="0"/>
              <a:t>Образовательные:</a:t>
            </a:r>
          </a:p>
          <a:p>
            <a:r>
              <a:rPr lang="ru-RU" dirty="0"/>
              <a:t>Научить устанавливать простейшие закономерности и связи в явлениях окружающего мира, делать самостоятельные выводы и умозаключения при проведении опытно-исследовательской деятельности.</a:t>
            </a:r>
          </a:p>
          <a:p>
            <a:r>
              <a:rPr lang="ru-RU" dirty="0"/>
              <a:t> Способствовать развитию творческого мышления и активности, самостоятельности при проведении исследовательской деятельности.</a:t>
            </a:r>
          </a:p>
          <a:p>
            <a:r>
              <a:rPr lang="ru-RU" dirty="0"/>
              <a:t> Развивающие:</a:t>
            </a:r>
          </a:p>
          <a:p>
            <a:r>
              <a:rPr lang="ru-RU" dirty="0"/>
              <a:t> Развивать познавательно-исследовательскую деятельность детей через: наблюдения за объектами неживой природы </a:t>
            </a:r>
          </a:p>
          <a:p>
            <a:r>
              <a:rPr lang="ru-RU" dirty="0"/>
              <a:t> Формировать умение самостоятельно выражать собственное мнение об увиденном и услышанном.</a:t>
            </a:r>
          </a:p>
          <a:p>
            <a:r>
              <a:rPr lang="ru-RU" dirty="0"/>
              <a:t>  Воспитательные:</a:t>
            </a:r>
          </a:p>
          <a:p>
            <a:r>
              <a:rPr lang="ru-RU" dirty="0"/>
              <a:t>Воспитывать экологическую культуру у детей и бережное отношение к окружающему миру.</a:t>
            </a: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163546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b="1" dirty="0" smtClean="0"/>
              <a:t>Итог:</a:t>
            </a:r>
            <a:r>
              <a:rPr lang="ru-RU" dirty="0"/>
              <a:t> </a:t>
            </a:r>
            <a:r>
              <a:rPr lang="ru-RU" dirty="0" smtClean="0"/>
              <a:t>Дети</a:t>
            </a:r>
            <a:r>
              <a:rPr lang="ru-RU"/>
              <a:t> </a:t>
            </a:r>
            <a:r>
              <a:rPr lang="ru-RU" smtClean="0"/>
              <a:t>расширили </a:t>
            </a:r>
            <a:r>
              <a:rPr lang="ru-RU" dirty="0"/>
              <a:t>знания о свойствах воды, воздуха, песка, света и тени  и их роли в окружающем мире; сформировали бережное отношения к природе; развили наблюдательность; активизировали словарный запас; накопили эмоциональный позитивный опыт общения с природой.</a:t>
            </a:r>
            <a:r>
              <a:rPr lang="ru-RU" b="1" dirty="0"/>
              <a:t> </a:t>
            </a:r>
            <a:endParaRPr lang="ru-RU" dirty="0"/>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1057473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r>
              <a:rPr lang="ru-RU" dirty="0" err="1" smtClean="0"/>
              <a:t>Спасбо</a:t>
            </a:r>
            <a:endParaRPr lang="ru-RU" dirty="0"/>
          </a:p>
        </p:txBody>
      </p:sp>
      <p:pic>
        <p:nvPicPr>
          <p:cNvPr id="1026" name="Picture 2" descr="http://cf.ppt-online.org/files/slide/x/xkRVe9Ol6svHDCJp1dSBh4LnAEmwYojXcTi8ta/sli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 y="0"/>
            <a:ext cx="91559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695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204864"/>
            <a:ext cx="8964487" cy="4653136"/>
          </a:xfrm>
        </p:spPr>
        <p:txBody>
          <a:bodyPr>
            <a:normAutofit fontScale="92500" lnSpcReduction="20000"/>
          </a:bodyPr>
          <a:lstStyle/>
          <a:p>
            <a:r>
              <a:rPr lang="ru-RU" b="1" dirty="0"/>
              <a:t>Проблема: </a:t>
            </a:r>
            <a:r>
              <a:rPr lang="ru-RU" dirty="0"/>
              <a:t>Ежедневно дети сталкиваются с интересными и порой непонятными явлениями в живой и неживой природе, постигают знания об их взаимосвязях.  Одним из самых эффективных способов в этом направлении является – экспериментирование, в процессе которого дошкольники получают возможность удовлетворить присущую им любознательность, почувствовать себя учёными, исследователями, первооткрывателями.</a:t>
            </a:r>
          </a:p>
          <a:p>
            <a:r>
              <a:rPr lang="ru-RU" b="1" dirty="0"/>
              <a:t>Актуальность:</a:t>
            </a:r>
            <a:r>
              <a:rPr lang="ru-RU" dirty="0"/>
              <a:t> </a:t>
            </a:r>
            <a:r>
              <a:rPr lang="ru-RU" b="1" dirty="0"/>
              <a:t> </a:t>
            </a:r>
            <a:r>
              <a:rPr lang="ru-RU" dirty="0"/>
              <a:t>Поисково-познавательная деятельность открывает для ребенка новый мир, полный загадок и чудес. У детей углубляются знания о природе – живой и неживой, они расширяют свой кругозор, учатся размышлять, наблюдать, анализировать и делать выводы. У детей появляется контакт с предметами, что позволяет понять их качества и свойства. В процессе постижения новых знаний у детей развивается умение анализировать, обобщать свои наблюдения, логически мыслить и составлять собственное мнение обо всем наблюдаемом, вникая в смысл происходящего.</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04758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386" y="1628800"/>
            <a:ext cx="8964487" cy="2304256"/>
          </a:xfrm>
        </p:spPr>
        <p:txBody>
          <a:bodyPr>
            <a:normAutofit fontScale="85000" lnSpcReduction="10000"/>
          </a:bodyPr>
          <a:lstStyle/>
          <a:p>
            <a:r>
              <a:rPr lang="ru-RU" dirty="0"/>
              <a:t>Я хочу предложить Вашему вниманию ряд опытов, которые можно провести на прогулке с детьми дошкольного возраста в детском саду.</a:t>
            </a:r>
          </a:p>
          <a:p>
            <a:r>
              <a:rPr lang="ru-RU" b="1" dirty="0"/>
              <a:t>Опыты с водой.</a:t>
            </a:r>
            <a:br>
              <a:rPr lang="ru-RU" b="1" dirty="0"/>
            </a:br>
            <a:r>
              <a:rPr lang="ru-RU" b="1" dirty="0" smtClean="0"/>
              <a:t>Задача</a:t>
            </a:r>
            <a:r>
              <a:rPr lang="ru-RU" b="1" dirty="0"/>
              <a:t>: </a:t>
            </a:r>
            <a:r>
              <a:rPr lang="ru-RU" dirty="0"/>
              <a:t>выявить свойство воды – текучесть.</a:t>
            </a:r>
          </a:p>
          <a:p>
            <a:r>
              <a:rPr lang="ru-RU" dirty="0"/>
              <a:t>Перелить воду из одного стакана в другой. </a:t>
            </a:r>
          </a:p>
          <a:p>
            <a:r>
              <a:rPr lang="ru-RU" b="1" dirty="0"/>
              <a:t>Вывод: </a:t>
            </a:r>
            <a:r>
              <a:rPr lang="ru-RU" dirty="0"/>
              <a:t>вода жидкая. Она может течь, это свойство воды называется текучестью.</a:t>
            </a:r>
          </a:p>
          <a:p>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центры\S40200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573016"/>
            <a:ext cx="5580112" cy="3302318"/>
          </a:xfrm>
          <a:prstGeom prst="rect">
            <a:avLst/>
          </a:prstGeom>
          <a:noFill/>
          <a:ln>
            <a:noFill/>
          </a:ln>
        </p:spPr>
      </p:pic>
    </p:spTree>
    <p:extLst>
      <p:ext uri="{BB962C8B-B14F-4D97-AF65-F5344CB8AC3E}">
        <p14:creationId xmlns:p14="http://schemas.microsoft.com/office/powerpoint/2010/main" val="420313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82" y="1844824"/>
            <a:ext cx="9123071" cy="2160240"/>
          </a:xfrm>
        </p:spPr>
        <p:txBody>
          <a:bodyPr/>
          <a:lstStyle/>
          <a:p>
            <a:r>
              <a:rPr lang="ru-RU" b="1" dirty="0"/>
              <a:t>«Вода прозрачная». </a:t>
            </a:r>
            <a:endParaRPr lang="ru-RU" dirty="0"/>
          </a:p>
          <a:p>
            <a:r>
              <a:rPr lang="ru-RU" b="1" dirty="0"/>
              <a:t>Задача: </a:t>
            </a:r>
            <a:r>
              <a:rPr lang="ru-RU" dirty="0"/>
              <a:t>выявить свойство воды – прозрачность.</a:t>
            </a:r>
          </a:p>
          <a:p>
            <a:r>
              <a:rPr lang="ru-RU" dirty="0"/>
              <a:t>Опустить в таз с водой мелкие предметы разного цвета</a:t>
            </a:r>
            <a:r>
              <a:rPr lang="ru-RU" dirty="0" smtClean="0"/>
              <a:t>.</a:t>
            </a:r>
            <a:r>
              <a:rPr lang="ru-RU" b="1" dirty="0"/>
              <a:t> </a:t>
            </a:r>
            <a:endParaRPr lang="ru-RU" dirty="0"/>
          </a:p>
          <a:p>
            <a:r>
              <a:rPr lang="ru-RU" b="1" dirty="0"/>
              <a:t>Вывод: </a:t>
            </a:r>
            <a:r>
              <a:rPr lang="ru-RU" dirty="0"/>
              <a:t>вода не имеет цвета, она бесцветная, прозрачная, через нее виден предмет. </a:t>
            </a:r>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 вода\S404000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645024"/>
            <a:ext cx="6065021" cy="3212976"/>
          </a:xfrm>
          <a:prstGeom prst="rect">
            <a:avLst/>
          </a:prstGeom>
          <a:noFill/>
          <a:ln>
            <a:noFill/>
          </a:ln>
        </p:spPr>
      </p:pic>
    </p:spTree>
    <p:extLst>
      <p:ext uri="{BB962C8B-B14F-4D97-AF65-F5344CB8AC3E}">
        <p14:creationId xmlns:p14="http://schemas.microsoft.com/office/powerpoint/2010/main" val="252848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628800"/>
            <a:ext cx="9036496" cy="2376264"/>
          </a:xfrm>
        </p:spPr>
        <p:txBody>
          <a:bodyPr>
            <a:normAutofit lnSpcReduction="10000"/>
          </a:bodyPr>
          <a:lstStyle/>
          <a:p>
            <a:r>
              <a:rPr lang="ru-RU" b="1" dirty="0"/>
              <a:t>«Вода может изменить свой цвет»</a:t>
            </a:r>
            <a:endParaRPr lang="ru-RU" dirty="0"/>
          </a:p>
          <a:p>
            <a:r>
              <a:rPr lang="ru-RU" b="1" dirty="0"/>
              <a:t>Задача: </a:t>
            </a:r>
            <a:r>
              <a:rPr lang="ru-RU" dirty="0"/>
              <a:t>выявить свойства воды: может окрашиваться в разные цвета. </a:t>
            </a:r>
          </a:p>
          <a:p>
            <a:r>
              <a:rPr lang="ru-RU" dirty="0"/>
              <a:t>Опустить в воду гуашевую краску.</a:t>
            </a:r>
          </a:p>
          <a:p>
            <a:r>
              <a:rPr lang="ru-RU" b="1" dirty="0"/>
              <a:t>Вывод: </a:t>
            </a:r>
            <a:r>
              <a:rPr lang="ru-RU" dirty="0"/>
              <a:t>вода может менять цвет в зависимости от того, какое вещество в нее добавили</a:t>
            </a:r>
            <a:r>
              <a:rPr lang="ru-RU" dirty="0" smtClean="0"/>
              <a:t>.</a:t>
            </a:r>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 вода\S40400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861048"/>
            <a:ext cx="5184576" cy="2996952"/>
          </a:xfrm>
          <a:prstGeom prst="rect">
            <a:avLst/>
          </a:prstGeom>
          <a:noFill/>
          <a:ln>
            <a:noFill/>
          </a:ln>
        </p:spPr>
      </p:pic>
    </p:spTree>
    <p:extLst>
      <p:ext uri="{BB962C8B-B14F-4D97-AF65-F5344CB8AC3E}">
        <p14:creationId xmlns:p14="http://schemas.microsoft.com/office/powerpoint/2010/main" val="124546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916833"/>
            <a:ext cx="9143999" cy="2448272"/>
          </a:xfrm>
        </p:spPr>
        <p:txBody>
          <a:bodyPr/>
          <a:lstStyle/>
          <a:p>
            <a:r>
              <a:rPr lang="ru-RU" b="1" dirty="0"/>
              <a:t>«Вода не имеет запаха». </a:t>
            </a:r>
            <a:endParaRPr lang="ru-RU" dirty="0"/>
          </a:p>
          <a:p>
            <a:r>
              <a:rPr lang="ru-RU" b="1" dirty="0"/>
              <a:t>Задача: </a:t>
            </a:r>
            <a:r>
              <a:rPr lang="ru-RU" dirty="0"/>
              <a:t>выявить, что вода не имеет запаха.</a:t>
            </a:r>
          </a:p>
          <a:p>
            <a:r>
              <a:rPr lang="ru-RU" b="1" dirty="0"/>
              <a:t>Понюхать воду. </a:t>
            </a:r>
            <a:r>
              <a:rPr lang="ru-RU" dirty="0"/>
              <a:t>Пахнет ли вода чем-нибудь?</a:t>
            </a:r>
          </a:p>
          <a:p>
            <a:r>
              <a:rPr lang="ru-RU" b="1" dirty="0"/>
              <a:t>Вывод: </a:t>
            </a:r>
            <a:r>
              <a:rPr lang="ru-RU" dirty="0"/>
              <a:t>вода ничем не пахнет, у нее нет запаха </a:t>
            </a:r>
          </a:p>
          <a:p>
            <a:pPr marL="0" indent="0">
              <a:buNone/>
            </a:pPr>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C:\Users\ivan\Desktop\фото садик\лето опыты,центры\S40200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648681"/>
            <a:ext cx="5400600" cy="3212976"/>
          </a:xfrm>
          <a:prstGeom prst="rect">
            <a:avLst/>
          </a:prstGeom>
          <a:noFill/>
          <a:ln>
            <a:noFill/>
          </a:ln>
        </p:spPr>
      </p:pic>
    </p:spTree>
    <p:extLst>
      <p:ext uri="{BB962C8B-B14F-4D97-AF65-F5344CB8AC3E}">
        <p14:creationId xmlns:p14="http://schemas.microsoft.com/office/powerpoint/2010/main" val="858307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TotalTime>
  <Words>2385</Words>
  <Application>Microsoft Office PowerPoint</Application>
  <PresentationFormat>Экран (4:3)</PresentationFormat>
  <Paragraphs>155</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Волна</vt:lpstr>
      <vt:lpstr>Мы исследователи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Опыты с воздухом.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Опыты с солнечными лучами. </vt:lpstr>
      <vt:lpstr>Презентация PowerPoint</vt:lpstr>
      <vt:lpstr>Презентация PowerPoint</vt:lpstr>
      <vt:lpstr>Опыты с песком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Спасбо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ivan</dc:creator>
  <cp:lastModifiedBy>ivan</cp:lastModifiedBy>
  <cp:revision>5</cp:revision>
  <dcterms:created xsi:type="dcterms:W3CDTF">2017-08-24T15:50:06Z</dcterms:created>
  <dcterms:modified xsi:type="dcterms:W3CDTF">2017-12-04T09:26:07Z</dcterms:modified>
</cp:coreProperties>
</file>