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92" r:id="rId4"/>
    <p:sldId id="267" r:id="rId5"/>
    <p:sldId id="264" r:id="rId6"/>
    <p:sldId id="275" r:id="rId7"/>
    <p:sldId id="294" r:id="rId8"/>
    <p:sldId id="296" r:id="rId9"/>
    <p:sldId id="276" r:id="rId10"/>
    <p:sldId id="295" r:id="rId11"/>
    <p:sldId id="279" r:id="rId12"/>
    <p:sldId id="297" r:id="rId13"/>
    <p:sldId id="298" r:id="rId14"/>
    <p:sldId id="281" r:id="rId15"/>
    <p:sldId id="299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F980-4DA4-4C7F-8469-BC5EA82BAE89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53D8-959F-435A-8A47-5387CE1A8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E1BC-D198-495F-83BD-401789B3D028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1138-FEDC-4F1B-ADC1-9984C7D9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B6B7-3F1D-479A-8B07-28865A09DBE4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8930-FCD5-41B7-B577-11F9A32D9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F2CE-4CD0-4269-B2E7-E52C757E4D85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3DEF-77EB-4CA5-B68A-B10BFEBC5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348-3665-497A-8FBD-BF7E63695688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ECA7-81D6-4269-8F69-91CF0B1B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449C-344E-4CE8-BFB7-9573105629B1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19C3-B89D-4081-A034-603F54FAC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67C8-A96E-46E4-AC74-11F138014C6B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21FB-0078-41EE-8DBD-C9FF89EAA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C43D-B67F-4AA5-A9F8-C0CB811CF0E8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2883-F8D3-4627-975C-9D6C04FD0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A7CB-6813-4C73-9CCB-D0DD0B96E30B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0600-ACA7-405F-B1BB-128298E32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37F8-C324-4232-8054-E15811EF2F4A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0CFA-B951-4EEF-A611-E77DFEA1E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D94E-40D0-4048-BD35-77C54BE1F0C9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4959-A82D-4F41-A5E6-48A6AFE30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F2BB59-45E7-403A-85A5-D2DC808DD16C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6558-F995-4316-AF5D-6E72F902E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89" r:id="rId4"/>
    <p:sldLayoutId id="2147483693" r:id="rId5"/>
    <p:sldLayoutId id="2147483688" r:id="rId6"/>
    <p:sldLayoutId id="2147483694" r:id="rId7"/>
    <p:sldLayoutId id="2147483695" r:id="rId8"/>
    <p:sldLayoutId id="2147483696" r:id="rId9"/>
    <p:sldLayoutId id="2147483687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60542"/>
            <a:ext cx="7772400" cy="187463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Формы работы с детьми 3-4 лет  по воспитанию культуры поведения и общения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из опыта работы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6904038"/>
            <a:ext cx="7345363" cy="239712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076825" y="4868863"/>
            <a:ext cx="359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Шишкина Екатерина Сергеевна</a:t>
            </a:r>
          </a:p>
          <a:p>
            <a:r>
              <a:rPr lang="ru-RU"/>
              <a:t>МАДОУ детский сад № 12</a:t>
            </a:r>
          </a:p>
          <a:p>
            <a:endParaRPr lang="ru-RU"/>
          </a:p>
        </p:txBody>
      </p:sp>
      <p:pic>
        <p:nvPicPr>
          <p:cNvPr id="13316" name="Picture 2" descr="http://kladraz.ru/upload/blogs2/2016/3/7839_b6fe4d1c1aa40a1d9dec8945d7478f77.jpg"/>
          <p:cNvPicPr>
            <a:picLocks noChangeAspect="1" noChangeArrowheads="1"/>
          </p:cNvPicPr>
          <p:nvPr/>
        </p:nvPicPr>
        <p:blipFill>
          <a:blip r:embed="rId2"/>
          <a:srcRect r="74942" b="59351"/>
          <a:stretch>
            <a:fillRect/>
          </a:stretch>
        </p:blipFill>
        <p:spPr bwMode="auto">
          <a:xfrm>
            <a:off x="1116013" y="2735263"/>
            <a:ext cx="208756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987675" y="69215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79388" y="1412875"/>
            <a:ext cx="88566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«Что такое хорошо, что такое плохо» </a:t>
            </a:r>
          </a:p>
          <a:p>
            <a:pPr algn="ctr"/>
            <a:r>
              <a:rPr lang="ru-RU"/>
              <a:t>Помогает сформировать представления у детей о хороших </a:t>
            </a:r>
          </a:p>
          <a:p>
            <a:pPr algn="ctr"/>
            <a:r>
              <a:rPr lang="ru-RU"/>
              <a:t>и плохих поступках.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endParaRPr lang="ru-RU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2451100"/>
            <a:ext cx="813752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«Как вести себя на улице»</a:t>
            </a:r>
          </a:p>
          <a:p>
            <a:pPr algn="ctr"/>
            <a:r>
              <a:rPr lang="ru-RU"/>
              <a:t>Формирования правил поведения на улице</a:t>
            </a:r>
          </a:p>
          <a:p>
            <a:endParaRPr lang="ru-RU"/>
          </a:p>
          <a:p>
            <a:pPr algn="ctr"/>
            <a:endParaRPr lang="ru-R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«Как поступить»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Формирования у детей нравственных качеств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075" y="947738"/>
            <a:ext cx="7993063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Мы хотим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создать дружеские отношения в группе, быть хорошими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  людьми – добрыми и красивыми, нравиться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окружающим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Беседы с детьми: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«Я с товарищем»</a:t>
            </a: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«Как я помогаю друзьям?»</a:t>
            </a: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 «</a:t>
            </a:r>
            <a:r>
              <a:rPr lang="ru-RU" b="1" dirty="0">
                <a:solidFill>
                  <a:srgbClr val="002060"/>
                </a:solidFill>
              </a:rPr>
              <a:t>Вежливые слова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>
                <a:solidFill>
                  <a:srgbClr val="002060"/>
                </a:solidFill>
              </a:rPr>
              <a:t>Мы играем </a:t>
            </a:r>
            <a:r>
              <a:rPr lang="ru-RU" b="1" dirty="0">
                <a:solidFill>
                  <a:srgbClr val="002060"/>
                </a:solidFill>
              </a:rPr>
              <a:t>дружно»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Admin\Desktop\Картинки эмоции\)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457" y="4365104"/>
            <a:ext cx="27733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959225" y="506413"/>
            <a:ext cx="1273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7859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188" y="1803400"/>
            <a:ext cx="2251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1120775" y="113665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Рассматривание картинок</a:t>
            </a:r>
          </a:p>
        </p:txBody>
      </p:sp>
      <p:pic>
        <p:nvPicPr>
          <p:cNvPr id="2458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913" y="4198938"/>
            <a:ext cx="23987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281488"/>
            <a:ext cx="22320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5256213" y="3422650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Создание выставки в различных </a:t>
            </a:r>
          </a:p>
          <a:p>
            <a:pPr algn="ctr"/>
            <a:r>
              <a:rPr lang="ru-RU"/>
              <a:t>микроцентрах</a:t>
            </a: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2854325" y="554038"/>
            <a:ext cx="397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Наглядно-информационная 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7563" y="692150"/>
            <a:ext cx="5041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Наглядно-информационная форма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827088" y="1700213"/>
            <a:ext cx="7269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 второго полугодия детям предлагается элементарная схема накрывания на столы - алгоритм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05" y="3501008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077072"/>
            <a:ext cx="2269798" cy="2269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5" y="2426593"/>
            <a:ext cx="2370559" cy="237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детского сада и семьи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3663" y="1608138"/>
            <a:ext cx="9050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Организовать работу по формированию у дошкольников навыков культуры</a:t>
            </a:r>
          </a:p>
          <a:p>
            <a:pPr algn="ctr"/>
            <a:r>
              <a:rPr lang="ru-RU" b="1"/>
              <a:t>поведения необходимо одновременно и в семье, и в детском саду.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3325" y="2254250"/>
            <a:ext cx="7334250" cy="3694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Консультации для родителей: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dirty="0"/>
              <a:t>«</a:t>
            </a:r>
            <a:r>
              <a:rPr lang="ru-RU" dirty="0"/>
              <a:t>Воспитание дружеских отношений в игре</a:t>
            </a:r>
            <a:r>
              <a:rPr lang="ru-RU" dirty="0"/>
              <a:t>»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dirty="0"/>
              <a:t>«Роль </a:t>
            </a:r>
            <a:r>
              <a:rPr lang="ru-RU" dirty="0"/>
              <a:t>семьи в воспитании навыков культуры поведения </a:t>
            </a:r>
            <a:r>
              <a:rPr lang="ru-RU" dirty="0"/>
              <a:t>детей»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Папки-передвижки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13016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99" y="3949687"/>
            <a:ext cx="2295577" cy="2295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детского сада и семьи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275" y="1268413"/>
            <a:ext cx="6551613" cy="3197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sz="2400" b="1">
                <a:solidFill>
                  <a:srgbClr val="534B38"/>
                </a:solidFill>
                <a:latin typeface="Times New Roman" pitchFamily="18" charset="0"/>
                <a:cs typeface="Times New Roman" pitchFamily="18" charset="0"/>
              </a:rPr>
              <a:t>Нетрадиционное родительское собрание в форме круглого стола:</a:t>
            </a:r>
          </a:p>
          <a:p>
            <a:pPr algn="ctr"/>
            <a:endParaRPr lang="ru-RU" sz="2400" b="1">
              <a:solidFill>
                <a:srgbClr val="534B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534B38"/>
                </a:solidFill>
                <a:latin typeface="Times New Roman" pitchFamily="18" charset="0"/>
                <a:cs typeface="Times New Roman" pitchFamily="18" charset="0"/>
              </a:rPr>
              <a:t>«Давайте познакомимся»</a:t>
            </a:r>
          </a:p>
          <a:p>
            <a:pPr algn="ctr"/>
            <a:endParaRPr lang="ru-RU" sz="2400" b="1">
              <a:solidFill>
                <a:srgbClr val="534B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534B38"/>
                </a:solidFill>
                <a:latin typeface="Times New Roman" pitchFamily="18" charset="0"/>
                <a:cs typeface="Times New Roman" pitchFamily="18" charset="0"/>
              </a:rPr>
              <a:t>Цель: сплотить вновь набранный коллектив родителей и детей.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8026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B0F0"/>
                </a:solidFill>
              </a:rPr>
              <a:t>До свидания!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FF0000"/>
                </a:solidFill>
              </a:rPr>
              <a:t>Всего доброго!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2060"/>
                </a:solidFill>
              </a:rPr>
              <a:t>Всего хорошего!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7030A0"/>
                </a:solidFill>
              </a:rPr>
              <a:t>Доброго пути!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B050"/>
                </a:solidFill>
              </a:rPr>
              <a:t>До новых встреч!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B050"/>
                </a:solidFill>
              </a:rPr>
              <a:t>Буду рада видеть вас всех снова!</a:t>
            </a:r>
          </a:p>
        </p:txBody>
      </p:sp>
      <p:pic>
        <p:nvPicPr>
          <p:cNvPr id="28674" name="Picture 2" descr="Картинки по запросу смайл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08823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/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«Умение вести себя украшает и ничего не стоит»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2000" i="1" dirty="0" smtClean="0">
                <a:solidFill>
                  <a:srgbClr val="002060"/>
                </a:solidFill>
              </a:rPr>
              <a:t>/Немецкая пословица/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i="1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890588"/>
            <a:ext cx="84248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Народная мудрость о правилах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культуры поведения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339" name="Picture 4" descr="http://kladraz.ru/upload/blogs2/2016/3/7839_b6fe4d1c1aa40a1d9dec8945d7478f77.jpg"/>
          <p:cNvPicPr>
            <a:picLocks noChangeAspect="1" noChangeArrowheads="1"/>
          </p:cNvPicPr>
          <p:nvPr/>
        </p:nvPicPr>
        <p:blipFill>
          <a:blip r:embed="rId2"/>
          <a:srcRect l="25804" t="55385" r="48795"/>
          <a:stretch>
            <a:fillRect/>
          </a:stretch>
        </p:blipFill>
        <p:spPr bwMode="auto">
          <a:xfrm>
            <a:off x="1116013" y="3284538"/>
            <a:ext cx="21605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3" y="2565400"/>
            <a:ext cx="8550275" cy="2000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70C0"/>
                </a:solidFill>
              </a:rPr>
              <a:t>Культура поведения включает в себя </a:t>
            </a:r>
            <a:r>
              <a:rPr lang="ru-RU" dirty="0"/>
              <a:t>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b="1" dirty="0"/>
              <a:t>Культура общения (этикетные нормы – речевые и поведенческие)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b="1" dirty="0"/>
              <a:t>Культура деятельности (общения со сверстниками, уважительное отношение к взрослым на «Вы», вежливые слова).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b="1" dirty="0"/>
              <a:t>Культурно – гигиенические навыки и привычки</a:t>
            </a:r>
          </a:p>
          <a:p>
            <a:pPr marL="285750" indent="-285750" algn="just">
              <a:buFontTx/>
              <a:buChar char="-"/>
              <a:defRPr/>
            </a:pP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6388" y="4868863"/>
            <a:ext cx="8578850" cy="10779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</a:rPr>
              <a:t>Этикет </a:t>
            </a:r>
            <a:r>
              <a:rPr lang="ru-RU" dirty="0"/>
              <a:t>– </a:t>
            </a:r>
            <a:r>
              <a:rPr lang="ru-RU" sz="2000" b="1" dirty="0"/>
              <a:t>это совокупность правил поведения, регулирующих внешнее проявление человеческих отношений. Этим правилам необходимо учить.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613" y="404813"/>
            <a:ext cx="7921625" cy="2000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</a:rPr>
              <a:t>Культура поведения дошкольника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dirty="0"/>
              <a:t>–</a:t>
            </a:r>
          </a:p>
          <a:p>
            <a:pPr>
              <a:defRPr/>
            </a:pPr>
            <a:r>
              <a:rPr lang="ru-RU" sz="2400" dirty="0"/>
              <a:t>совокупность полезных  для общества устойчивых форм повседневного поведения в быту, в обществе, в различных видах деятельности. </a:t>
            </a:r>
          </a:p>
          <a:p>
            <a:pPr algn="r">
              <a:defRPr/>
            </a:pPr>
            <a:r>
              <a:rPr lang="ru-RU" sz="2400" dirty="0"/>
              <a:t>( </a:t>
            </a:r>
            <a:r>
              <a:rPr lang="ru-RU" sz="2400" dirty="0" err="1"/>
              <a:t>Петерина</a:t>
            </a:r>
            <a:r>
              <a:rPr lang="ru-RU" sz="2400" dirty="0"/>
              <a:t> С.В.)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476672"/>
            <a:ext cx="8424936" cy="151216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Целевые ориентиры ФГОС ДО по социализации, развитие общения, нравственное воспитание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2205038"/>
            <a:ext cx="864076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/>
                </a:solidFill>
              </a:rPr>
              <a:t>Ребенок может следовать социальным нормам поведения и правилам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    в разных видах деятельности во взаимоотношениях со взрослыми и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    сверстниками;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/>
                </a:solidFill>
              </a:rPr>
              <a:t>Ребенок способен договариваться, учитывать интересы и чувства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    других, сопереживать неудачам и радоваться успехам других,   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    адекватно  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    проявляет свои чувства, в том числе чувство веры в себя, старается  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    разрешать конфликты;</a:t>
            </a:r>
          </a:p>
          <a:p>
            <a:pPr algn="just">
              <a:defRPr/>
            </a:pPr>
            <a:endParaRPr lang="ru-RU" b="1" dirty="0">
              <a:solidFill>
                <a:schemeClr val="accent2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/>
                </a:solidFill>
              </a:rPr>
              <a:t>Ребенок может использовать речь для выражения своих мыслей, чувств и желаний, построения речевого высказывания в ситуации общения.</a:t>
            </a:r>
          </a:p>
          <a:p>
            <a:pPr>
              <a:defRPr/>
            </a:pPr>
            <a:endParaRPr lang="ru-RU" dirty="0">
              <a:solidFill>
                <a:schemeClr val="accent2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38150" y="1341438"/>
            <a:ext cx="813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      </a:t>
            </a:r>
            <a:r>
              <a:rPr lang="ru-RU" sz="2000" b="1">
                <a:solidFill>
                  <a:schemeClr val="accent2"/>
                </a:solidFill>
              </a:rPr>
              <a:t>Обучение детей способам установления и развития коммуникации - одна из важных задач ознакомления детей с правилами поведения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9972" y="2564904"/>
            <a:ext cx="2438400" cy="233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75133" y="2533574"/>
            <a:ext cx="2578683" cy="233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615950" y="5464175"/>
            <a:ext cx="8037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    </a:t>
            </a:r>
            <a:r>
              <a:rPr lang="ru-RU" sz="2000" b="1">
                <a:solidFill>
                  <a:schemeClr val="accent2"/>
                </a:solidFill>
              </a:rPr>
              <a:t>Дети учатся говорить вежливые слова, совершать приятные людям поступки, красиво и правильно вести себя за столом, в гостях, в общественных местах.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9488" y="687388"/>
            <a:ext cx="4514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Ребенок в детском саду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12978" y="2982624"/>
            <a:ext cx="2788180" cy="244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30613" y="2811463"/>
            <a:ext cx="2165350" cy="2016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«Правила культуры поведения»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82975" y="620713"/>
            <a:ext cx="2312988" cy="19446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Правила поведения за </a:t>
            </a:r>
            <a:r>
              <a:rPr lang="ru-RU" b="1" dirty="0">
                <a:solidFill>
                  <a:srgbClr val="002060"/>
                </a:solidFill>
              </a:rPr>
              <a:t>столом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67388" y="4465638"/>
            <a:ext cx="2312987" cy="1943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Правила речевого этикета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01725" y="4410075"/>
            <a:ext cx="2528888" cy="19446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Правила поведения в общественном транспорте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1538" y="1773238"/>
            <a:ext cx="2312987" cy="1943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Правила культуры внешнего вида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9750" y="1916113"/>
            <a:ext cx="2817813" cy="1943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Правила поведения в разнообразных жизненных ситуациях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15" idx="5"/>
            <a:endCxn id="4" idx="2"/>
          </p:cNvCxnSpPr>
          <p:nvPr/>
        </p:nvCxnSpPr>
        <p:spPr>
          <a:xfrm>
            <a:off x="2944813" y="3575050"/>
            <a:ext cx="685800" cy="244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6"/>
          </p:cNvCxnSpPr>
          <p:nvPr/>
        </p:nvCxnSpPr>
        <p:spPr>
          <a:xfrm flipV="1">
            <a:off x="3630613" y="4697413"/>
            <a:ext cx="423862" cy="684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380038" y="4697413"/>
            <a:ext cx="360362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795963" y="3671888"/>
            <a:ext cx="796925" cy="13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7" idx="4"/>
          </p:cNvCxnSpPr>
          <p:nvPr/>
        </p:nvCxnSpPr>
        <p:spPr>
          <a:xfrm>
            <a:off x="4640263" y="2565400"/>
            <a:ext cx="0" cy="24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4"/>
          <p:cNvSpPr txBox="1">
            <a:spLocks noChangeArrowheads="1"/>
          </p:cNvSpPr>
          <p:nvPr/>
        </p:nvSpPr>
        <p:spPr bwMode="auto">
          <a:xfrm>
            <a:off x="827088" y="620713"/>
            <a:ext cx="168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Направления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50938" y="66675"/>
            <a:ext cx="6842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 детьми по формированию навыков культурного поведения и общения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78050" y="1311275"/>
            <a:ext cx="1079500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925" y="2201863"/>
            <a:ext cx="2808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Словесный метод 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форма: беседы</a:t>
            </a: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03575" y="1223963"/>
            <a:ext cx="936625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11863" y="2001838"/>
            <a:ext cx="3132137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Игровой метод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форма: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-дидактические игры,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-сюжетно 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ролевые игры</a:t>
            </a: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64163" y="1196975"/>
            <a:ext cx="1152525" cy="80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3850" y="3933825"/>
            <a:ext cx="4248150" cy="175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  <a:p>
            <a:pPr algn="ctr"/>
            <a:endParaRPr lang="ru-RU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Наглядный метод  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наглядно-информационная форма</a:t>
            </a:r>
          </a:p>
          <a:p>
            <a:pPr algn="ctr"/>
            <a:r>
              <a:rPr lang="ru-RU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-плакаты,</a:t>
            </a:r>
          </a:p>
          <a:p>
            <a:pPr algn="ctr"/>
            <a:r>
              <a:rPr lang="ru-RU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-книжки-передвижки,</a:t>
            </a:r>
          </a:p>
          <a:p>
            <a:pPr algn="ctr"/>
            <a:r>
              <a:rPr lang="ru-RU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-книжки-малышки</a:t>
            </a:r>
            <a:endParaRPr lang="ru-RU" sz="24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solidFill>
                <a:schemeClr val="hlink"/>
              </a:solidFill>
              <a:cs typeface="Arial" charset="0"/>
            </a:endParaRP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72000" y="1268413"/>
            <a:ext cx="1223963" cy="266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184775" y="4021138"/>
            <a:ext cx="3024188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родительской общественностью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827088" y="26368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713" y="1852613"/>
            <a:ext cx="8302625" cy="1938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3-4 лет происходит переход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</a:t>
            </a:r>
          </a:p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игровой деятельности, что в корне перестраивает отношение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взрослыми. В этом возрасте контакты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становятся шире, проявляется их активность,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149080"/>
            <a:ext cx="208823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260648"/>
            <a:ext cx="8640960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Сюжетно-ролевая игра « К нам пришли гости»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1291503"/>
            <a:ext cx="1975386" cy="1975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282" y="3443075"/>
            <a:ext cx="208823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0" y="5530850"/>
            <a:ext cx="499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Учимся накрывать на стол, соблюдая этикет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342" y="1301708"/>
            <a:ext cx="2053207" cy="205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601613"/>
            <a:ext cx="2071115" cy="2071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5765800" y="5900738"/>
            <a:ext cx="314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Встречаем гостей, угощаем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1294</TotalTime>
  <Words>446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 дошкольников навыков культуры поведения (этикета) как средство социализации»</dc:title>
  <dc:creator>Admin</dc:creator>
  <cp:lastModifiedBy>ДС</cp:lastModifiedBy>
  <cp:revision>96</cp:revision>
  <dcterms:created xsi:type="dcterms:W3CDTF">2015-02-28T12:41:21Z</dcterms:created>
  <dcterms:modified xsi:type="dcterms:W3CDTF">2016-10-11T12:19:21Z</dcterms:modified>
</cp:coreProperties>
</file>