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26"/>
  </p:notesMasterIdLst>
  <p:sldIdLst>
    <p:sldId id="256" r:id="rId2"/>
    <p:sldId id="257" r:id="rId3"/>
    <p:sldId id="258" r:id="rId4"/>
    <p:sldId id="279" r:id="rId5"/>
    <p:sldId id="259" r:id="rId6"/>
    <p:sldId id="260" r:id="rId7"/>
    <p:sldId id="261" r:id="rId8"/>
    <p:sldId id="262" r:id="rId9"/>
    <p:sldId id="264" r:id="rId10"/>
    <p:sldId id="263" r:id="rId11"/>
    <p:sldId id="265" r:id="rId12"/>
    <p:sldId id="266" r:id="rId13"/>
    <p:sldId id="268" r:id="rId14"/>
    <p:sldId id="267" r:id="rId15"/>
    <p:sldId id="269" r:id="rId16"/>
    <p:sldId id="270" r:id="rId17"/>
    <p:sldId id="271" r:id="rId18"/>
    <p:sldId id="273" r:id="rId19"/>
    <p:sldId id="272" r:id="rId20"/>
    <p:sldId id="274" r:id="rId21"/>
    <p:sldId id="278" r:id="rId22"/>
    <p:sldId id="275" r:id="rId23"/>
    <p:sldId id="276" r:id="rId24"/>
    <p:sldId id="277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A1B9E1-41A7-465C-AA3B-AC1582ACD662}" type="datetimeFigureOut">
              <a:rPr lang="ru-RU" smtClean="0"/>
              <a:t>23.02.2012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E2A31A-9491-4600-804A-AB623E4A9B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2356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2A31A-9491-4600-804A-AB623E4A9B7B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7732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23.02.2012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23.02.2012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Урок русского языка        в 11 классе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/>
              <a:t>Тема: Тире в бессоюзном сложном предложении.</a:t>
            </a:r>
          </a:p>
          <a:p>
            <a:pPr algn="ctr"/>
            <a:r>
              <a:rPr lang="ru-RU" sz="4000" dirty="0" smtClean="0"/>
              <a:t>Подготовка к ЕГЭ.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57493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/>
          </a:bodyPr>
          <a:lstStyle/>
          <a:p>
            <a:r>
              <a:rPr lang="ru-RU" sz="3600" dirty="0"/>
              <a:t>5) во второй части содержится сравнение с тем, о чем говорится в </a:t>
            </a:r>
            <a:r>
              <a:rPr lang="ru-RU" sz="3600" dirty="0" smtClean="0"/>
              <a:t>первой; </a:t>
            </a:r>
            <a:endParaRPr lang="ru-RU" sz="3600" dirty="0"/>
          </a:p>
          <a:p>
            <a:pPr marL="0" indent="0"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 (</a:t>
            </a:r>
            <a:r>
              <a:rPr lang="ru-RU" sz="3600" dirty="0">
                <a:solidFill>
                  <a:srgbClr val="FF0000"/>
                </a:solidFill>
              </a:rPr>
              <a:t>можно вставить подчинительные </a:t>
            </a:r>
            <a:r>
              <a:rPr lang="ru-RU" sz="3600" dirty="0" smtClean="0">
                <a:solidFill>
                  <a:srgbClr val="FF0000"/>
                </a:solidFill>
              </a:rPr>
              <a:t>  союзы </a:t>
            </a:r>
            <a:r>
              <a:rPr lang="ru-RU" sz="3600" dirty="0">
                <a:solidFill>
                  <a:srgbClr val="FF0000"/>
                </a:solidFill>
              </a:rPr>
              <a:t>как ,как будто, словно, что) </a:t>
            </a:r>
            <a:endParaRPr lang="ru-RU" sz="3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3600" i="1" dirty="0" smtClean="0">
                <a:solidFill>
                  <a:srgbClr val="0000FF"/>
                </a:solidFill>
              </a:rPr>
              <a:t> </a:t>
            </a:r>
            <a:r>
              <a:rPr lang="ru-RU" sz="4000" i="1" dirty="0" smtClean="0">
                <a:solidFill>
                  <a:srgbClr val="0000FF"/>
                </a:solidFill>
              </a:rPr>
              <a:t>Посмотрит - </a:t>
            </a:r>
            <a:r>
              <a:rPr lang="ru-RU" sz="4000" i="1" dirty="0">
                <a:solidFill>
                  <a:srgbClr val="0000FF"/>
                </a:solidFill>
              </a:rPr>
              <a:t>рублем подарит.</a:t>
            </a:r>
            <a:endParaRPr lang="ru-RU" sz="4000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11619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208912" cy="5328592"/>
          </a:xfrm>
        </p:spPr>
        <p:txBody>
          <a:bodyPr>
            <a:normAutofit/>
          </a:bodyPr>
          <a:lstStyle/>
          <a:p>
            <a:r>
              <a:rPr lang="ru-RU" sz="3600" dirty="0"/>
              <a:t>6) вторая часть (неполное предложение) имеет изъяснительное </a:t>
            </a:r>
            <a:r>
              <a:rPr lang="ru-RU" sz="3600" dirty="0" smtClean="0"/>
              <a:t>значение; </a:t>
            </a:r>
          </a:p>
          <a:p>
            <a:pPr marL="0" indent="0">
              <a:buNone/>
            </a:pP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smtClean="0">
                <a:solidFill>
                  <a:srgbClr val="FF0000"/>
                </a:solidFill>
              </a:rPr>
              <a:t>(</a:t>
            </a:r>
            <a:r>
              <a:rPr lang="ru-RU" sz="3600" dirty="0">
                <a:solidFill>
                  <a:srgbClr val="FF0000"/>
                </a:solidFill>
              </a:rPr>
              <a:t>можно вставить союз что</a:t>
            </a:r>
            <a:r>
              <a:rPr lang="ru-RU" sz="3600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ru-RU" sz="4000" i="1" dirty="0" smtClean="0">
                <a:solidFill>
                  <a:srgbClr val="0000FF"/>
                </a:solidFill>
              </a:rPr>
              <a:t> Иногда </a:t>
            </a:r>
            <a:r>
              <a:rPr lang="ru-RU" sz="4000" i="1" dirty="0">
                <a:solidFill>
                  <a:srgbClr val="0000FF"/>
                </a:solidFill>
              </a:rPr>
              <a:t>мне думается – надо убежать</a:t>
            </a:r>
            <a:endParaRPr lang="ru-RU" sz="4000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23496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/>
          <a:lstStyle/>
          <a:p>
            <a:r>
              <a:rPr lang="ru-RU" sz="3600" dirty="0"/>
              <a:t>7)вторая часть представляет собой присоединительное </a:t>
            </a:r>
            <a:r>
              <a:rPr lang="ru-RU" sz="3600" dirty="0" smtClean="0"/>
              <a:t>предложение</a:t>
            </a:r>
          </a:p>
          <a:p>
            <a:pPr marL="0" indent="0">
              <a:buNone/>
            </a:pPr>
            <a:r>
              <a:rPr lang="ru-RU" sz="3600" dirty="0" smtClean="0"/>
              <a:t> </a:t>
            </a:r>
            <a:r>
              <a:rPr lang="ru-RU" sz="3600" dirty="0">
                <a:solidFill>
                  <a:srgbClr val="FF0000"/>
                </a:solidFill>
              </a:rPr>
              <a:t>(перед ним можно вставить слово</a:t>
            </a:r>
            <a:r>
              <a:rPr lang="ru-RU" sz="3600" b="1" dirty="0">
                <a:solidFill>
                  <a:srgbClr val="FF0000"/>
                </a:solidFill>
              </a:rPr>
              <a:t> это</a:t>
            </a:r>
            <a:r>
              <a:rPr lang="ru-RU" sz="3600" dirty="0">
                <a:solidFill>
                  <a:srgbClr val="FF0000"/>
                </a:solidFill>
              </a:rPr>
              <a:t>; иногда оно уже есть в самом предложении) </a:t>
            </a:r>
            <a:r>
              <a:rPr lang="ru-RU" sz="3600" i="1" dirty="0">
                <a:solidFill>
                  <a:srgbClr val="FF0000"/>
                </a:solidFill>
              </a:rPr>
              <a:t> </a:t>
            </a:r>
            <a:endParaRPr lang="ru-RU" sz="3600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sz="4000" i="1" dirty="0" smtClean="0">
                <a:solidFill>
                  <a:srgbClr val="0000FF"/>
                </a:solidFill>
              </a:rPr>
              <a:t>На </a:t>
            </a:r>
            <a:r>
              <a:rPr lang="ru-RU" sz="4000" i="1" dirty="0">
                <a:solidFill>
                  <a:srgbClr val="0000FF"/>
                </a:solidFill>
              </a:rPr>
              <a:t>стене ни одного образа – дурной </a:t>
            </a:r>
            <a:r>
              <a:rPr lang="ru-RU" sz="4000" i="1" dirty="0" smtClean="0">
                <a:solidFill>
                  <a:srgbClr val="0000FF"/>
                </a:solidFill>
              </a:rPr>
              <a:t>знак</a:t>
            </a:r>
            <a:endParaRPr lang="ru-RU" sz="4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24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517632" cy="114300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dirty="0" smtClean="0"/>
              <a:t> </a:t>
            </a:r>
            <a:r>
              <a:rPr lang="ru-RU" b="1" dirty="0" smtClean="0"/>
              <a:t>Замени БСП на синонимичные союзные предложения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38912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3500" b="1" dirty="0" smtClean="0"/>
              <a:t>Карточка 3.</a:t>
            </a:r>
          </a:p>
          <a:p>
            <a:r>
              <a:rPr lang="ru-RU" sz="3500" dirty="0" smtClean="0"/>
              <a:t>1.В камень стрелять- только стрелы терять.</a:t>
            </a:r>
          </a:p>
          <a:p>
            <a:r>
              <a:rPr lang="ru-RU" sz="3500" dirty="0" smtClean="0"/>
              <a:t>2. Гром не грянет- мужик не перекрестится.</a:t>
            </a:r>
          </a:p>
          <a:p>
            <a:r>
              <a:rPr lang="ru-RU" sz="3500" dirty="0" smtClean="0"/>
              <a:t>3. Кончил дело – гуляй смело.</a:t>
            </a:r>
          </a:p>
          <a:p>
            <a:r>
              <a:rPr lang="ru-RU" sz="3500" dirty="0" smtClean="0"/>
              <a:t>4. Назвался груздем – полезай в кузов.</a:t>
            </a:r>
          </a:p>
          <a:p>
            <a:r>
              <a:rPr lang="ru-RU" sz="3500" dirty="0" smtClean="0"/>
              <a:t>5. Нос вытащит - хвост увязит, хвост вытащит – нос увязит.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771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44242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Выполняем тренировочные упражнения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16832"/>
            <a:ext cx="8568952" cy="4752528"/>
          </a:xfrm>
        </p:spPr>
        <p:txBody>
          <a:bodyPr>
            <a:normAutofit fontScale="77500" lnSpcReduction="20000"/>
          </a:bodyPr>
          <a:lstStyle/>
          <a:p>
            <a:r>
              <a:rPr lang="ru-RU" sz="3100" b="1" dirty="0"/>
              <a:t>Контрольная карточка (проведите взаимопроверку)</a:t>
            </a:r>
            <a:endParaRPr lang="ru-RU" sz="3100" dirty="0"/>
          </a:p>
          <a:p>
            <a:pPr marL="0" indent="0" algn="ctr">
              <a:buNone/>
            </a:pPr>
            <a:endParaRPr lang="ru-RU" sz="3100" b="1" dirty="0" smtClean="0"/>
          </a:p>
          <a:p>
            <a:pPr marL="0" indent="0" algn="ctr">
              <a:buNone/>
            </a:pPr>
            <a:r>
              <a:rPr lang="ru-RU" sz="3100" b="1" dirty="0" smtClean="0"/>
              <a:t>Карточка </a:t>
            </a:r>
            <a:r>
              <a:rPr lang="ru-RU" sz="3100" b="1" dirty="0"/>
              <a:t>1. </a:t>
            </a:r>
            <a:endParaRPr lang="ru-RU" sz="3100" dirty="0"/>
          </a:p>
          <a:p>
            <a:pPr lvl="0"/>
            <a:r>
              <a:rPr lang="ru-RU" sz="3100" dirty="0"/>
              <a:t>Служить бы рад – прислуживаться тошно. (Противопоставление)</a:t>
            </a:r>
          </a:p>
          <a:p>
            <a:pPr lvl="0"/>
            <a:r>
              <a:rPr lang="ru-RU" sz="3100" dirty="0"/>
              <a:t>Внезапные надрывающие грудь рыдания не дали ей докончить речи – она повалилась на траву и горько заплакала. (Следствие)</a:t>
            </a:r>
          </a:p>
          <a:p>
            <a:pPr lvl="0"/>
            <a:r>
              <a:rPr lang="ru-RU" sz="3100" dirty="0"/>
              <a:t>Мы почему-то говорим шепотом – боимся спугнуть рассвет. (Следствие)</a:t>
            </a:r>
          </a:p>
          <a:p>
            <a:pPr lvl="0"/>
            <a:r>
              <a:rPr lang="ru-RU" sz="3100" dirty="0"/>
              <a:t>Наши руки пахнут дымом и брусникой – этот запах не исчезает неделями. (Условие) </a:t>
            </a:r>
          </a:p>
          <a:p>
            <a:pPr lvl="0"/>
            <a:r>
              <a:rPr lang="ru-RU" sz="3100" dirty="0"/>
              <a:t>Надежды мои не сбылись вполне  – я не застал их одних. (Следствие)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388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pPr algn="ctr"/>
            <a:r>
              <a:rPr lang="ru-RU" b="1" dirty="0" smtClean="0"/>
              <a:t>Тест (самопроверка)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556792"/>
            <a:ext cx="8856984" cy="4824536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11200" b="1" dirty="0" smtClean="0"/>
              <a:t>Вариант 1</a:t>
            </a:r>
            <a:r>
              <a:rPr lang="ru-RU" sz="11200" b="1" dirty="0"/>
              <a:t>.</a:t>
            </a:r>
            <a:endParaRPr lang="ru-RU" sz="11200" dirty="0"/>
          </a:p>
          <a:p>
            <a:r>
              <a:rPr lang="ru-RU" sz="11200" dirty="0"/>
              <a:t>1.Как объяснить постановку тире в данном предложении                                                      </a:t>
            </a:r>
            <a:r>
              <a:rPr lang="ru-RU" sz="11200" dirty="0" smtClean="0"/>
              <a:t>          </a:t>
            </a:r>
            <a:r>
              <a:rPr lang="ru-RU" sz="11200" i="1" dirty="0" smtClean="0">
                <a:solidFill>
                  <a:srgbClr val="0000FF"/>
                </a:solidFill>
              </a:rPr>
              <a:t>Упустишь </a:t>
            </a:r>
            <a:r>
              <a:rPr lang="ru-RU" sz="11200" i="1" dirty="0">
                <a:solidFill>
                  <a:srgbClr val="0000FF"/>
                </a:solidFill>
              </a:rPr>
              <a:t>огонь – не потушишь.                                                                                                   </a:t>
            </a:r>
            <a:r>
              <a:rPr lang="ru-RU" sz="11200" dirty="0"/>
              <a:t>1)Тире между подлежащим и сказуемым, выраженными существительными.</a:t>
            </a:r>
            <a:r>
              <a:rPr lang="ru-RU" sz="11200" i="1" dirty="0"/>
              <a:t>                         </a:t>
            </a:r>
            <a:r>
              <a:rPr lang="ru-RU" sz="11200" i="1" dirty="0" smtClean="0"/>
              <a:t>                                                </a:t>
            </a:r>
            <a:r>
              <a:rPr lang="ru-RU" sz="11200" dirty="0" smtClean="0"/>
              <a:t>2</a:t>
            </a:r>
            <a:r>
              <a:rPr lang="ru-RU" sz="11200" dirty="0"/>
              <a:t>) Во второй части бессоюзного сложного предложения содержится указание на быструю смену событий.</a:t>
            </a:r>
            <a:r>
              <a:rPr lang="ru-RU" sz="11200" i="1" dirty="0"/>
              <a:t>                                                                                                                               </a:t>
            </a:r>
            <a:r>
              <a:rPr lang="ru-RU" sz="11200" dirty="0"/>
              <a:t>3) Первая часть обозначает условие совершения действия, о котором говорится во второй части.</a:t>
            </a:r>
            <a:r>
              <a:rPr lang="ru-RU" sz="11200" i="1" dirty="0"/>
              <a:t>                                                                                                                                               </a:t>
            </a:r>
            <a:r>
              <a:rPr lang="ru-RU" sz="11200" dirty="0"/>
              <a:t>4) Вторая часть бессоюзного сложного предложения заключает в себя следствие, вывод из того, о чем говорится в первой части.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079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Ответы по тесту (самопроверка)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i="1" dirty="0" smtClean="0"/>
              <a:t>1 вариант - 1- </a:t>
            </a:r>
            <a:r>
              <a:rPr lang="ru-RU" sz="6000" b="1" dirty="0"/>
              <a:t>3,</a:t>
            </a:r>
            <a:r>
              <a:rPr lang="ru-RU" sz="6000" i="1" dirty="0"/>
              <a:t> 2- </a:t>
            </a:r>
            <a:r>
              <a:rPr lang="ru-RU" sz="6000" b="1" dirty="0" smtClean="0"/>
              <a:t>4</a:t>
            </a:r>
            <a:r>
              <a:rPr lang="ru-RU" sz="6000" i="1" dirty="0"/>
              <a:t>,</a:t>
            </a:r>
            <a:r>
              <a:rPr lang="ru-RU" sz="6000" i="1" dirty="0" smtClean="0"/>
              <a:t>     3- </a:t>
            </a:r>
            <a:r>
              <a:rPr lang="ru-RU" sz="6000" b="1" dirty="0" smtClean="0"/>
              <a:t>4</a:t>
            </a:r>
            <a:r>
              <a:rPr lang="ru-RU" sz="6000" i="1" dirty="0" smtClean="0"/>
              <a:t>, 4- </a:t>
            </a:r>
            <a:r>
              <a:rPr lang="ru-RU" sz="6000" b="1" dirty="0" smtClean="0"/>
              <a:t>4</a:t>
            </a:r>
            <a:r>
              <a:rPr lang="ru-RU" sz="6000" i="1" dirty="0" smtClean="0"/>
              <a:t>, 5- </a:t>
            </a:r>
            <a:r>
              <a:rPr lang="ru-RU" sz="6000" b="1" dirty="0"/>
              <a:t>3</a:t>
            </a:r>
            <a:r>
              <a:rPr lang="ru-RU" sz="6000" i="1" dirty="0"/>
              <a:t>.</a:t>
            </a:r>
            <a:endParaRPr lang="ru-RU" sz="6000" dirty="0"/>
          </a:p>
          <a:p>
            <a:pPr algn="ctr"/>
            <a:r>
              <a:rPr lang="ru-RU" sz="6000" i="1" dirty="0"/>
              <a:t>2 </a:t>
            </a:r>
            <a:r>
              <a:rPr lang="ru-RU" sz="6000" i="1" dirty="0" smtClean="0"/>
              <a:t>вариант - 1-</a:t>
            </a:r>
            <a:r>
              <a:rPr lang="ru-RU" sz="6000" b="1" dirty="0" smtClean="0"/>
              <a:t>3 </a:t>
            </a:r>
            <a:r>
              <a:rPr lang="ru-RU" sz="6000" b="1" dirty="0"/>
              <a:t>,</a:t>
            </a:r>
            <a:r>
              <a:rPr lang="ru-RU" sz="6000" i="1" dirty="0"/>
              <a:t>2-</a:t>
            </a:r>
            <a:r>
              <a:rPr lang="ru-RU" sz="6000" b="1" dirty="0"/>
              <a:t>4 </a:t>
            </a:r>
            <a:r>
              <a:rPr lang="ru-RU" sz="6000" b="1" dirty="0" smtClean="0"/>
              <a:t>,  </a:t>
            </a:r>
            <a:r>
              <a:rPr lang="ru-RU" sz="6000" i="1" dirty="0" smtClean="0"/>
              <a:t>3-</a:t>
            </a:r>
            <a:r>
              <a:rPr lang="ru-RU" sz="6000" b="1" dirty="0" smtClean="0"/>
              <a:t>3</a:t>
            </a:r>
            <a:r>
              <a:rPr lang="ru-RU" sz="6000" b="1" dirty="0"/>
              <a:t>, </a:t>
            </a:r>
            <a:r>
              <a:rPr lang="ru-RU" sz="6000" i="1" dirty="0"/>
              <a:t>4-</a:t>
            </a:r>
            <a:r>
              <a:rPr lang="ru-RU" sz="6000" b="1" dirty="0"/>
              <a:t>1,</a:t>
            </a:r>
            <a:r>
              <a:rPr lang="ru-RU" sz="6000" i="1" dirty="0"/>
              <a:t>5-</a:t>
            </a:r>
            <a:r>
              <a:rPr lang="ru-RU" sz="6000" b="1" dirty="0"/>
              <a:t>4.</a:t>
            </a:r>
            <a:r>
              <a:rPr lang="ru-RU" sz="6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2695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Анализ текста                          (Расставь знаки препинания)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200" dirty="0" smtClean="0"/>
              <a:t>Других </a:t>
            </a:r>
            <a:r>
              <a:rPr lang="ru-RU" sz="3200" dirty="0"/>
              <a:t>не зли и сам не злись</a:t>
            </a:r>
          </a:p>
          <a:p>
            <a:pPr marL="0" indent="0" algn="ctr">
              <a:buNone/>
            </a:pPr>
            <a:r>
              <a:rPr lang="ru-RU" sz="3200" dirty="0" smtClean="0"/>
              <a:t>Мы </a:t>
            </a:r>
            <a:r>
              <a:rPr lang="ru-RU" sz="3200" dirty="0"/>
              <a:t>гости в этом бренном мире</a:t>
            </a:r>
          </a:p>
          <a:p>
            <a:pPr marL="0" indent="0" algn="ctr">
              <a:buNone/>
            </a:pPr>
            <a:r>
              <a:rPr lang="ru-RU" sz="3200" dirty="0" smtClean="0"/>
              <a:t>И </a:t>
            </a:r>
            <a:r>
              <a:rPr lang="ru-RU" sz="3200" dirty="0"/>
              <a:t>если что не так </a:t>
            </a:r>
            <a:r>
              <a:rPr lang="ru-RU" sz="3200" dirty="0" smtClean="0"/>
              <a:t>смирись</a:t>
            </a:r>
          </a:p>
          <a:p>
            <a:pPr marL="0" indent="0" algn="ctr">
              <a:buNone/>
            </a:pPr>
            <a:r>
              <a:rPr lang="ru-RU" sz="3200" dirty="0" smtClean="0"/>
              <a:t>Будь поумнее  улыбнись!</a:t>
            </a:r>
          </a:p>
          <a:p>
            <a:pPr marL="0" indent="0" algn="ctr">
              <a:buNone/>
            </a:pPr>
            <a:r>
              <a:rPr lang="ru-RU" sz="3200" dirty="0" smtClean="0"/>
              <a:t>Холодной </a:t>
            </a:r>
            <a:r>
              <a:rPr lang="ru-RU" sz="3200" dirty="0"/>
              <a:t>думай головой</a:t>
            </a:r>
          </a:p>
          <a:p>
            <a:pPr marL="0" indent="0" algn="ctr">
              <a:buNone/>
            </a:pPr>
            <a:r>
              <a:rPr lang="ru-RU" sz="3200" dirty="0"/>
              <a:t>Ведь в мире все закономерно</a:t>
            </a:r>
          </a:p>
          <a:p>
            <a:pPr marL="0" indent="0" algn="ctr">
              <a:buNone/>
            </a:pPr>
            <a:r>
              <a:rPr lang="ru-RU" sz="3200" dirty="0"/>
              <a:t>Зло излученное тобой к тебе вернется непременно!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371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pPr algn="ctr"/>
            <a:r>
              <a:rPr lang="ru-RU" b="1" dirty="0" smtClean="0"/>
              <a:t>Задания к тексту: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38912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Расставь </a:t>
            </a:r>
            <a:r>
              <a:rPr lang="ru-RU" sz="2800" dirty="0"/>
              <a:t>знаки препинания, определи вид связи предложений в тексте, подчеркни основы предложений;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Объясни </a:t>
            </a:r>
            <a:r>
              <a:rPr lang="ru-RU" sz="2800" dirty="0"/>
              <a:t>постановку тире в предложении;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Найди </a:t>
            </a:r>
            <a:r>
              <a:rPr lang="ru-RU" sz="2800" dirty="0"/>
              <a:t>страдательное причастие;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В </a:t>
            </a:r>
            <a:r>
              <a:rPr lang="ru-RU" sz="2800" dirty="0"/>
              <a:t>последнем предложении найди словосочетание со связью примыкание;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В </a:t>
            </a:r>
            <a:r>
              <a:rPr lang="ru-RU" sz="2800" dirty="0"/>
              <a:t>каком наклонении употреблены глаголы, каким способом они образованы.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812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Проверка текста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200" dirty="0"/>
              <a:t>Других не зли, и сам не злись,</a:t>
            </a:r>
          </a:p>
          <a:p>
            <a:pPr marL="0" indent="0" algn="ctr">
              <a:buNone/>
            </a:pPr>
            <a:r>
              <a:rPr lang="ru-RU" sz="3200" dirty="0"/>
              <a:t>Мы гости в этом бренном мире,</a:t>
            </a:r>
          </a:p>
          <a:p>
            <a:pPr marL="0" indent="0" algn="ctr">
              <a:buNone/>
            </a:pPr>
            <a:r>
              <a:rPr lang="ru-RU" sz="3200" dirty="0"/>
              <a:t>И, если что не так, смирись,</a:t>
            </a:r>
          </a:p>
          <a:p>
            <a:pPr marL="0" indent="0" algn="ctr">
              <a:buNone/>
            </a:pPr>
            <a:r>
              <a:rPr lang="ru-RU" sz="3200" dirty="0"/>
              <a:t>Будь поумнее - улыбнись!</a:t>
            </a:r>
          </a:p>
          <a:p>
            <a:pPr marL="0" indent="0" algn="ctr">
              <a:buNone/>
            </a:pPr>
            <a:r>
              <a:rPr lang="ru-RU" sz="3200" dirty="0"/>
              <a:t>Холодной думай головой,</a:t>
            </a:r>
          </a:p>
          <a:p>
            <a:pPr marL="0" indent="0" algn="ctr">
              <a:buNone/>
            </a:pPr>
            <a:r>
              <a:rPr lang="ru-RU" sz="3200" dirty="0"/>
              <a:t>Ведь в мире все закономерно,</a:t>
            </a:r>
          </a:p>
          <a:p>
            <a:pPr marL="0" indent="0" algn="ctr">
              <a:buNone/>
            </a:pPr>
            <a:r>
              <a:rPr lang="ru-RU" sz="3200" dirty="0"/>
              <a:t>Зло, излученное тобой, к тебе вернется </a:t>
            </a:r>
            <a:r>
              <a:rPr lang="ru-RU" sz="3200" dirty="0" smtClean="0"/>
              <a:t>непременно!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94265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Цель урока: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</a:t>
            </a:r>
            <a:r>
              <a:rPr lang="ru-RU" dirty="0" smtClean="0"/>
              <a:t>овторить </a:t>
            </a:r>
            <a:r>
              <a:rPr lang="ru-RU" dirty="0"/>
              <a:t>знаки препинания в БСП;</a:t>
            </a:r>
          </a:p>
          <a:p>
            <a:r>
              <a:rPr lang="ru-RU" dirty="0"/>
              <a:t>П</a:t>
            </a:r>
            <a:r>
              <a:rPr lang="ru-RU" dirty="0" smtClean="0"/>
              <a:t>равила </a:t>
            </a:r>
            <a:r>
              <a:rPr lang="ru-RU" dirty="0"/>
              <a:t>постановки тире в бессоюзном сложном предложении;</a:t>
            </a:r>
          </a:p>
          <a:p>
            <a:r>
              <a:rPr lang="ru-RU" dirty="0"/>
              <a:t>Н</a:t>
            </a:r>
            <a:r>
              <a:rPr lang="ru-RU" dirty="0" smtClean="0"/>
              <a:t>а </a:t>
            </a:r>
            <a:r>
              <a:rPr lang="ru-RU" dirty="0"/>
              <a:t>языковом материале урока отрабатывать навыки решения заданий части </a:t>
            </a:r>
            <a:r>
              <a:rPr lang="ru-RU" dirty="0" smtClean="0"/>
              <a:t>А, (А3</a:t>
            </a:r>
            <a:r>
              <a:rPr lang="ru-RU" dirty="0"/>
              <a:t>, </a:t>
            </a:r>
            <a:r>
              <a:rPr lang="ru-RU" dirty="0" smtClean="0"/>
              <a:t>А23 ), </a:t>
            </a:r>
            <a:r>
              <a:rPr lang="ru-RU" dirty="0"/>
              <a:t>части В (В1-В3), части С (определение проблемы данного текста, подбор аргументов);</a:t>
            </a:r>
          </a:p>
          <a:p>
            <a:r>
              <a:rPr lang="ru-RU" dirty="0"/>
              <a:t>В</a:t>
            </a:r>
            <a:r>
              <a:rPr lang="ru-RU" dirty="0" smtClean="0"/>
              <a:t>оспитывать </a:t>
            </a:r>
            <a:r>
              <a:rPr lang="ru-RU" dirty="0"/>
              <a:t>терпимое отношение к окружающим людям, желание жить в мире без конфликтов.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899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pPr algn="ctr"/>
            <a:r>
              <a:rPr lang="ru-RU" b="1" dirty="0" smtClean="0"/>
              <a:t>Отработка заданий части С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389120"/>
          </a:xfrm>
        </p:spPr>
        <p:txBody>
          <a:bodyPr/>
          <a:lstStyle/>
          <a:p>
            <a:pPr lvl="0"/>
            <a:r>
              <a:rPr lang="ru-RU" sz="3600" b="1" dirty="0" smtClean="0">
                <a:solidFill>
                  <a:srgbClr val="0000FF"/>
                </a:solidFill>
              </a:rPr>
              <a:t>1) </a:t>
            </a:r>
            <a:r>
              <a:rPr lang="ru-RU" sz="3600" dirty="0" smtClean="0">
                <a:solidFill>
                  <a:srgbClr val="0000FF"/>
                </a:solidFill>
              </a:rPr>
              <a:t>Определите </a:t>
            </a:r>
            <a:r>
              <a:rPr lang="ru-RU" sz="3600" dirty="0">
                <a:solidFill>
                  <a:srgbClr val="0000FF"/>
                </a:solidFill>
              </a:rPr>
              <a:t>проблему текста</a:t>
            </a:r>
          </a:p>
          <a:p>
            <a:pPr lvl="0"/>
            <a:r>
              <a:rPr lang="ru-RU" sz="3600" b="1" dirty="0" smtClean="0">
                <a:solidFill>
                  <a:srgbClr val="0000FF"/>
                </a:solidFill>
              </a:rPr>
              <a:t>2)</a:t>
            </a:r>
            <a:r>
              <a:rPr lang="ru-RU" sz="3600" dirty="0" smtClean="0"/>
              <a:t>1Вариант – </a:t>
            </a:r>
            <a:r>
              <a:rPr lang="ru-RU" sz="3600" dirty="0" smtClean="0">
                <a:solidFill>
                  <a:srgbClr val="0000FF"/>
                </a:solidFill>
              </a:rPr>
              <a:t>Подберите аргумент </a:t>
            </a:r>
            <a:r>
              <a:rPr lang="ru-RU" sz="3600" dirty="0">
                <a:solidFill>
                  <a:srgbClr val="0000FF"/>
                </a:solidFill>
              </a:rPr>
              <a:t>из вашей жизни;</a:t>
            </a:r>
          </a:p>
          <a:p>
            <a:pPr marL="0" indent="0">
              <a:buNone/>
            </a:pPr>
            <a:r>
              <a:rPr lang="ru-RU" sz="3600" dirty="0" smtClean="0"/>
              <a:t>     2Вариант – </a:t>
            </a:r>
            <a:r>
              <a:rPr lang="ru-RU" sz="3600" dirty="0" smtClean="0">
                <a:solidFill>
                  <a:srgbClr val="0000FF"/>
                </a:solidFill>
              </a:rPr>
              <a:t>Подберите аргумент </a:t>
            </a:r>
            <a:r>
              <a:rPr lang="ru-RU" sz="3600" dirty="0">
                <a:solidFill>
                  <a:srgbClr val="0000FF"/>
                </a:solidFill>
              </a:rPr>
              <a:t>из художественной литературы.</a:t>
            </a:r>
          </a:p>
          <a:p>
            <a:pPr marL="0" indent="0">
              <a:buNone/>
            </a:pPr>
            <a:endParaRPr lang="ru-RU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29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pPr algn="ctr"/>
            <a:r>
              <a:rPr lang="ru-RU" b="1" dirty="0" smtClean="0"/>
              <a:t>Проблема текста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0000FF"/>
                </a:solidFill>
              </a:rPr>
              <a:t>В данном тексте поднимается актуальная для современного общества проблема отношения к окружающим людям.</a:t>
            </a:r>
            <a:endParaRPr lang="ru-RU" sz="4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81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pPr algn="ctr"/>
            <a:r>
              <a:rPr lang="ru-RU" b="1" dirty="0" smtClean="0"/>
              <a:t>Обобщение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/>
              <a:t>Какую тему мы рассмотрели сегодня на уроке?</a:t>
            </a:r>
          </a:p>
          <a:p>
            <a:r>
              <a:rPr lang="ru-RU" sz="3600" dirty="0" smtClean="0"/>
              <a:t> Что нужно делать, чтобы не ошибиться в постановке тире в бессоюзном сложном предложении?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895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Домашнее задание: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348880"/>
            <a:ext cx="8229600" cy="3528392"/>
          </a:xfrm>
        </p:spPr>
        <p:txBody>
          <a:bodyPr/>
          <a:lstStyle/>
          <a:p>
            <a:r>
              <a:rPr lang="ru-RU" sz="3200" dirty="0"/>
              <a:t>В</a:t>
            </a:r>
            <a:r>
              <a:rPr lang="ru-RU" sz="3200" dirty="0" smtClean="0"/>
              <a:t>ыучить </a:t>
            </a:r>
            <a:r>
              <a:rPr lang="ru-RU" sz="3200" dirty="0"/>
              <a:t>таблицу о постановке </a:t>
            </a:r>
            <a:r>
              <a:rPr lang="ru-RU" sz="3200" dirty="0" smtClean="0"/>
              <a:t>тире</a:t>
            </a:r>
            <a:r>
              <a:rPr lang="ru-RU" sz="3200" dirty="0"/>
              <a:t>;</a:t>
            </a:r>
            <a:endParaRPr lang="ru-RU" sz="3200" dirty="0" smtClean="0"/>
          </a:p>
          <a:p>
            <a:r>
              <a:rPr lang="ru-RU" sz="3200" dirty="0" smtClean="0"/>
              <a:t>Написать </a:t>
            </a:r>
            <a:r>
              <a:rPr lang="ru-RU" sz="3200" dirty="0"/>
              <a:t>с</a:t>
            </a:r>
            <a:r>
              <a:rPr lang="ru-RU" sz="3200" dirty="0" smtClean="0"/>
              <a:t>очинение </a:t>
            </a:r>
            <a:r>
              <a:rPr lang="ru-RU" sz="3200" dirty="0"/>
              <a:t>по тексту 12 методического пособия под редакцией </a:t>
            </a:r>
            <a:r>
              <a:rPr lang="ru-RU" sz="3200" dirty="0" smtClean="0"/>
              <a:t>Н.А. Сениной.</a:t>
            </a:r>
          </a:p>
          <a:p>
            <a:r>
              <a:rPr lang="ru-RU" sz="3200" b="1" dirty="0" smtClean="0">
                <a:solidFill>
                  <a:srgbClr val="FF0000"/>
                </a:solidFill>
              </a:rPr>
              <a:t>Готовимся </a:t>
            </a:r>
            <a:r>
              <a:rPr lang="ru-RU" sz="3200" b="1" dirty="0">
                <a:solidFill>
                  <a:srgbClr val="FF0000"/>
                </a:solidFill>
              </a:rPr>
              <a:t>к </a:t>
            </a:r>
            <a:r>
              <a:rPr lang="ru-RU" sz="3200" b="1" dirty="0" smtClean="0">
                <a:solidFill>
                  <a:srgbClr val="FF0000"/>
                </a:solidFill>
              </a:rPr>
              <a:t>КДР!</a:t>
            </a:r>
          </a:p>
          <a:p>
            <a:pPr marL="0" indent="0">
              <a:buNone/>
            </a:pPr>
            <a:endParaRPr lang="ru-RU" sz="32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827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95536" y="2852936"/>
            <a:ext cx="835292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nastasiaScript" pitchFamily="2" charset="0"/>
              </a:rPr>
              <a:t>Спасибо за внимание!</a:t>
            </a:r>
            <a:endParaRPr lang="ru-RU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nastasiaScrip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92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Этапы урока: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Лингвистическая разминка</a:t>
            </a:r>
          </a:p>
          <a:p>
            <a:r>
              <a:rPr lang="ru-RU" dirty="0" smtClean="0"/>
              <a:t>Фронтальный опрос</a:t>
            </a:r>
          </a:p>
          <a:p>
            <a:r>
              <a:rPr lang="ru-RU" dirty="0" smtClean="0"/>
              <a:t>Повторение темы «Тире в БСП». Сообщение консультантов.</a:t>
            </a:r>
          </a:p>
          <a:p>
            <a:r>
              <a:rPr lang="ru-RU" dirty="0" smtClean="0"/>
              <a:t>Работа по карточкам</a:t>
            </a:r>
          </a:p>
          <a:p>
            <a:r>
              <a:rPr lang="ru-RU" dirty="0" smtClean="0"/>
              <a:t>Тест с самопроверкой</a:t>
            </a:r>
          </a:p>
          <a:p>
            <a:r>
              <a:rPr lang="ru-RU" dirty="0" smtClean="0"/>
              <a:t>Анализ текста</a:t>
            </a:r>
          </a:p>
          <a:p>
            <a:r>
              <a:rPr lang="ru-RU" dirty="0" smtClean="0"/>
              <a:t>Отработка заданий части С</a:t>
            </a:r>
          </a:p>
        </p:txBody>
      </p:sp>
    </p:spTree>
    <p:extLst>
      <p:ext uri="{BB962C8B-B14F-4D97-AF65-F5344CB8AC3E}">
        <p14:creationId xmlns:p14="http://schemas.microsoft.com/office/powerpoint/2010/main" val="285522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9969" y="0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Оцени себя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8786669"/>
              </p:ext>
            </p:extLst>
          </p:nvPr>
        </p:nvGraphicFramePr>
        <p:xfrm>
          <a:off x="1115616" y="1223940"/>
          <a:ext cx="6768753" cy="5458212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797150"/>
                <a:gridCol w="1657201"/>
                <a:gridCol w="1657201"/>
                <a:gridCol w="1657201"/>
              </a:tblGrid>
              <a:tr h="708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FF"/>
                          </a:solidFill>
                          <a:effectLst/>
                        </a:rPr>
                        <a:t>Этапы урока</a:t>
                      </a:r>
                      <a:endParaRPr lang="ru-RU" sz="14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FF"/>
                          </a:solidFill>
                          <a:effectLst/>
                        </a:rPr>
                        <a:t>Оценка </a:t>
                      </a:r>
                      <a:r>
                        <a:rPr lang="ru-RU" sz="1400" smtClean="0">
                          <a:solidFill>
                            <a:srgbClr val="0000FF"/>
                          </a:solidFill>
                          <a:effectLst/>
                        </a:rPr>
                        <a:t>учащегося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mtClean="0">
                          <a:solidFill>
                            <a:srgbClr val="0000FF"/>
                          </a:solidFill>
                          <a:effectLst/>
                        </a:rPr>
                        <a:t>(баллы)</a:t>
                      </a:r>
                      <a:endParaRPr lang="ru-RU" sz="14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FF"/>
                          </a:solidFill>
                          <a:effectLst/>
                        </a:rPr>
                        <a:t>Оценка учителя</a:t>
                      </a:r>
                      <a:endParaRPr lang="ru-RU" sz="14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FF"/>
                          </a:solidFill>
                          <a:effectLst/>
                        </a:rPr>
                        <a:t>Итог</a:t>
                      </a:r>
                      <a:endParaRPr lang="ru-RU" sz="14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4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FF"/>
                          </a:solidFill>
                          <a:effectLst/>
                        </a:rPr>
                        <a:t>Л</a:t>
                      </a:r>
                      <a:r>
                        <a:rPr lang="ru-RU" sz="1400" dirty="0">
                          <a:solidFill>
                            <a:srgbClr val="0000FF"/>
                          </a:solidFill>
                          <a:effectLst/>
                        </a:rPr>
                        <a:t>ингвистическая разминка</a:t>
                      </a:r>
                    </a:p>
                    <a:p>
                      <a:pPr marL="7315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</a:t>
                      </a:r>
                      <a:endParaRPr lang="ru-RU" sz="1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5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FF"/>
                          </a:solidFill>
                          <a:effectLst/>
                        </a:rPr>
                        <a:t>Фронтальный опрос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5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FF"/>
                          </a:solidFill>
                          <a:effectLst/>
                        </a:rPr>
                        <a:t>Сообщение </a:t>
                      </a:r>
                      <a:r>
                        <a:rPr lang="ru-RU" sz="1400" dirty="0" smtClean="0">
                          <a:solidFill>
                            <a:srgbClr val="0000FF"/>
                          </a:solidFill>
                          <a:effectLst/>
                        </a:rPr>
                        <a:t>консультантов</a:t>
                      </a:r>
                      <a:endParaRPr lang="ru-RU" sz="1400" dirty="0">
                        <a:solidFill>
                          <a:srgbClr val="0000FF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5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FF"/>
                          </a:solidFill>
                          <a:effectLst/>
                        </a:rPr>
                        <a:t>Работа по карточкам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5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FF"/>
                          </a:solidFill>
                          <a:effectLst/>
                        </a:rPr>
                        <a:t>Тест с самопроверкой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4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FF"/>
                          </a:solidFill>
                          <a:effectLst/>
                        </a:rPr>
                        <a:t>Анализ текста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5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FF"/>
                          </a:solidFill>
                          <a:effectLst/>
                        </a:rPr>
                        <a:t>Отработка заданий части </a:t>
                      </a:r>
                      <a:r>
                        <a:rPr lang="ru-RU" sz="1400" dirty="0" smtClean="0">
                          <a:solidFill>
                            <a:srgbClr val="0000FF"/>
                          </a:solidFill>
                          <a:effectLst/>
                        </a:rPr>
                        <a:t>С</a:t>
                      </a:r>
                      <a:endParaRPr lang="ru-RU" sz="1400" dirty="0">
                        <a:solidFill>
                          <a:srgbClr val="0000FF"/>
                        </a:solidFill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                             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                                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47663" y="823830"/>
            <a:ext cx="583421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Фамилия Имя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____________________________________________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92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Фронтальный опрос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</p:spPr>
        <p:txBody>
          <a:bodyPr>
            <a:noAutofit/>
          </a:bodyPr>
          <a:lstStyle/>
          <a:p>
            <a:r>
              <a:rPr lang="ru-RU" sz="3200" dirty="0" smtClean="0"/>
              <a:t>3 Какой знак препинания ставится в предложении </a:t>
            </a:r>
            <a:r>
              <a:rPr lang="ru-RU" sz="3200" i="1" dirty="0" smtClean="0"/>
              <a:t>За Фомою Григорьевичем водилась особенного</a:t>
            </a:r>
            <a:r>
              <a:rPr lang="ru-RU" sz="3200" dirty="0" smtClean="0"/>
              <a:t> </a:t>
            </a:r>
            <a:r>
              <a:rPr lang="ru-RU" sz="3200" i="1" dirty="0" smtClean="0"/>
              <a:t>рода странность он до смерти не любил пересказывать одно и то же.</a:t>
            </a:r>
            <a:r>
              <a:rPr lang="ru-RU" sz="3200" dirty="0" smtClean="0"/>
              <a:t> Почему?</a:t>
            </a:r>
          </a:p>
          <a:p>
            <a:r>
              <a:rPr lang="ru-RU" sz="3200" dirty="0" smtClean="0"/>
              <a:t>4 Объясните постановку тире в предложении из стихотворения М.И. Цветаевой </a:t>
            </a:r>
            <a:r>
              <a:rPr lang="ru-RU" sz="3200" i="1" dirty="0" smtClean="0"/>
              <a:t>Имя твоё – птица в руке.</a:t>
            </a:r>
            <a:r>
              <a:rPr lang="ru-RU" sz="3200" dirty="0" smtClean="0"/>
              <a:t> Кому посвящено это стихотворение?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33747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Тире в БСП ставится: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1)Во </a:t>
            </a:r>
            <a:r>
              <a:rPr lang="ru-RU" sz="3600" dirty="0"/>
              <a:t>второй части содержится неожиданное присоединение, указание на быструю смену событий </a:t>
            </a:r>
            <a:r>
              <a:rPr lang="ru-RU" sz="3600" dirty="0">
                <a:solidFill>
                  <a:srgbClr val="FF0000"/>
                </a:solidFill>
              </a:rPr>
              <a:t>(можно вставить союз и ): </a:t>
            </a:r>
            <a:endParaRPr lang="ru-RU" sz="3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4000" i="1" dirty="0" smtClean="0">
                <a:solidFill>
                  <a:srgbClr val="0000FF"/>
                </a:solidFill>
              </a:rPr>
              <a:t>Сыр выпал - </a:t>
            </a:r>
            <a:r>
              <a:rPr lang="ru-RU" sz="4000" i="1" dirty="0">
                <a:solidFill>
                  <a:srgbClr val="0000FF"/>
                </a:solidFill>
              </a:rPr>
              <a:t>с ним была плутовка такова.</a:t>
            </a:r>
            <a:endParaRPr lang="ru-RU" sz="4000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189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/>
          <a:lstStyle/>
          <a:p>
            <a:r>
              <a:rPr lang="ru-RU" sz="3600" dirty="0"/>
              <a:t>2)вторая часть содержит противопоставление по отношению к содержанию </a:t>
            </a:r>
            <a:r>
              <a:rPr lang="ru-RU" sz="3600" dirty="0" smtClean="0"/>
              <a:t>первой                     </a:t>
            </a:r>
            <a:r>
              <a:rPr lang="ru-RU" sz="3600" dirty="0">
                <a:solidFill>
                  <a:srgbClr val="FF0000"/>
                </a:solidFill>
              </a:rPr>
              <a:t>(</a:t>
            </a:r>
            <a:r>
              <a:rPr lang="ru-RU" sz="3600" dirty="0" smtClean="0">
                <a:solidFill>
                  <a:srgbClr val="FF0000"/>
                </a:solidFill>
              </a:rPr>
              <a:t>можно </a:t>
            </a:r>
            <a:r>
              <a:rPr lang="ru-RU" sz="3600" dirty="0">
                <a:solidFill>
                  <a:srgbClr val="FF0000"/>
                </a:solidFill>
              </a:rPr>
              <a:t>вставить противительные союзы а, но):</a:t>
            </a:r>
            <a:r>
              <a:rPr lang="ru-RU" sz="3600" i="1" dirty="0">
                <a:solidFill>
                  <a:srgbClr val="FF0000"/>
                </a:solidFill>
              </a:rPr>
              <a:t> </a:t>
            </a:r>
            <a:endParaRPr lang="ru-RU" sz="3600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4000" i="1" dirty="0" smtClean="0">
                <a:solidFill>
                  <a:srgbClr val="0000FF"/>
                </a:solidFill>
              </a:rPr>
              <a:t>Чин </a:t>
            </a:r>
            <a:r>
              <a:rPr lang="ru-RU" sz="4000" i="1" dirty="0">
                <a:solidFill>
                  <a:srgbClr val="0000FF"/>
                </a:solidFill>
              </a:rPr>
              <a:t>следовал ему- он службу вдруг оставил.</a:t>
            </a:r>
            <a:endParaRPr lang="ru-RU" sz="4000" dirty="0">
              <a:solidFill>
                <a:srgbClr val="0000FF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096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91264" cy="5544616"/>
          </a:xfrm>
        </p:spPr>
        <p:txBody>
          <a:bodyPr>
            <a:normAutofit/>
          </a:bodyPr>
          <a:lstStyle/>
          <a:p>
            <a:r>
              <a:rPr lang="ru-RU" sz="3600" dirty="0"/>
              <a:t>3) вторая часть заключает в себе </a:t>
            </a:r>
            <a:r>
              <a:rPr lang="ru-RU" sz="3600" dirty="0">
                <a:solidFill>
                  <a:srgbClr val="FF0000"/>
                </a:solidFill>
              </a:rPr>
              <a:t>следствие, вывод</a:t>
            </a:r>
            <a:r>
              <a:rPr lang="ru-RU" sz="3600" dirty="0"/>
              <a:t>, из того, о чем говорится в первой:         </a:t>
            </a:r>
            <a:endParaRPr lang="ru-RU" sz="3600" dirty="0" smtClean="0"/>
          </a:p>
          <a:p>
            <a:pPr marL="0" indent="0">
              <a:buNone/>
            </a:pPr>
            <a:r>
              <a:rPr lang="ru-RU" sz="3600" dirty="0" smtClean="0"/>
              <a:t> </a:t>
            </a:r>
            <a:r>
              <a:rPr lang="ru-RU" sz="4000" i="1" dirty="0">
                <a:solidFill>
                  <a:srgbClr val="0000FF"/>
                </a:solidFill>
              </a:rPr>
              <a:t>Для рыбы нужна чистая вода - будем охранять наши водоемы.</a:t>
            </a:r>
            <a:endParaRPr lang="ru-RU" sz="4000" dirty="0">
              <a:solidFill>
                <a:srgbClr val="0000FF"/>
              </a:solidFill>
            </a:endParaRPr>
          </a:p>
          <a:p>
            <a:r>
              <a:rPr lang="ru-RU" dirty="0"/>
              <a:t>Не путать следствие и причину! Если во второй части указана причина , ставится двоеточие: </a:t>
            </a:r>
            <a:r>
              <a:rPr lang="ru-RU" i="1" dirty="0">
                <a:solidFill>
                  <a:srgbClr val="0000FF"/>
                </a:solidFill>
              </a:rPr>
              <a:t>Выйти невозможно:(потому что) на улице проливной дождь. </a:t>
            </a:r>
            <a:r>
              <a:rPr lang="ru-RU" dirty="0">
                <a:solidFill>
                  <a:srgbClr val="0000FF"/>
                </a:solidFill>
              </a:rPr>
              <a:t>Но </a:t>
            </a:r>
            <a:r>
              <a:rPr lang="ru-RU" i="1" dirty="0">
                <a:solidFill>
                  <a:srgbClr val="0000FF"/>
                </a:solidFill>
              </a:rPr>
              <a:t>На улице проливной дождь - (из-за этого)- выйти невозможно.</a:t>
            </a:r>
            <a:endParaRPr lang="ru-RU" dirty="0">
              <a:solidFill>
                <a:srgbClr val="0000FF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286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/>
          </a:bodyPr>
          <a:lstStyle/>
          <a:p>
            <a:r>
              <a:rPr lang="ru-RU" sz="3600" dirty="0"/>
              <a:t>4)первая часть указывает на время или условие совершения действия, происходящего во второй части </a:t>
            </a:r>
            <a:r>
              <a:rPr lang="ru-RU" sz="3600" dirty="0">
                <a:solidFill>
                  <a:srgbClr val="FF0000"/>
                </a:solidFill>
              </a:rPr>
              <a:t>(можно вставить подчинительные  союзы когда, если</a:t>
            </a:r>
            <a:r>
              <a:rPr lang="ru-RU" sz="3600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ru-RU" sz="3600" i="1" dirty="0" smtClean="0">
                <a:solidFill>
                  <a:srgbClr val="FF0000"/>
                </a:solidFill>
              </a:rPr>
              <a:t> </a:t>
            </a:r>
            <a:r>
              <a:rPr lang="ru-RU" sz="4000" i="1" dirty="0">
                <a:solidFill>
                  <a:srgbClr val="0000FF"/>
                </a:solidFill>
              </a:rPr>
              <a:t>Ехал сюда - рожь цвела. Теперь уезжаю обратно – эту рожь люди едят, новая опять поспевает</a:t>
            </a:r>
            <a:r>
              <a:rPr lang="ru-RU" sz="4000" i="1" dirty="0" smtClean="0">
                <a:solidFill>
                  <a:srgbClr val="0000FF"/>
                </a:solidFill>
              </a:rPr>
              <a:t>. </a:t>
            </a:r>
            <a:endParaRPr lang="ru-RU" sz="4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79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174</TotalTime>
  <Words>967</Words>
  <Application>Microsoft Office PowerPoint</Application>
  <PresentationFormat>Экран (4:3)</PresentationFormat>
  <Paragraphs>140</Paragraphs>
  <Slides>24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Поток</vt:lpstr>
      <vt:lpstr>Урок русского языка        в 11 классе</vt:lpstr>
      <vt:lpstr>Цель урока:</vt:lpstr>
      <vt:lpstr>Этапы урока:</vt:lpstr>
      <vt:lpstr>Оцени себя</vt:lpstr>
      <vt:lpstr>Фронтальный опрос</vt:lpstr>
      <vt:lpstr>Тире в БСП ставится: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Замени БСП на синонимичные союзные предложения</vt:lpstr>
      <vt:lpstr> Выполняем тренировочные упражнения</vt:lpstr>
      <vt:lpstr>Тест (самопроверка)</vt:lpstr>
      <vt:lpstr>Ответы по тесту (самопроверка)</vt:lpstr>
      <vt:lpstr>Анализ текста                          (Расставь знаки препинания)</vt:lpstr>
      <vt:lpstr>Задания к тексту:</vt:lpstr>
      <vt:lpstr>Проверка текста</vt:lpstr>
      <vt:lpstr>Отработка заданий части С</vt:lpstr>
      <vt:lpstr>Проблема текста</vt:lpstr>
      <vt:lpstr>Обобщение</vt:lpstr>
      <vt:lpstr>Домашнее задание: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русского языка        в 11 классе</dc:title>
  <cp:lastModifiedBy>User</cp:lastModifiedBy>
  <cp:revision>12</cp:revision>
  <dcterms:modified xsi:type="dcterms:W3CDTF">2012-02-23T21:37:14Z</dcterms:modified>
</cp:coreProperties>
</file>