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59" r:id="rId3"/>
    <p:sldId id="260" r:id="rId4"/>
    <p:sldId id="261" r:id="rId5"/>
    <p:sldId id="304" r:id="rId6"/>
    <p:sldId id="300" r:id="rId7"/>
    <p:sldId id="264" r:id="rId8"/>
    <p:sldId id="269" r:id="rId9"/>
    <p:sldId id="287" r:id="rId10"/>
    <p:sldId id="289" r:id="rId11"/>
    <p:sldId id="265" r:id="rId12"/>
    <p:sldId id="303" r:id="rId13"/>
    <p:sldId id="268" r:id="rId14"/>
    <p:sldId id="295" r:id="rId15"/>
    <p:sldId id="273" r:id="rId16"/>
    <p:sldId id="274" r:id="rId17"/>
    <p:sldId id="275" r:id="rId18"/>
    <p:sldId id="296" r:id="rId19"/>
    <p:sldId id="276" r:id="rId20"/>
    <p:sldId id="277" r:id="rId21"/>
    <p:sldId id="279" r:id="rId22"/>
    <p:sldId id="281" r:id="rId23"/>
    <p:sldId id="292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9" autoAdjust="0"/>
    <p:restoredTop sz="94660"/>
  </p:normalViewPr>
  <p:slideViewPr>
    <p:cSldViewPr>
      <p:cViewPr varScale="1">
        <p:scale>
          <a:sx n="80" d="100"/>
          <a:sy n="80" d="100"/>
        </p:scale>
        <p:origin x="96" y="9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220485-3217-4BC8-92C9-6C4AB0AAE47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78B8CA-AA5C-4955-8BA7-C7A03AECB614}" type="pres">
      <dgm:prSet presAssocID="{A7220485-3217-4BC8-92C9-6C4AB0AAE47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E30C119-3D6B-415A-9F0B-AF3B46B3C10F}" type="presOf" srcId="{A7220485-3217-4BC8-92C9-6C4AB0AAE47C}" destId="{9378B8CA-AA5C-4955-8BA7-C7A03AECB61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6D60DA-B6E0-40E0-8B23-029B9178282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7D291A-89E6-46D7-B544-DED92AFD1B9F}" type="pres">
      <dgm:prSet presAssocID="{9D6D60DA-B6E0-40E0-8B23-029B9178282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F3A691A-9EBE-407B-815B-9D9DE954ECFF}" type="presOf" srcId="{9D6D60DA-B6E0-40E0-8B23-029B9178282C}" destId="{8A7D291A-89E6-46D7-B544-DED92AFD1B9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2D62-8A32-48AC-976C-C0AE1B196955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CFC9-BAF3-4245-9DFD-1FD99566C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62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2D62-8A32-48AC-976C-C0AE1B196955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CFC9-BAF3-4245-9DFD-1FD99566C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6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2D62-8A32-48AC-976C-C0AE1B196955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CFC9-BAF3-4245-9DFD-1FD99566C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319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2D62-8A32-48AC-976C-C0AE1B196955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CFC9-BAF3-4245-9DFD-1FD99566C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32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2D62-8A32-48AC-976C-C0AE1B196955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CFC9-BAF3-4245-9DFD-1FD99566C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75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2D62-8A32-48AC-976C-C0AE1B196955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CFC9-BAF3-4245-9DFD-1FD99566C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3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2D62-8A32-48AC-976C-C0AE1B196955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CFC9-BAF3-4245-9DFD-1FD99566C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58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2D62-8A32-48AC-976C-C0AE1B196955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CFC9-BAF3-4245-9DFD-1FD99566C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2D62-8A32-48AC-976C-C0AE1B196955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CFC9-BAF3-4245-9DFD-1FD99566C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2D62-8A32-48AC-976C-C0AE1B196955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CFC9-BAF3-4245-9DFD-1FD99566C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99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2D62-8A32-48AC-976C-C0AE1B196955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CFC9-BAF3-4245-9DFD-1FD99566C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17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02D62-8A32-48AC-976C-C0AE1B196955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6CFC9-BAF3-4245-9DFD-1FD99566C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53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8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Обобщение опыта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Васильева О.П.</a:t>
            </a:r>
          </a:p>
          <a:p>
            <a:r>
              <a:rPr lang="ru-RU" dirty="0" smtClean="0"/>
              <a:t>Педагог дополнительного образования</a:t>
            </a:r>
          </a:p>
          <a:p>
            <a:r>
              <a:rPr lang="ru-RU" dirty="0" smtClean="0"/>
              <a:t>ДО ЦДОД «Творчество»</a:t>
            </a:r>
          </a:p>
          <a:p>
            <a:r>
              <a:rPr lang="ru-RU" dirty="0" smtClean="0"/>
              <a:t>П. Чернышевский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40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592288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круглом столе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JuniorSkills: навстречу Казани-2019»,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проходил 1 ноября 2015 года в рамках Чемпионата WorldSkills Hi-Tech, помощник Президента Российской Федерации А. Р. Белоусов акцентировал внимание на трех задачах, стоящих перед программой JuniorSkills на новом этапе: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3096344"/>
          </a:xfrm>
        </p:spPr>
        <p:txBody>
          <a:bodyPr>
            <a:noAutofit/>
          </a:bodyPr>
          <a:lstStyle/>
          <a:p>
            <a:pPr lvl="0"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региональной инфраструктуры программы;</a:t>
            </a:r>
          </a:p>
          <a:p>
            <a:pPr lvl="0"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Превращение программы в массовое движение;</a:t>
            </a:r>
          </a:p>
          <a:p>
            <a:pPr lvl="0"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программы как широкого и гибкого движения, не ограниченную рамками системы образования, с активной ролью бизнеса.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55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чём же её отличия?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отличиями является практическая возможность школьникам попробовать себя в разных профессиях и сферах, в т.ч. профессиях будущего, обучаясь у профессионалов; а так же углублённо освоить и даже получить профессию к окончанию школы. Школьники, занимаясь с опытными наставниками, получают практические навыки и демонстрируют их на соревнованиях.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0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Компетенции чемпионата: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Мобильная робототехника;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Прототипирование;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Инженерный дизайн CAD;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Аэрокосмическая инженерия;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Графический дизайн; 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Сетевое и системное администрирование;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Web-дизайн;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Гончарное дело;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Токарные работы на станках с ЧПУ;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Фрезерные работы на станках с ЧПУ;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Ювелирное дело;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Кулинарное дело;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Изготовление изделий из конского волоса;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Швейное дело;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Столярное дело;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Электромонтажные работы;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Лабораторный химический анализ;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Мультимедийная журналистика;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по 3 презентационным компетенциям –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Кровельные работы по металлу;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Интернет вещей;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Виртуальная и дополненная реальность.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85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223224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Пойди туда не знаю куда.  Найди то, не знаю, что.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3.bp.blogspot.com/-JH8z066N6xQ/VnfWuyufYlI/AAAAAAAAKyk/ZiVrlY0aTTM/s640/1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801" y="2204864"/>
            <a:ext cx="4626397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187624" y="980728"/>
            <a:ext cx="66967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решили так: Идти надо внутрь себя. С помощью      гончарного искусства.</a:t>
            </a: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проекта – создание гончарной мастерской.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28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Возрождении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традиционных знаний,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своим национальным корням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прикоснуться к древним искусствам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понять, как они могут сделать сегодняшнюю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гармоничнее.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 descr="DSC_06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068960"/>
            <a:ext cx="669674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4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5301832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3419872" y="2276872"/>
            <a:ext cx="2304256" cy="230425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Знакомы ли вам старинные якутские названия керамических сосудов?</a:t>
            </a:r>
          </a:p>
        </p:txBody>
      </p:sp>
      <p:pic>
        <p:nvPicPr>
          <p:cNvPr id="1027" name="Picture 3" descr="D:\desktop\ris-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0"/>
            <a:ext cx="2448272" cy="23042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07904" y="1052736"/>
            <a:ext cx="1728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Чарон </a:t>
            </a:r>
          </a:p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60</a:t>
            </a:r>
            <a:r>
              <a:rPr lang="ru-RU" sz="3000" b="1" dirty="0">
                <a:solidFill>
                  <a:schemeClr val="bg1"/>
                </a:solidFill>
              </a:rPr>
              <a:t>%</a:t>
            </a:r>
          </a:p>
        </p:txBody>
      </p:sp>
      <p:pic>
        <p:nvPicPr>
          <p:cNvPr id="1028" name="Picture 4" descr="D:\desktop\333\DSC_01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04254"/>
            <a:ext cx="2251187" cy="2097113"/>
          </a:xfrm>
          <a:prstGeom prst="ellipse">
            <a:avLst/>
          </a:prstGeom>
          <a:ln w="63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esktop\333\DSC_011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04254"/>
            <a:ext cx="2246614" cy="2097112"/>
          </a:xfrm>
          <a:prstGeom prst="ellipse">
            <a:avLst/>
          </a:prstGeom>
          <a:ln w="63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desktop\333\DSC_011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25144"/>
            <a:ext cx="2016224" cy="2022683"/>
          </a:xfrm>
          <a:prstGeom prst="ellipse">
            <a:avLst/>
          </a:prstGeom>
          <a:ln w="63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86795" y="3118949"/>
            <a:ext cx="17281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 Хомпуор</a:t>
            </a:r>
          </a:p>
          <a:p>
            <a:pPr algn="ctr"/>
            <a:r>
              <a:rPr lang="ru-RU" sz="3000" b="1" dirty="0">
                <a:solidFill>
                  <a:schemeClr val="bg1"/>
                </a:solidFill>
              </a:rPr>
              <a:t>0</a:t>
            </a:r>
            <a:r>
              <a:rPr lang="ru-RU" sz="3000" b="1" dirty="0" smtClean="0">
                <a:solidFill>
                  <a:schemeClr val="bg1"/>
                </a:solidFill>
              </a:rPr>
              <a:t>%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17673" y="2921167"/>
            <a:ext cx="1728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Боочуук </a:t>
            </a:r>
          </a:p>
          <a:p>
            <a:pPr algn="ctr"/>
            <a:r>
              <a:rPr lang="ru-RU" sz="3000" b="1" dirty="0">
                <a:solidFill>
                  <a:schemeClr val="bg1"/>
                </a:solidFill>
              </a:rPr>
              <a:t>0</a:t>
            </a:r>
            <a:r>
              <a:rPr lang="ru-RU" sz="3000" b="1" dirty="0" smtClean="0">
                <a:solidFill>
                  <a:schemeClr val="bg1"/>
                </a:solidFill>
              </a:rPr>
              <a:t>%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51920" y="5228653"/>
            <a:ext cx="1728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 Кесюйя</a:t>
            </a:r>
          </a:p>
          <a:p>
            <a:pPr algn="ctr"/>
            <a:r>
              <a:rPr lang="ru-RU" sz="3000" b="1" dirty="0">
                <a:solidFill>
                  <a:schemeClr val="bg1"/>
                </a:solidFill>
              </a:rPr>
              <a:t>0</a:t>
            </a:r>
            <a:r>
              <a:rPr lang="ru-RU" sz="3000" b="1" dirty="0" smtClean="0">
                <a:solidFill>
                  <a:schemeClr val="bg1"/>
                </a:solidFill>
              </a:rPr>
              <a:t>%</a:t>
            </a:r>
            <a:endParaRPr lang="ru-RU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09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Схема 31"/>
          <p:cNvGraphicFramePr/>
          <p:nvPr>
            <p:extLst>
              <p:ext uri="{D42A27DB-BD31-4B8C-83A1-F6EECF244321}">
                <p14:modId xmlns:p14="http://schemas.microsoft.com/office/powerpoint/2010/main" val="3780526252"/>
              </p:ext>
            </p:extLst>
          </p:nvPr>
        </p:nvGraphicFramePr>
        <p:xfrm>
          <a:off x="0" y="3122"/>
          <a:ext cx="9153809" cy="6854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Овал 32"/>
          <p:cNvSpPr/>
          <p:nvPr/>
        </p:nvSpPr>
        <p:spPr>
          <a:xfrm>
            <a:off x="3203848" y="2276872"/>
            <a:ext cx="2664296" cy="2592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Знакомы ли вам старинные русские названия керамических сосудов?</a:t>
            </a:r>
          </a:p>
        </p:txBody>
      </p:sp>
      <p:pic>
        <p:nvPicPr>
          <p:cNvPr id="2050" name="Picture 2" descr="D:\desktop\загружено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624"/>
            <a:ext cx="2285243" cy="21328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36" name="Прямоугольник 35"/>
          <p:cNvSpPr/>
          <p:nvPr/>
        </p:nvSpPr>
        <p:spPr>
          <a:xfrm>
            <a:off x="3851920" y="692696"/>
            <a:ext cx="15562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000" b="1" dirty="0">
                <a:solidFill>
                  <a:schemeClr val="bg1"/>
                </a:solidFill>
              </a:rPr>
              <a:t>Горшок</a:t>
            </a:r>
          </a:p>
          <a:p>
            <a:pPr lvl="0" algn="ctr"/>
            <a:r>
              <a:rPr lang="ru-RU" sz="3000" b="1" dirty="0">
                <a:solidFill>
                  <a:schemeClr val="bg1"/>
                </a:solidFill>
              </a:rPr>
              <a:t>60%</a:t>
            </a:r>
          </a:p>
        </p:txBody>
      </p:sp>
      <p:pic>
        <p:nvPicPr>
          <p:cNvPr id="2051" name="Picture 3" descr="D:\desktop\щанки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803" y="1708360"/>
            <a:ext cx="2427637" cy="2150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37" name="Прямоугольник 36"/>
          <p:cNvSpPr/>
          <p:nvPr/>
        </p:nvSpPr>
        <p:spPr>
          <a:xfrm>
            <a:off x="6075490" y="2843022"/>
            <a:ext cx="1133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000" b="1" dirty="0">
              <a:solidFill>
                <a:schemeClr val="bg1"/>
              </a:solidFill>
            </a:endParaRPr>
          </a:p>
          <a:p>
            <a:pPr lvl="0"/>
            <a:r>
              <a:rPr lang="ru-RU" sz="3000" b="1" smtClean="0">
                <a:solidFill>
                  <a:schemeClr val="bg1"/>
                </a:solidFill>
              </a:rPr>
              <a:t>0</a:t>
            </a:r>
            <a:r>
              <a:rPr lang="ru-RU" sz="3000" b="1" dirty="0" smtClean="0">
                <a:solidFill>
                  <a:schemeClr val="bg1"/>
                </a:solidFill>
              </a:rPr>
              <a:t>%</a:t>
            </a:r>
            <a:endParaRPr lang="ru-RU" sz="3000" b="1" dirty="0">
              <a:solidFill>
                <a:schemeClr val="bg1"/>
              </a:solidFill>
            </a:endParaRPr>
          </a:p>
        </p:txBody>
      </p:sp>
      <p:pic>
        <p:nvPicPr>
          <p:cNvPr id="2053" name="Picture 5" descr="D:\desktop\квасник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8359"/>
            <a:ext cx="2448272" cy="2150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38" name="Прямоугольник 37"/>
          <p:cNvSpPr/>
          <p:nvPr/>
        </p:nvSpPr>
        <p:spPr>
          <a:xfrm>
            <a:off x="683568" y="2029619"/>
            <a:ext cx="1107996" cy="1728192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/>
            <a:r>
              <a:rPr lang="ru-RU" sz="3000" b="1" dirty="0" smtClean="0">
                <a:solidFill>
                  <a:schemeClr val="bg1"/>
                </a:solidFill>
              </a:rPr>
              <a:t>Квасник</a:t>
            </a:r>
            <a:endParaRPr lang="ru-RU" sz="3000" b="1" dirty="0">
              <a:solidFill>
                <a:schemeClr val="bg1"/>
              </a:solidFill>
            </a:endParaRPr>
          </a:p>
          <a:p>
            <a:pPr lvl="0"/>
            <a:r>
              <a:rPr lang="ru-RU" sz="3000" b="1" dirty="0" smtClean="0">
                <a:solidFill>
                  <a:schemeClr val="bg1"/>
                </a:solidFill>
              </a:rPr>
              <a:t>        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402757" y="3229575"/>
            <a:ext cx="6607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000" b="1" dirty="0" smtClean="0">
                <a:solidFill>
                  <a:schemeClr val="bg1"/>
                </a:solidFill>
              </a:rPr>
              <a:t>0%</a:t>
            </a:r>
            <a:endParaRPr lang="ru-RU" sz="3000" b="1" dirty="0">
              <a:solidFill>
                <a:schemeClr val="bg1"/>
              </a:solidFill>
            </a:endParaRPr>
          </a:p>
        </p:txBody>
      </p:sp>
      <p:pic>
        <p:nvPicPr>
          <p:cNvPr id="2054" name="Picture 6" descr="D:\desktop\елейник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295" y="4823341"/>
            <a:ext cx="2377021" cy="20001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0" name="Прямоугольник 39"/>
          <p:cNvSpPr/>
          <p:nvPr/>
        </p:nvSpPr>
        <p:spPr>
          <a:xfrm>
            <a:off x="5039295" y="6311212"/>
            <a:ext cx="7378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000" b="1" dirty="0">
                <a:solidFill>
                  <a:schemeClr val="bg1"/>
                </a:solidFill>
              </a:rPr>
              <a:t>0</a:t>
            </a:r>
            <a:r>
              <a:rPr lang="ru-RU" sz="3000" b="1" dirty="0" smtClean="0">
                <a:solidFill>
                  <a:schemeClr val="bg1"/>
                </a:solidFill>
              </a:rPr>
              <a:t>%</a:t>
            </a:r>
            <a:endParaRPr lang="ru-RU" sz="3000" b="1" dirty="0">
              <a:solidFill>
                <a:schemeClr val="bg1"/>
              </a:solidFill>
            </a:endParaRPr>
          </a:p>
        </p:txBody>
      </p:sp>
      <p:pic>
        <p:nvPicPr>
          <p:cNvPr id="2055" name="Picture 7" descr="D:\desktop\плошка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97152"/>
            <a:ext cx="2088232" cy="19704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7" name="Прямоугольник 46"/>
          <p:cNvSpPr/>
          <p:nvPr/>
        </p:nvSpPr>
        <p:spPr>
          <a:xfrm>
            <a:off x="1959940" y="6269465"/>
            <a:ext cx="8769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000" b="1" dirty="0" smtClean="0">
                <a:solidFill>
                  <a:schemeClr val="bg1"/>
                </a:solidFill>
              </a:rPr>
              <a:t>0%</a:t>
            </a:r>
            <a:endParaRPr lang="ru-RU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224136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студии гончарного дела: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489654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Познакомить с культурой керамики, как одним из древнейших видов производства на земле.</a:t>
            </a:r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Через художественное направление в керамике    восстановить народные забытые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формы сосудов: 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Чорон, Хомпуор, Боочуук, Кесюйя, Елейник, Кашник, Горшок, Квасник, Щанки, Тушка, Плошка, Рукомойка, Опарник, Кондюшка и др.</a:t>
            </a:r>
            <a:r>
              <a:rPr lang="ru-RU" sz="5100" dirty="0" smtClean="0"/>
              <a:t/>
            </a:r>
            <a:br>
              <a:rPr lang="ru-RU" sz="5100" dirty="0" smtClean="0"/>
            </a:br>
            <a:endParaRPr lang="ru-RU" sz="5100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1093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народные формы сосудов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http://2.bp.blogspot.com/-IdSDBF8A6jE/VYFeRLc9QPI/AAAAAAAAKdI/WCYSBm8wbb8/s1600/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833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1189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нам даёт эта программа?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5410944" cy="5001419"/>
          </a:xfrm>
        </p:spPr>
        <p:txBody>
          <a:bodyPr>
            <a:noAutofit/>
          </a:bodyPr>
          <a:lstStyle/>
          <a:p>
            <a:pPr algn="just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предполагает от личного творчества, от сочетания элементов традиционных форм перейти к импровизации, к созданию новых произведений, что создает свободу творчества, раскованность, легкость и простоту.  </a:t>
            </a:r>
          </a:p>
          <a:p>
            <a:pPr algn="just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усвоения программных требований, обучающиеся получат дополнительную профессиональную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подготовку.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375" y="1124744"/>
            <a:ext cx="3096344" cy="1584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128" y="2852936"/>
            <a:ext cx="2144837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54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Мир меняется – меняемся мы, меняются подходы к обучению, меняются требования к учителю, педагогу. Мы учим тому, как учиться…</a:t>
            </a:r>
          </a:p>
          <a:p>
            <a:pPr marL="0" indent="0" algn="just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Пойди туда не знаю куда – учат сказки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куда идти, если не обозначено место?</a:t>
            </a:r>
          </a:p>
          <a:p>
            <a:pPr marL="0" indent="0" algn="ctr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21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процессе обучения по программе «Юный гончар» у</a:t>
            </a:r>
            <a:r>
              <a:rPr lang="ru-RU" sz="2800" dirty="0" smtClean="0"/>
              <a:t>чащиеся </a:t>
            </a:r>
            <a:r>
              <a:rPr lang="ru-RU" sz="2800" dirty="0"/>
              <a:t>смогли решить для себя: является ли занятие лепкой интересным увлечением или это профессиональное направление в </a:t>
            </a:r>
            <a:r>
              <a:rPr lang="ru-RU" sz="2800" dirty="0" smtClean="0"/>
              <a:t>будущем.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" y="1772816"/>
            <a:ext cx="8951610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89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 гончара очень ценны, ведь это авторская ручная работа! Поэтому смело можно реализовать свои мечты посредством глины и новых знаний. Использовать для декорирования и пользования в быту, для оформления студии, участия в ярмарках, конкурсах, благотворительных акциях, выставках и т.д.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6"/>
            <a:ext cx="4427984" cy="4365104"/>
          </a:xfrm>
        </p:spPr>
      </p:pic>
      <p:pic>
        <p:nvPicPr>
          <p:cNvPr id="5" name="Рисунок 4" descr="http://goncharnoe-delo.ru/wp-content/uploads/2015/08/pormeister-580x58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430" y="2492896"/>
            <a:ext cx="4192066" cy="4365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2608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618152" y="2132857"/>
            <a:ext cx="3322000" cy="31446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9267701">
            <a:off x="2262928" y="693007"/>
            <a:ext cx="710448" cy="20162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just"/>
            <a:r>
              <a:rPr lang="ru-RU" sz="2000" dirty="0" smtClean="0"/>
              <a:t>Лего - конструирования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 rot="19876188">
            <a:off x="5243377" y="4975060"/>
            <a:ext cx="710448" cy="17769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just"/>
            <a:r>
              <a:rPr lang="ru-RU" sz="2400" dirty="0" smtClean="0"/>
              <a:t>Бисероплетение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23927" y="86389"/>
            <a:ext cx="710448" cy="20162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just"/>
            <a:r>
              <a:rPr lang="ru-RU" sz="2200" dirty="0"/>
              <a:t>с</a:t>
            </a:r>
            <a:r>
              <a:rPr lang="ru-RU" sz="2200" dirty="0" smtClean="0"/>
              <a:t>тудия </a:t>
            </a:r>
            <a:r>
              <a:rPr lang="ru-RU" sz="2200" dirty="0"/>
              <a:t>Р</a:t>
            </a:r>
            <a:r>
              <a:rPr lang="ru-RU" sz="2200" dirty="0" smtClean="0"/>
              <a:t>аннего развития</a:t>
            </a:r>
            <a:endParaRPr lang="ru-RU" sz="2200" dirty="0"/>
          </a:p>
        </p:txBody>
      </p:sp>
      <p:sp>
        <p:nvSpPr>
          <p:cNvPr id="15" name="Прямоугольник 14"/>
          <p:cNvSpPr/>
          <p:nvPr/>
        </p:nvSpPr>
        <p:spPr>
          <a:xfrm rot="12819050">
            <a:off x="5579738" y="633962"/>
            <a:ext cx="710448" cy="20162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r"/>
            <a:r>
              <a:rPr lang="ru-RU" sz="2400" dirty="0" smtClean="0"/>
              <a:t>Кукольный театр 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 rot="15506316">
            <a:off x="6543232" y="2108038"/>
            <a:ext cx="710448" cy="20162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r"/>
            <a:r>
              <a:rPr lang="ru-RU" sz="2400" dirty="0"/>
              <a:t>с</a:t>
            </a:r>
            <a:r>
              <a:rPr lang="ru-RU" sz="2400" dirty="0" smtClean="0"/>
              <a:t>тудия </a:t>
            </a:r>
            <a:r>
              <a:rPr lang="ru-RU" sz="2400" dirty="0"/>
              <a:t>В</a:t>
            </a:r>
            <a:r>
              <a:rPr lang="ru-RU" sz="2400" dirty="0" smtClean="0"/>
              <a:t>окала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 rot="17757979">
            <a:off x="6373351" y="3820368"/>
            <a:ext cx="710448" cy="20162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r"/>
            <a:r>
              <a:rPr lang="ru-RU" sz="2400" dirty="0" smtClean="0"/>
              <a:t>АБВГД-</a:t>
            </a:r>
            <a:r>
              <a:rPr lang="ru-RU" sz="2400" dirty="0" err="1" smtClean="0"/>
              <a:t>йка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 rot="17023607">
            <a:off x="1331446" y="2047846"/>
            <a:ext cx="710448" cy="20162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just"/>
            <a:r>
              <a:rPr lang="ru-RU" sz="2400" dirty="0"/>
              <a:t>с</a:t>
            </a:r>
            <a:r>
              <a:rPr lang="ru-RU" sz="2400" dirty="0" smtClean="0"/>
              <a:t>тудия </a:t>
            </a:r>
            <a:r>
              <a:rPr lang="ru-RU" sz="2400" dirty="0"/>
              <a:t>П</a:t>
            </a:r>
            <a:r>
              <a:rPr lang="ru-RU" sz="2400" dirty="0" smtClean="0"/>
              <a:t>летения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 rot="14813284">
            <a:off x="1415721" y="3636740"/>
            <a:ext cx="710448" cy="20162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just"/>
            <a:r>
              <a:rPr lang="ru-RU" sz="2400" dirty="0" smtClean="0"/>
              <a:t>студия </a:t>
            </a:r>
            <a:r>
              <a:rPr lang="ru-RU" sz="2400" dirty="0"/>
              <a:t>Ю</a:t>
            </a:r>
            <a:r>
              <a:rPr lang="ru-RU" sz="2400" dirty="0" smtClean="0"/>
              <a:t>ный биолог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 rot="13035284">
            <a:off x="2308734" y="4787816"/>
            <a:ext cx="710448" cy="20162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just"/>
            <a:r>
              <a:rPr lang="ru-RU" sz="2400" dirty="0" smtClean="0"/>
              <a:t>Студия Театр мод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 rot="179121">
            <a:off x="3843172" y="5308193"/>
            <a:ext cx="710448" cy="15882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just"/>
            <a:r>
              <a:rPr lang="ru-RU" sz="2400" dirty="0" smtClean="0"/>
              <a:t>судия Рисования</a:t>
            </a:r>
            <a:endParaRPr lang="ru-RU" sz="24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819" y="2936086"/>
            <a:ext cx="2088232" cy="17919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2033973" y="359925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студия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«Юный гончар»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D: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621" y="3864723"/>
            <a:ext cx="499588" cy="4995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desktop\1233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161" y="2481754"/>
            <a:ext cx="642441" cy="45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desktop\images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016" y="3162705"/>
            <a:ext cx="561357" cy="52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desktop\55a3686263d0d4294cf380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308" y="2580394"/>
            <a:ext cx="690020" cy="45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desktop\загружено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879" y="2256052"/>
            <a:ext cx="540632" cy="59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desktop\b19111a129fd4bc97082d34045af--materialy-dlya-tvorchestva-pugovitsy-keramicheski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299" y="4388501"/>
            <a:ext cx="525549" cy="52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desktop\images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65" y="3007543"/>
            <a:ext cx="581333" cy="57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desktop\gon1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55" y="3922425"/>
            <a:ext cx="475283" cy="47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:\desktop\загружено (1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790" y="4594126"/>
            <a:ext cx="478721" cy="63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:\desktop\Японский-Сакура-Горшках-10-ШТ-7-Различных-сортов-Семян-Сад-И-Сад-Горшке-Красный-Розовый-Цвет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820" y="4481140"/>
            <a:ext cx="532035" cy="53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4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сделали выводы: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478539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через изучение народных традиций и истоков, через внедрение национального компонента, ориентируясь на программу ранней профориентации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JuniorSkills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сможем начать решать проблему и помочь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мостик между инновациями и традициями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Узнать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в диалоге с опытом поколений строить будущее, создавая приоритетные направления в дополнительном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545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4911"/>
            <a:ext cx="8229600" cy="1844824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93945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тоит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открытая тема ранней профориентации и основной профессиональной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школьников. Очевидно, что эта проблема связана: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lvl="0"/>
            <a:endParaRPr lang="ru-RU" dirty="0" smtClean="0"/>
          </a:p>
          <a:p>
            <a:pPr lvl="0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разрывом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потребностями рынка в кадрах и профессиональным выбором молодёжи;</a:t>
            </a:r>
          </a:p>
          <a:p>
            <a:pPr lvl="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«консерватизмом» образования: дефицитом практик будущего и прорывных технологий, использование методов прошлого.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60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575048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решений этой проблемы на сегодняшний день является программа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JuniorSkills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Поручением В.В. Путина от 21 сентября 2015 года чемпионаты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JuniorSkills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включены в стратегическую инициативу «Новая модель системы дополнительного образования детей»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JuniorSkills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является неотъемлемой частью движения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Skills Russia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стало востребовано в России и во всём мире. Программа имеет, огромную важность для развития экономики страны, отметил В.В. Путин.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58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20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Содержимое 3" descr="2100.13ba989c565595f242c49a0236646e33.jpg-550x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67544" y="25121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19" name="Объект 1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6" y="29166"/>
            <a:ext cx="9036496" cy="6741368"/>
          </a:xfrm>
        </p:spPr>
      </p:pic>
    </p:spTree>
    <p:extLst>
      <p:ext uri="{BB962C8B-B14F-4D97-AF65-F5344CB8AC3E}">
        <p14:creationId xmlns:p14="http://schemas.microsoft.com/office/powerpoint/2010/main" val="88223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же представляет из себя  программа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JuniorSkills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 представляет из себя новое содержание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ориентированная,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игровая, состязательная,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событийная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мотивирующая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стимулирующая личностный рост школьника: профессионализм, поиск призвания, разные культурные практики. </a:t>
            </a:r>
          </a:p>
        </p:txBody>
      </p:sp>
    </p:spTree>
    <p:extLst>
      <p:ext uri="{BB962C8B-B14F-4D97-AF65-F5344CB8AC3E}">
        <p14:creationId xmlns:p14="http://schemas.microsoft.com/office/powerpoint/2010/main" val="59422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89833"/>
            <a:ext cx="5616624" cy="35283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69" y="4855265"/>
            <a:ext cx="2160240" cy="18284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869160"/>
            <a:ext cx="2232248" cy="18006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4841371"/>
            <a:ext cx="2094271" cy="1828457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898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JuniorSkills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охватывают и «трудных детей», которые не смогли проявить себя в традиционном образовании, но имеют возможность получить профессию и стать специалистами в той или иной области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936104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же цели ставит перед собой программа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JuniorSkills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школьниками знаний, необходимых для их будущей экономической активности.</a:t>
            </a:r>
          </a:p>
          <a:p>
            <a:pPr lvl="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новых возможностей для профориентации и освоения школьниками современных и будущих профессиональных компетенций с опорой на передовой отечественный и международный опыт.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54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738</Words>
  <Application>Microsoft Office PowerPoint</Application>
  <PresentationFormat>Экран (4:3)</PresentationFormat>
  <Paragraphs>99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 Обобщение опыта</vt:lpstr>
      <vt:lpstr> </vt:lpstr>
      <vt:lpstr>На сегодняшний день стоит остро открытая тема ранней профориентации и основной профессиональной подготовки школьников. Очевидно, что эта проблема связана: </vt:lpstr>
      <vt:lpstr>Одним из решений этой проблемы на сегодняшний день является программа JuniorSkills</vt:lpstr>
      <vt:lpstr>   </vt:lpstr>
      <vt:lpstr>   </vt:lpstr>
      <vt:lpstr>Что же представляет из себя  программа JuniorSkills?</vt:lpstr>
      <vt:lpstr>  Стандарты JuniorSkills охватывают и «трудных детей», которые не смогли проявить себя в традиционном образовании, но имеют возможность получить профессию и стать специалистами в той или иной области </vt:lpstr>
      <vt:lpstr>Какие же цели ставит перед собой программа JuniorSkills: </vt:lpstr>
      <vt:lpstr>На круглом столе «Развитие JuniorSkills: навстречу Казани-2019»,который проходил 1 ноября 2015 года в рамках Чемпионата WorldSkills Hi-Tech, помощник Президента Российской Федерации А. Р. Белоусов акцентировал внимание на трех задачах, стоящих перед программой JuniorSkills на новом этапе: </vt:lpstr>
      <vt:lpstr>В чём же её отличия?</vt:lpstr>
      <vt:lpstr> </vt:lpstr>
      <vt:lpstr> Пойди туда не знаю куда.  Найди то, не знаю, что. </vt:lpstr>
      <vt:lpstr> </vt:lpstr>
      <vt:lpstr>Презентация PowerPoint</vt:lpstr>
      <vt:lpstr>Презентация PowerPoint</vt:lpstr>
      <vt:lpstr>Задачи студии гончарного дела:  </vt:lpstr>
      <vt:lpstr>Русские народные формы сосудов</vt:lpstr>
      <vt:lpstr>Что нам даёт эта программа?</vt:lpstr>
      <vt:lpstr>В процессе обучения по программе «Юный гончар» учащиеся смогли решить для себя: является ли занятие лепкой интересным увлечением или это профессиональное направление в будущем.</vt:lpstr>
      <vt:lpstr>Изделия гончара очень ценны, ведь это авторская ручная работа! Поэтому смело можно реализовать свои мечты посредством глины и новых знаний. Использовать для декорирования и пользования в быту, для оформления студии, участия в ярмарках, конкурсах, благотворительных акциях, выставках и т.д.</vt:lpstr>
      <vt:lpstr>Презентация PowerPoint</vt:lpstr>
      <vt:lpstr>Мы сделали выводы: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Секретарь</dc:creator>
  <cp:lastModifiedBy>Оксана и Айдар</cp:lastModifiedBy>
  <cp:revision>79</cp:revision>
  <dcterms:created xsi:type="dcterms:W3CDTF">2017-09-01T03:02:24Z</dcterms:created>
  <dcterms:modified xsi:type="dcterms:W3CDTF">2017-11-26T11:28:03Z</dcterms:modified>
</cp:coreProperties>
</file>