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1E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06" autoAdjust="0"/>
  </p:normalViewPr>
  <p:slideViewPr>
    <p:cSldViewPr>
      <p:cViewPr>
        <p:scale>
          <a:sx n="66" d="100"/>
          <a:sy n="66" d="100"/>
        </p:scale>
        <p:origin x="-846" y="2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B5136-0E40-4607-AE01-A2DBDAEBBBD6}" type="datetimeFigureOut">
              <a:rPr lang="ru-RU" smtClean="0"/>
              <a:t>24.11.2017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A7DA1-98C5-402E-914D-136DD8D271F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25000" lnSpcReduction="20000"/>
          </a:bodyPr>
          <a:lstStyle/>
          <a:p>
            <a:r>
              <a:rPr lang="ru-RU" sz="1200" b="1" kern="1200" dirty="0" smtClean="0">
                <a:solidFill>
                  <a:schemeClr val="tx1"/>
                </a:solidFill>
                <a:latin typeface="+mn-lt"/>
                <a:ea typeface="+mn-ea"/>
                <a:cs typeface="+mn-cs"/>
              </a:rPr>
              <a:t> Конспект урока по музыке в 1 классе</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Тема:  «Разноцветная игра"</a:t>
            </a:r>
          </a:p>
          <a:p>
            <a:pPr lvl="0"/>
            <a:r>
              <a:rPr lang="ru-RU" sz="1200" kern="1200" dirty="0" smtClean="0">
                <a:solidFill>
                  <a:schemeClr val="tx1"/>
                </a:solidFill>
                <a:latin typeface="+mn-lt"/>
                <a:ea typeface="+mn-ea"/>
                <a:cs typeface="+mn-cs"/>
              </a:rPr>
              <a:t>Программное содержание:</a:t>
            </a:r>
          </a:p>
          <a:p>
            <a:r>
              <a:rPr lang="ru-RU" sz="1200" kern="1200" dirty="0" smtClean="0">
                <a:solidFill>
                  <a:schemeClr val="tx1"/>
                </a:solidFill>
                <a:latin typeface="+mn-lt"/>
                <a:ea typeface="+mn-ea"/>
                <a:cs typeface="+mn-cs"/>
              </a:rPr>
              <a:t>Цель: Музыкально- эмоциональное развитие, комплексное развитие музыкальности, воображения, фантазии  детей.</a:t>
            </a:r>
          </a:p>
          <a:p>
            <a:r>
              <a:rPr lang="ru-RU" sz="1200" kern="1200" dirty="0" smtClean="0">
                <a:solidFill>
                  <a:schemeClr val="tx1"/>
                </a:solidFill>
                <a:latin typeface="+mn-lt"/>
                <a:ea typeface="+mn-ea"/>
                <a:cs typeface="+mn-cs"/>
              </a:rPr>
              <a:t>Задачи:</a:t>
            </a:r>
          </a:p>
          <a:p>
            <a:r>
              <a:rPr lang="ru-RU" sz="1200" kern="1200" dirty="0" smtClean="0">
                <a:solidFill>
                  <a:schemeClr val="tx1"/>
                </a:solidFill>
                <a:latin typeface="+mn-lt"/>
                <a:ea typeface="+mn-ea"/>
                <a:cs typeface="+mn-cs"/>
              </a:rPr>
              <a:t>- Формирование представлений у детей о различных комбинациях цвета со звуками, движением, пространственными образами. Формирование умения формулировать свою мысль и высказывать ее.</a:t>
            </a:r>
          </a:p>
          <a:p>
            <a:r>
              <a:rPr lang="ru-RU" sz="1200" kern="1200" dirty="0" smtClean="0">
                <a:solidFill>
                  <a:schemeClr val="tx1"/>
                </a:solidFill>
                <a:latin typeface="+mn-lt"/>
                <a:ea typeface="+mn-ea"/>
                <a:cs typeface="+mn-cs"/>
              </a:rPr>
              <a:t>- Развитие  музыкальной памяти,  умения импровизировать. Развитие конструктивного моделирования .</a:t>
            </a:r>
          </a:p>
          <a:p>
            <a:r>
              <a:rPr lang="ru-RU" sz="1200" kern="1200" dirty="0" smtClean="0">
                <a:solidFill>
                  <a:schemeClr val="tx1"/>
                </a:solidFill>
                <a:latin typeface="+mn-lt"/>
                <a:ea typeface="+mn-ea"/>
                <a:cs typeface="+mn-cs"/>
              </a:rPr>
              <a:t>- Воспитание эмоционального отношения к  целостной картине мира средствами искусства, к красоте цветных предметов, которые нас окружают.  Воспитание коммуникативных навыков общения, умения договариваться.</a:t>
            </a:r>
          </a:p>
          <a:p>
            <a:pPr lvl="0"/>
            <a:r>
              <a:rPr lang="ru-RU" sz="1200" kern="1200" dirty="0" smtClean="0">
                <a:solidFill>
                  <a:schemeClr val="tx1"/>
                </a:solidFill>
                <a:latin typeface="+mn-lt"/>
                <a:ea typeface="+mn-ea"/>
                <a:cs typeface="+mn-cs"/>
              </a:rPr>
              <a:t>Словарная работа: артикуляционное упражнение «Лошадка»;</a:t>
            </a:r>
          </a:p>
          <a:p>
            <a:r>
              <a:rPr lang="ru-RU" sz="1200" kern="1200" dirty="0" smtClean="0">
                <a:solidFill>
                  <a:schemeClr val="tx1"/>
                </a:solidFill>
                <a:latin typeface="+mn-lt"/>
                <a:ea typeface="+mn-ea"/>
                <a:cs typeface="+mn-cs"/>
              </a:rPr>
              <a:t>                                                    музыкально-речевая зарисовка «Радуга»</a:t>
            </a:r>
          </a:p>
          <a:p>
            <a:pPr lvl="0"/>
            <a:r>
              <a:rPr lang="ru-RU" sz="1200" kern="1200" dirty="0" smtClean="0">
                <a:solidFill>
                  <a:schemeClr val="tx1"/>
                </a:solidFill>
                <a:latin typeface="+mn-lt"/>
                <a:ea typeface="+mn-ea"/>
                <a:cs typeface="+mn-cs"/>
              </a:rPr>
              <a:t>Индивидуальная работа: обогащение, преобразование субъектного опыта;</a:t>
            </a:r>
          </a:p>
          <a:p>
            <a:r>
              <a:rPr lang="ru-RU" sz="1200" kern="1200" dirty="0" smtClean="0">
                <a:solidFill>
                  <a:schemeClr val="tx1"/>
                </a:solidFill>
                <a:latin typeface="+mn-lt"/>
                <a:ea typeface="+mn-ea"/>
                <a:cs typeface="+mn-cs"/>
              </a:rPr>
              <a:t>                                           индивидуальная помощь в процессе конструирования. </a:t>
            </a:r>
          </a:p>
          <a:p>
            <a:pPr lvl="0"/>
            <a:r>
              <a:rPr lang="ru-RU" sz="1200" kern="1200" dirty="0" smtClean="0">
                <a:solidFill>
                  <a:schemeClr val="tx1"/>
                </a:solidFill>
                <a:latin typeface="+mn-lt"/>
                <a:ea typeface="+mn-ea"/>
                <a:cs typeface="+mn-cs"/>
              </a:rPr>
              <a:t> Предшествующая работа: разучивание музыкально - речевой зарисовки «Радуга»;</a:t>
            </a:r>
          </a:p>
          <a:p>
            <a:r>
              <a:rPr lang="ru-RU" sz="1200" kern="1200" dirty="0" smtClean="0">
                <a:solidFill>
                  <a:schemeClr val="tx1"/>
                </a:solidFill>
                <a:latin typeface="+mn-lt"/>
                <a:ea typeface="+mn-ea"/>
                <a:cs typeface="+mn-cs"/>
              </a:rPr>
              <a:t>                                              беседа «Что увидели художники?».</a:t>
            </a:r>
          </a:p>
          <a:p>
            <a:pPr lvl="0"/>
            <a:r>
              <a:rPr lang="ru-RU" sz="1200" kern="1200" dirty="0" smtClean="0">
                <a:solidFill>
                  <a:schemeClr val="tx1"/>
                </a:solidFill>
                <a:latin typeface="+mn-lt"/>
                <a:ea typeface="+mn-ea"/>
                <a:cs typeface="+mn-cs"/>
              </a:rPr>
              <a:t>Организационный момент: приглашение в увлекательную, разноцветную игру;</a:t>
            </a:r>
          </a:p>
          <a:p>
            <a:r>
              <a:rPr lang="ru-RU" sz="1200" kern="1200" dirty="0" smtClean="0">
                <a:solidFill>
                  <a:schemeClr val="tx1"/>
                </a:solidFill>
                <a:latin typeface="+mn-lt"/>
                <a:ea typeface="+mn-ea"/>
                <a:cs typeface="+mn-cs"/>
              </a:rPr>
              <a:t>                                                психологический тренинг - настрой </a:t>
            </a:r>
          </a:p>
          <a:p>
            <a:pPr lvl="0"/>
            <a:r>
              <a:rPr lang="ru-RU" sz="1200" kern="1200" dirty="0" smtClean="0">
                <a:solidFill>
                  <a:schemeClr val="tx1"/>
                </a:solidFill>
                <a:latin typeface="+mn-lt"/>
                <a:ea typeface="+mn-ea"/>
                <a:cs typeface="+mn-cs"/>
              </a:rPr>
              <a:t>Ход занятия.</a:t>
            </a:r>
          </a:p>
          <a:p>
            <a:r>
              <a:rPr lang="ru-RU" sz="1200" kern="1200" dirty="0" smtClean="0">
                <a:solidFill>
                  <a:schemeClr val="tx1"/>
                </a:solidFill>
                <a:latin typeface="+mn-lt"/>
                <a:ea typeface="+mn-ea"/>
                <a:cs typeface="+mn-cs"/>
              </a:rPr>
              <a:t>Интегративные средства: художественное слово, наглядность, (иллюстрации, презентация), раздаточный материал, проблемная ситуация, свободное общение детей со сверстниками и взрослым.</a:t>
            </a:r>
          </a:p>
          <a:p>
            <a:r>
              <a:rPr lang="ru-RU" sz="1200" kern="1200" dirty="0" smtClean="0">
                <a:solidFill>
                  <a:schemeClr val="tx1"/>
                </a:solidFill>
                <a:latin typeface="+mn-lt"/>
                <a:ea typeface="+mn-ea"/>
                <a:cs typeface="+mn-cs"/>
              </a:rPr>
              <a:t>Дидактический сервис:</a:t>
            </a:r>
          </a:p>
          <a:p>
            <a:pPr lvl="0"/>
            <a:r>
              <a:rPr lang="ru-RU" sz="1200" kern="1200" dirty="0" smtClean="0">
                <a:solidFill>
                  <a:schemeClr val="tx1"/>
                </a:solidFill>
                <a:latin typeface="+mn-lt"/>
                <a:ea typeface="+mn-ea"/>
                <a:cs typeface="+mn-cs"/>
              </a:rPr>
              <a:t>Цветные  платки.</a:t>
            </a:r>
          </a:p>
          <a:p>
            <a:pPr lvl="0"/>
            <a:r>
              <a:rPr lang="ru-RU" sz="1200" kern="1200" dirty="0" smtClean="0">
                <a:solidFill>
                  <a:schemeClr val="tx1"/>
                </a:solidFill>
                <a:latin typeface="+mn-lt"/>
                <a:ea typeface="+mn-ea"/>
                <a:cs typeface="+mn-cs"/>
              </a:rPr>
              <a:t>Музыкальные инструменты: колокольчики, барабаны, ложки.</a:t>
            </a:r>
          </a:p>
          <a:p>
            <a:pPr lvl="0"/>
            <a:r>
              <a:rPr lang="ru-RU" sz="1200" kern="1200" dirty="0" smtClean="0">
                <a:solidFill>
                  <a:schemeClr val="tx1"/>
                </a:solidFill>
                <a:latin typeface="+mn-lt"/>
                <a:ea typeface="+mn-ea"/>
                <a:cs typeface="+mn-cs"/>
              </a:rPr>
              <a:t>Проектор со слайдами.</a:t>
            </a:r>
          </a:p>
          <a:p>
            <a:pPr lvl="0"/>
            <a:r>
              <a:rPr lang="ru-RU" sz="1200" kern="1200" dirty="0" smtClean="0">
                <a:solidFill>
                  <a:schemeClr val="tx1"/>
                </a:solidFill>
                <a:latin typeface="+mn-lt"/>
                <a:ea typeface="+mn-ea"/>
                <a:cs typeface="+mn-cs"/>
              </a:rPr>
              <a:t>Для конструирования:  детское </a:t>
            </a:r>
            <a:r>
              <a:rPr lang="ru-RU" sz="1200" kern="1200" dirty="0" err="1" smtClean="0">
                <a:solidFill>
                  <a:schemeClr val="tx1"/>
                </a:solidFill>
                <a:latin typeface="+mn-lt"/>
                <a:ea typeface="+mn-ea"/>
                <a:cs typeface="+mn-cs"/>
              </a:rPr>
              <a:t>лего</a:t>
            </a:r>
            <a:r>
              <a:rPr lang="ru-RU" sz="1200" kern="1200" dirty="0" smtClean="0">
                <a:solidFill>
                  <a:schemeClr val="tx1"/>
                </a:solidFill>
                <a:latin typeface="+mn-lt"/>
                <a:ea typeface="+mn-ea"/>
                <a:cs typeface="+mn-cs"/>
              </a:rPr>
              <a:t>, карандаши, крышки.</a:t>
            </a:r>
          </a:p>
          <a:p>
            <a:pPr lvl="0"/>
            <a:r>
              <a:rPr lang="ru-RU" sz="1200" kern="1200" dirty="0" smtClean="0">
                <a:solidFill>
                  <a:schemeClr val="tx1"/>
                </a:solidFill>
                <a:latin typeface="+mn-lt"/>
                <a:ea typeface="+mn-ea"/>
                <a:cs typeface="+mn-cs"/>
              </a:rPr>
              <a:t>Игрушка-солнышко с  пришитыми  лентами - лучами.</a:t>
            </a:r>
          </a:p>
          <a:p>
            <a:pPr lvl="0"/>
            <a:r>
              <a:rPr lang="ru-RU" sz="1200" kern="1200" dirty="0" smtClean="0">
                <a:solidFill>
                  <a:schemeClr val="tx1"/>
                </a:solidFill>
                <a:latin typeface="+mn-lt"/>
                <a:ea typeface="+mn-ea"/>
                <a:cs typeface="+mn-cs"/>
              </a:rPr>
              <a:t>Игрушка-рояль с фиксированной мелодией «К </a:t>
            </a:r>
            <a:r>
              <a:rPr lang="ru-RU" sz="1200" kern="1200" dirty="0" err="1" smtClean="0">
                <a:solidFill>
                  <a:schemeClr val="tx1"/>
                </a:solidFill>
                <a:latin typeface="+mn-lt"/>
                <a:ea typeface="+mn-ea"/>
                <a:cs typeface="+mn-cs"/>
              </a:rPr>
              <a:t>Элизе</a:t>
            </a:r>
            <a:r>
              <a:rPr lang="ru-RU" sz="1200" kern="1200" dirty="0" smtClean="0">
                <a:solidFill>
                  <a:schemeClr val="tx1"/>
                </a:solidFill>
                <a:latin typeface="+mn-lt"/>
                <a:ea typeface="+mn-ea"/>
                <a:cs typeface="+mn-cs"/>
              </a:rPr>
              <a:t>» Бетховена.</a:t>
            </a:r>
          </a:p>
          <a:p>
            <a:pPr lvl="0"/>
            <a:r>
              <a:rPr lang="ru-RU" sz="1200" kern="1200" dirty="0" smtClean="0">
                <a:solidFill>
                  <a:schemeClr val="tx1"/>
                </a:solidFill>
                <a:latin typeface="+mn-lt"/>
                <a:ea typeface="+mn-ea"/>
                <a:cs typeface="+mn-cs"/>
              </a:rPr>
              <a:t>Коробочка с монпансье.</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Вступительная часть </a:t>
            </a:r>
            <a:endParaRPr lang="ru-RU" sz="1200" kern="1200" dirty="0" smtClean="0">
              <a:solidFill>
                <a:schemeClr val="tx1"/>
              </a:solidFill>
              <a:latin typeface="+mn-lt"/>
              <a:ea typeface="+mn-ea"/>
              <a:cs typeface="+mn-cs"/>
            </a:endParaRPr>
          </a:p>
          <a:p>
            <a:r>
              <a:rPr lang="ru-RU" sz="1200" u="sng" kern="1200" dirty="0" smtClean="0">
                <a:solidFill>
                  <a:schemeClr val="tx1"/>
                </a:solidFill>
                <a:latin typeface="+mn-lt"/>
                <a:ea typeface="+mn-ea"/>
                <a:cs typeface="+mn-cs"/>
              </a:rPr>
              <a:t>Слайд 1 «Цветные огоньки»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Дети входят в класс под песню “Хорошее настроение” (в записи)</a:t>
            </a:r>
          </a:p>
          <a:p>
            <a:r>
              <a:rPr lang="ru-RU" sz="1200" kern="1200" dirty="0" smtClean="0">
                <a:solidFill>
                  <a:schemeClr val="tx1"/>
                </a:solidFill>
                <a:latin typeface="+mn-lt"/>
                <a:ea typeface="+mn-ea"/>
                <a:cs typeface="+mn-cs"/>
              </a:rPr>
              <a:t>Я очень рада, что мы здесь сегодня все встретились.</a:t>
            </a:r>
          </a:p>
          <a:p>
            <a:r>
              <a:rPr lang="ru-RU" sz="1200" kern="1200" dirty="0" smtClean="0">
                <a:solidFill>
                  <a:schemeClr val="tx1"/>
                </a:solidFill>
                <a:latin typeface="+mn-lt"/>
                <a:ea typeface="+mn-ea"/>
                <a:cs typeface="+mn-cs"/>
              </a:rPr>
              <a:t>И предлагаю  поздороваться  друг с другом, с гостями с помощью песенки. Сначала спою я, потом вы.</a:t>
            </a: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Здравствуй утро, здравствуй день, (1-2-3-4-5-5-5 ступени)</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Нам здороваться не лень!  ( 5-4-3-2-1-1-1 ступени)</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Этими словами  (1-2-3-4-5-5 ступени) </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Здороваемся с вами!»( 5-5-4-3-2-1-1 ступени)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Замечательно. Мне очень интересно узнать, а какое у вас, ребята, настроение? (ответы). А вы можете мне сказать, какого оно цвета? Попробуйте выбрать себе платочек такого цвета, какое у вас сейчас настроение. А у меня яркое, радостное настроение, немного волнительное  и я выбираю себе вот такой цвет.</a:t>
            </a:r>
          </a:p>
          <a:p>
            <a:r>
              <a:rPr lang="ru-RU" sz="1200" u="sng" kern="1200" dirty="0" smtClean="0">
                <a:solidFill>
                  <a:schemeClr val="tx1"/>
                </a:solidFill>
                <a:latin typeface="+mn-lt"/>
                <a:ea typeface="+mn-ea"/>
                <a:cs typeface="+mn-cs"/>
              </a:rPr>
              <a:t>Слайд 2. «Картинка нашего настроения»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Посмотрите друг на друга, – какие мы все разноцветные. У нас с вами получилось разноцветное настроение, как вот эта картинка на экране. Какая она красивая!  А на ней есть цвет вашего настроения? Нравится она вам? (ответы) И мне она очень нравится, я предлагаю  сегодня нашу встречу сделать такой же разноцветной. Вы согласны. Платочки можно обратно повесить на стульчики.</a:t>
            </a:r>
          </a:p>
          <a:p>
            <a:r>
              <a:rPr lang="ru-RU" sz="1200" b="1" kern="1200" dirty="0" smtClean="0">
                <a:solidFill>
                  <a:schemeClr val="tx1"/>
                </a:solidFill>
                <a:latin typeface="+mn-lt"/>
                <a:ea typeface="+mn-ea"/>
                <a:cs typeface="+mn-cs"/>
              </a:rPr>
              <a:t>                                                              2. Основная часть </a:t>
            </a:r>
            <a:endParaRPr lang="ru-RU" sz="1200" kern="1200" dirty="0" smtClean="0">
              <a:solidFill>
                <a:schemeClr val="tx1"/>
              </a:solidFill>
              <a:latin typeface="+mn-lt"/>
              <a:ea typeface="+mn-ea"/>
              <a:cs typeface="+mn-cs"/>
            </a:endParaRPr>
          </a:p>
          <a:p>
            <a:r>
              <a:rPr lang="ru-RU" sz="1200" u="sng" kern="1200" dirty="0" smtClean="0">
                <a:solidFill>
                  <a:schemeClr val="tx1"/>
                </a:solidFill>
                <a:latin typeface="+mn-lt"/>
                <a:ea typeface="+mn-ea"/>
                <a:cs typeface="+mn-cs"/>
              </a:rPr>
              <a:t>Слайд 3. “Клякса”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Ой, что это, кто это, что случилось? Куда исчезла картинка нашего настроения? </a:t>
            </a:r>
          </a:p>
          <a:p>
            <a:r>
              <a:rPr lang="ru-RU" sz="1200" kern="1200" dirty="0" smtClean="0">
                <a:solidFill>
                  <a:schemeClr val="tx1"/>
                </a:solidFill>
                <a:latin typeface="+mn-lt"/>
                <a:ea typeface="+mn-ea"/>
                <a:cs typeface="+mn-cs"/>
              </a:rPr>
              <a:t>Голос (фонограмма): Закрыта картинка под крепкий замок.  К нему есть ключи- музыкальных семь нот.</a:t>
            </a:r>
          </a:p>
          <a:p>
            <a:r>
              <a:rPr lang="ru-RU" sz="1200" kern="1200" dirty="0" smtClean="0">
                <a:solidFill>
                  <a:schemeClr val="tx1"/>
                </a:solidFill>
                <a:latin typeface="+mn-lt"/>
                <a:ea typeface="+mn-ea"/>
                <a:cs typeface="+mn-cs"/>
              </a:rPr>
              <a:t>                                    Запрещаю петь и танцевать -   я решила всё заколдовать!</a:t>
            </a:r>
          </a:p>
          <a:p>
            <a:r>
              <a:rPr lang="ru-RU" sz="1200" kern="1200" dirty="0" smtClean="0">
                <a:solidFill>
                  <a:schemeClr val="tx1"/>
                </a:solidFill>
                <a:latin typeface="+mn-lt"/>
                <a:ea typeface="+mn-ea"/>
                <a:cs typeface="+mn-cs"/>
              </a:rPr>
              <a:t>                                   Мир бесцветный будет всюду –  этим миром править буду!</a:t>
            </a:r>
          </a:p>
          <a:p>
            <a:r>
              <a:rPr lang="ru-RU" sz="1200" kern="1200" dirty="0" smtClean="0">
                <a:solidFill>
                  <a:schemeClr val="tx1"/>
                </a:solidFill>
                <a:latin typeface="+mn-lt"/>
                <a:ea typeface="+mn-ea"/>
                <a:cs typeface="+mn-cs"/>
              </a:rPr>
              <a:t>    Мне так хотелось сегодня сделать нашу встречу разноцветной, а клякса все испортила и настроение уже не такое радостное. Что же нам делать? (ответы детей). Неужели мы разрешим кляксе править серым и мрачным миром? А может быть нам попробовать вернуть все разноцветные фрагменты с картинки и тогда она опять у нас появится? Про какой ключик говорила клякса? Вы услышали? Это музыкальные семь нот. Ведь вся музыка из них состоит. И ещё - клякса не любит когда все поют и что ещё делают? (ответ). Ну, значит, мы сможем  расколдовать нашу картинку. А пока посмотрите -  вот что  от неё осталось.</a:t>
            </a:r>
          </a:p>
          <a:p>
            <a:r>
              <a:rPr lang="ru-RU" sz="1200" u="sng" kern="1200" dirty="0" smtClean="0">
                <a:solidFill>
                  <a:schemeClr val="tx1"/>
                </a:solidFill>
                <a:latin typeface="+mn-lt"/>
                <a:ea typeface="+mn-ea"/>
                <a:cs typeface="+mn-cs"/>
              </a:rPr>
              <a:t> Слайд 4 «Жеребёнок без цвета»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Мало того, что жеребёнок стал бесцветным. Так он ещё маму где-то свою потерял… Столько  неприятностей сразу.  Я знаю эту историю. Я вам её расскажу, а вы мне поможете.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Сенсорная игра «Лошадка на прогулке».</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Согрелся жеребёнок и они с мамой стали вместе скакать по лугу. Вот так (показывает прямой галоп) . Какое движение я сейчас выполнила, как оно называется? (прямой галоп). Покажите, как скакали лошадки галопом?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Звучит музыка «Лошадка». (дети выполняют движение – прямой галоп)</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Слайд 5 «Цветные лошадки»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Вы скакали так резво и красиво, что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наши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лошадки теперь вместе и они стали цветными.</a:t>
            </a:r>
          </a:p>
          <a:p>
            <a:r>
              <a:rPr lang="ru-RU" sz="1200" kern="1200" dirty="0" smtClean="0">
                <a:solidFill>
                  <a:schemeClr val="tx1"/>
                </a:solidFill>
                <a:latin typeface="+mn-lt"/>
                <a:ea typeface="+mn-ea"/>
                <a:cs typeface="+mn-cs"/>
              </a:rPr>
              <a:t>- Кажется всё у нас получается, продолжим  возвращать фрагменты с  картинки нашего настроения. Послушайте загадку, а отгадка была на картинке.</a:t>
            </a:r>
          </a:p>
          <a:p>
            <a:r>
              <a:rPr lang="ru-RU" sz="1200" kern="1200" dirty="0" smtClean="0">
                <a:solidFill>
                  <a:schemeClr val="tx1"/>
                </a:solidFill>
                <a:latin typeface="+mn-lt"/>
                <a:ea typeface="+mn-ea"/>
                <a:cs typeface="+mn-cs"/>
              </a:rPr>
              <a:t>Через поля через луга встала нарядная дуга.</a:t>
            </a:r>
          </a:p>
          <a:p>
            <a:r>
              <a:rPr lang="ru-RU" sz="1200" kern="1200" dirty="0" smtClean="0">
                <a:solidFill>
                  <a:schemeClr val="tx1"/>
                </a:solidFill>
                <a:latin typeface="+mn-lt"/>
                <a:ea typeface="+mn-ea"/>
                <a:cs typeface="+mn-cs"/>
              </a:rPr>
              <a:t>-Что это? (ответы)</a:t>
            </a:r>
          </a:p>
          <a:p>
            <a:r>
              <a:rPr lang="ru-RU" sz="1200" u="sng" kern="1200" dirty="0" smtClean="0">
                <a:solidFill>
                  <a:schemeClr val="tx1"/>
                </a:solidFill>
                <a:latin typeface="+mn-lt"/>
                <a:ea typeface="+mn-ea"/>
                <a:cs typeface="+mn-cs"/>
              </a:rPr>
              <a:t>Слайд 6 “Радуга без цвета”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-Правильно, вот она радуга, только она такая грустная. Чего же ей не хватает? (ответы) </a:t>
            </a:r>
          </a:p>
          <a:p>
            <a:r>
              <a:rPr lang="ru-RU" sz="1200" kern="1200" dirty="0" smtClean="0">
                <a:solidFill>
                  <a:schemeClr val="tx1"/>
                </a:solidFill>
                <a:latin typeface="+mn-lt"/>
                <a:ea typeface="+mn-ea"/>
                <a:cs typeface="+mn-cs"/>
              </a:rPr>
              <a:t>- Сейчас мы  будем мастерить  радугу. И не одну. Целых три.  При помощи волшебных ножниц я порежу наш круг на 3 части , на 3 команды. Каждой команде даю пакетик. Высыпайте содержимое на пол и дружно, сообща начинайте мастерить радугу, начните с красного цвета.</a:t>
            </a:r>
          </a:p>
          <a:p>
            <a:pPr lvl="0"/>
            <a:r>
              <a:rPr lang="ru-RU" sz="1200" kern="1200" dirty="0" smtClean="0">
                <a:solidFill>
                  <a:schemeClr val="tx1"/>
                </a:solidFill>
                <a:latin typeface="+mn-lt"/>
                <a:ea typeface="+mn-ea"/>
                <a:cs typeface="+mn-cs"/>
              </a:rPr>
              <a:t>Цветные крышки.</a:t>
            </a:r>
          </a:p>
          <a:p>
            <a:pPr lvl="0"/>
            <a:r>
              <a:rPr lang="ru-RU" sz="1200" kern="1200" dirty="0" smtClean="0">
                <a:solidFill>
                  <a:schemeClr val="tx1"/>
                </a:solidFill>
                <a:latin typeface="+mn-lt"/>
                <a:ea typeface="+mn-ea"/>
                <a:cs typeface="+mn-cs"/>
              </a:rPr>
              <a:t>Цветные карандаши.</a:t>
            </a:r>
          </a:p>
          <a:p>
            <a:pPr lvl="0"/>
            <a:r>
              <a:rPr lang="ru-RU" sz="1200" kern="1200" dirty="0" err="1" smtClean="0">
                <a:solidFill>
                  <a:schemeClr val="tx1"/>
                </a:solidFill>
                <a:latin typeface="+mn-lt"/>
                <a:ea typeface="+mn-ea"/>
                <a:cs typeface="+mn-cs"/>
              </a:rPr>
              <a:t>Лего</a:t>
            </a:r>
            <a:r>
              <a:rPr lang="ru-RU" sz="1200" kern="1200" dirty="0" smtClean="0">
                <a:solidFill>
                  <a:schemeClr val="tx1"/>
                </a:solidFill>
                <a:latin typeface="+mn-lt"/>
                <a:ea typeface="+mn-ea"/>
                <a:cs typeface="+mn-cs"/>
              </a:rPr>
              <a:t> разных цветов.</a:t>
            </a:r>
          </a:p>
          <a:p>
            <a:r>
              <a:rPr lang="ru-RU" sz="1200" i="1" kern="1200" dirty="0" smtClean="0">
                <a:solidFill>
                  <a:schemeClr val="tx1"/>
                </a:solidFill>
                <a:latin typeface="+mn-lt"/>
                <a:ea typeface="+mn-ea"/>
                <a:cs typeface="+mn-cs"/>
              </a:rPr>
              <a:t>Звучит спокойная инструментальная музыка в исполнении оркестра Поля </a:t>
            </a:r>
            <a:r>
              <a:rPr lang="ru-RU" sz="1200" i="1" kern="1200" dirty="0" err="1" smtClean="0">
                <a:solidFill>
                  <a:schemeClr val="tx1"/>
                </a:solidFill>
                <a:latin typeface="+mn-lt"/>
                <a:ea typeface="+mn-ea"/>
                <a:cs typeface="+mn-cs"/>
              </a:rPr>
              <a:t>Мориа</a:t>
            </a:r>
            <a:r>
              <a:rPr lang="ru-RU" sz="1200" i="1" kern="1200" dirty="0" smtClean="0">
                <a:solidFill>
                  <a:schemeClr val="tx1"/>
                </a:solidFill>
                <a:latin typeface="+mn-lt"/>
                <a:ea typeface="+mn-ea"/>
                <a:cs typeface="+mn-cs"/>
              </a:rPr>
              <a:t>.  Дети по три, четыре человека выкладывают свою радугу.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Какие необычные радуги у вас получились. А теперь чтобы расколдовать нашу радугу на картинке нужно нам обязательно нужно всем вместе  спеть или станцевать. Мы знаем с вами музыкальную </a:t>
            </a:r>
            <a:r>
              <a:rPr lang="ru-RU" sz="1200" kern="1200" dirty="0" err="1" smtClean="0">
                <a:solidFill>
                  <a:schemeClr val="tx1"/>
                </a:solidFill>
                <a:latin typeface="+mn-lt"/>
                <a:ea typeface="+mn-ea"/>
                <a:cs typeface="+mn-cs"/>
              </a:rPr>
              <a:t>зарисовочку</a:t>
            </a:r>
            <a:r>
              <a:rPr lang="ru-RU" sz="1200" kern="1200" dirty="0" smtClean="0">
                <a:solidFill>
                  <a:schemeClr val="tx1"/>
                </a:solidFill>
                <a:latin typeface="+mn-lt"/>
                <a:ea typeface="+mn-ea"/>
                <a:cs typeface="+mn-cs"/>
              </a:rPr>
              <a:t> про радугу и нам осталось только красиво её исполнить.</a:t>
            </a: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Музыкально-речевая зарисовка «Радуга» </a:t>
            </a:r>
            <a:endParaRPr lang="ru-RU" sz="1200" kern="1200" dirty="0" smtClean="0">
              <a:solidFill>
                <a:schemeClr val="tx1"/>
              </a:solidFill>
              <a:latin typeface="+mn-lt"/>
              <a:ea typeface="+mn-ea"/>
              <a:cs typeface="+mn-cs"/>
            </a:endParaRPr>
          </a:p>
          <a:p>
            <a:r>
              <a:rPr lang="ru-RU" sz="1200" u="sng" kern="1200" dirty="0" smtClean="0">
                <a:solidFill>
                  <a:schemeClr val="tx1"/>
                </a:solidFill>
                <a:latin typeface="+mn-lt"/>
                <a:ea typeface="+mn-ea"/>
                <a:cs typeface="+mn-cs"/>
              </a:rPr>
              <a:t>Слайд 7. “Цветная радуга»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Наша радуга зажглась  разными красками  и нам можно собрать все материалы обратно.</a:t>
            </a:r>
          </a:p>
          <a:p>
            <a:r>
              <a:rPr lang="ru-RU" sz="1200" u="sng" kern="1200" dirty="0" smtClean="0">
                <a:solidFill>
                  <a:schemeClr val="tx1"/>
                </a:solidFill>
                <a:latin typeface="+mn-lt"/>
                <a:ea typeface="+mn-ea"/>
                <a:cs typeface="+mn-cs"/>
              </a:rPr>
              <a:t>     Слайд 8. “Нотки без цвета”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Радуга- то зажглась, а вот нотки грустные стоят, петь и танцевать они не хотят. А ведь когда-то они  весёлой, озорной стайкой перелетали с места на место, всё время </a:t>
            </a:r>
          </a:p>
          <a:p>
            <a:r>
              <a:rPr lang="ru-RU" sz="1200" kern="1200" dirty="0" smtClean="0">
                <a:solidFill>
                  <a:schemeClr val="tx1"/>
                </a:solidFill>
                <a:latin typeface="+mn-lt"/>
                <a:ea typeface="+mn-ea"/>
                <a:cs typeface="+mn-cs"/>
              </a:rPr>
              <a:t>что-то напевая. Везде, где они появлялись, звучала музыка.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Однажды они сами услышали в открытом окне красивую музыку. Залетели они туда и  мы быстренько поспешим за ними и сядем на стульчики. Увидели нотки маленький волшебный рояль, а оттуда лилась красивая мелодия. Затихли нотки и прислушались (звучит «К </a:t>
            </a:r>
            <a:r>
              <a:rPr lang="ru-RU" sz="1200" kern="1200" dirty="0" err="1" smtClean="0">
                <a:solidFill>
                  <a:schemeClr val="tx1"/>
                </a:solidFill>
                <a:latin typeface="+mn-lt"/>
                <a:ea typeface="+mn-ea"/>
                <a:cs typeface="+mn-cs"/>
              </a:rPr>
              <a:t>Элизе</a:t>
            </a:r>
            <a:r>
              <a:rPr lang="ru-RU" sz="1200" kern="1200" dirty="0" smtClean="0">
                <a:solidFill>
                  <a:schemeClr val="tx1"/>
                </a:solidFill>
                <a:latin typeface="+mn-lt"/>
                <a:ea typeface="+mn-ea"/>
                <a:cs typeface="+mn-cs"/>
              </a:rPr>
              <a:t>» Бетховена на игрушечном рояле) Рядом с маленьким роялем увидели они открытое фортепиано. Закружились нотки над ним,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защебетали: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Что это? Что это? Что это за ящик? Коснулись нечаянно клавиш – они зазвучали… </a:t>
            </a:r>
          </a:p>
          <a:p>
            <a:r>
              <a:rPr lang="ru-RU" sz="1200" kern="1200" dirty="0" smtClean="0">
                <a:solidFill>
                  <a:schemeClr val="tx1"/>
                </a:solidFill>
                <a:latin typeface="+mn-lt"/>
                <a:ea typeface="+mn-ea"/>
                <a:cs typeface="+mn-cs"/>
              </a:rPr>
              <a:t>(звучит 1 часть из  произведения «Сладкая грёза» Чайковского)  - Ой, вы слышите, звучит такая чудесная музыка. Как художник берет разные краски, чтобы нарисовать свою чудесную картину, так и композитор из разных звуков складывает мелодии, веселые и грустные.</a:t>
            </a:r>
          </a:p>
          <a:p>
            <a:r>
              <a:rPr lang="ru-RU" sz="1200" kern="1200" dirty="0" smtClean="0">
                <a:solidFill>
                  <a:schemeClr val="tx1"/>
                </a:solidFill>
                <a:latin typeface="+mn-lt"/>
                <a:ea typeface="+mn-ea"/>
                <a:cs typeface="+mn-cs"/>
              </a:rPr>
              <a:t>    Ноткам понравилось играть на фортепиано и они стали играть разную музыку, а лежащие  рядом музыкальные инструменты захотели играть вместе с ними. Только каждый инструмент помогал какой-то одной мелодии.</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Ребята, какие муз. инструменты вы здесь видите? </a:t>
            </a:r>
          </a:p>
          <a:p>
            <a:r>
              <a:rPr lang="ru-RU" sz="1200" kern="1200" dirty="0" smtClean="0">
                <a:solidFill>
                  <a:schemeClr val="tx1"/>
                </a:solidFill>
                <a:latin typeface="+mn-lt"/>
                <a:ea typeface="+mn-ea"/>
                <a:cs typeface="+mn-cs"/>
              </a:rPr>
              <a:t>1) барабан;</a:t>
            </a:r>
          </a:p>
          <a:p>
            <a:r>
              <a:rPr lang="ru-RU" sz="1200" kern="1200" dirty="0" smtClean="0">
                <a:solidFill>
                  <a:schemeClr val="tx1"/>
                </a:solidFill>
                <a:latin typeface="+mn-lt"/>
                <a:ea typeface="+mn-ea"/>
                <a:cs typeface="+mn-cs"/>
              </a:rPr>
              <a:t>2) колокольчик;</a:t>
            </a:r>
          </a:p>
          <a:p>
            <a:r>
              <a:rPr lang="ru-RU" sz="1200" kern="1200" dirty="0" smtClean="0">
                <a:solidFill>
                  <a:schemeClr val="tx1"/>
                </a:solidFill>
                <a:latin typeface="+mn-lt"/>
                <a:ea typeface="+mn-ea"/>
                <a:cs typeface="+mn-cs"/>
              </a:rPr>
              <a:t>3) ложки. </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Сейчас я сыграю музыку, а вы послушайте и покажите, на каком музыкальном инструменте хочется  подыграть?</a:t>
            </a:r>
          </a:p>
          <a:p>
            <a:r>
              <a:rPr lang="ru-RU" sz="1200" b="1" i="1" kern="1200" dirty="0" smtClean="0">
                <a:solidFill>
                  <a:schemeClr val="tx1"/>
                </a:solidFill>
                <a:latin typeface="+mn-lt"/>
                <a:ea typeface="+mn-ea"/>
                <a:cs typeface="+mn-cs"/>
              </a:rPr>
              <a:t>Звучит: 1) Марш Э. Павлова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 почему  выбрали барабан? </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Музыка звучит чётко и бодро. </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Правильно. Это марш. Музыка марша всегда звучит чётко и бодро. </a:t>
            </a:r>
          </a:p>
          <a:p>
            <a:r>
              <a:rPr lang="ru-RU" sz="1200" b="1" i="1" kern="1200" dirty="0" smtClean="0">
                <a:solidFill>
                  <a:schemeClr val="tx1"/>
                </a:solidFill>
                <a:latin typeface="+mn-lt"/>
                <a:ea typeface="+mn-ea"/>
                <a:cs typeface="+mn-cs"/>
              </a:rPr>
              <a:t>2) «Снежинки»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(Дети выбирают колокольчик</a:t>
            </a:r>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А почему  выбрали колокольчик? </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Музыка звучала легко, воздушно, звонко. </a:t>
            </a:r>
          </a:p>
          <a:p>
            <a:r>
              <a:rPr lang="ru-RU" sz="1200" b="1" i="1" kern="1200" dirty="0" smtClean="0">
                <a:solidFill>
                  <a:schemeClr val="tx1"/>
                </a:solidFill>
                <a:latin typeface="+mn-lt"/>
                <a:ea typeface="+mn-ea"/>
                <a:cs typeface="+mn-cs"/>
              </a:rPr>
              <a:t>3) «Полянка» (р. н. 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(Дети выбирают ложки) </a:t>
            </a: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Почему  выбрали ложки? </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Музыка звучала громко, радостно, весело. </a:t>
            </a:r>
          </a:p>
          <a:p>
            <a:r>
              <a:rPr lang="ru-RU" sz="1200" kern="1200" dirty="0" smtClean="0">
                <a:solidFill>
                  <a:schemeClr val="tx1"/>
                </a:solidFill>
                <a:latin typeface="+mn-lt"/>
                <a:ea typeface="+mn-ea"/>
                <a:cs typeface="+mn-cs"/>
              </a:rPr>
              <a:t>   Что ж, пора нам дружно на инструментах сыграть, цвета нашим ноткам возвращать. Слушайте внимательно, какая  звучит музыка и играйте на нужном инструменте.</a:t>
            </a:r>
          </a:p>
          <a:p>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Муз-дид</a:t>
            </a:r>
            <a:r>
              <a:rPr lang="ru-RU" sz="1200" kern="1200" dirty="0" smtClean="0">
                <a:solidFill>
                  <a:schemeClr val="tx1"/>
                </a:solidFill>
                <a:latin typeface="+mn-lt"/>
                <a:ea typeface="+mn-ea"/>
                <a:cs typeface="+mn-cs"/>
              </a:rPr>
              <a:t>. игра «Узнай и сыграй верно»</a:t>
            </a:r>
          </a:p>
          <a:p>
            <a:r>
              <a:rPr lang="ru-RU" sz="1200" u="sng" kern="1200" dirty="0" smtClean="0">
                <a:solidFill>
                  <a:schemeClr val="tx1"/>
                </a:solidFill>
                <a:latin typeface="+mn-lt"/>
                <a:ea typeface="+mn-ea"/>
                <a:cs typeface="+mn-cs"/>
              </a:rPr>
              <a:t>Слайд 9. “Цветные нотки”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Ребята, как вы думаете, почему же до сих пор не появилась картинка нашего настроения? (ответы детей). Что там ещё было на картинке? Да, потому  что все цвета видны только, когда ярко светит солнышко.</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Слайд 10  «Солнышко без цвета»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У нас здесь есть необычное солнышко. Встанем вокруг него, присядем, что-то оно хочет нам сказать.</a:t>
            </a: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Слушают четверостишие солнышка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 Солнышко хочет подарить нам свои лучики, так давайте повернёмся друг за другом и вот этой левой рукой возьмём по лучику (к весёлой мягкой игрушке – солнышку пришиты жёлтые ленты по количеству детей).  и поиграем с солнышком  в музыкальную игру.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i="1" kern="1200" dirty="0" smtClean="0">
                <a:solidFill>
                  <a:schemeClr val="tx1"/>
                </a:solidFill>
                <a:latin typeface="+mn-lt"/>
                <a:ea typeface="+mn-ea"/>
                <a:cs typeface="+mn-cs"/>
              </a:rPr>
              <a:t>                                            Музыкальная  игра «Я и солнышко»</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(сначала дети идут по кругу, затем выполняют движения в соответствии с текстом, например, покажу я солнышку ладошки: правую, левую, при этом подпевают несложную мелодию)</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Слайд 11 «Цветное солнышко»</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Солнышко цветное появилось, а картинки всё равно нет. Наверное не хватает  разноцветного яркого  танца. Что ж, будем танцевать и возвращать  картинку нашего настроения. Вы согласны?</a:t>
            </a:r>
          </a:p>
          <a:p>
            <a:r>
              <a:rPr lang="ru-RU" sz="1200" i="1" kern="1200" dirty="0" smtClean="0">
                <a:solidFill>
                  <a:schemeClr val="tx1"/>
                </a:solidFill>
                <a:latin typeface="+mn-lt"/>
                <a:ea typeface="+mn-ea"/>
                <a:cs typeface="+mn-cs"/>
              </a:rPr>
              <a:t>Танец “Разноцветная игра”</a:t>
            </a:r>
            <a:endParaRPr lang="ru-RU" sz="1200" kern="1200" dirty="0" smtClean="0">
              <a:solidFill>
                <a:schemeClr val="tx1"/>
              </a:solidFill>
              <a:latin typeface="+mn-lt"/>
              <a:ea typeface="+mn-ea"/>
              <a:cs typeface="+mn-cs"/>
            </a:endParaRPr>
          </a:p>
          <a:p>
            <a:r>
              <a:rPr lang="ru-RU" sz="1200" u="sng" kern="1200" dirty="0" smtClean="0">
                <a:solidFill>
                  <a:schemeClr val="tx1"/>
                </a:solidFill>
                <a:latin typeface="+mn-lt"/>
                <a:ea typeface="+mn-ea"/>
                <a:cs typeface="+mn-cs"/>
              </a:rPr>
              <a:t>Слайд 12  “Картинка нашего настроения”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3. Заключительная часть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Всё у нас с вами ребята получилось. А почему? А потому, что вы были дружными и всё делали сообща. И помогала нам с вами сегодня ?  </a:t>
            </a:r>
            <a:r>
              <a:rPr lang="ru-RU" sz="1200" kern="1200" dirty="0" err="1" smtClean="0">
                <a:solidFill>
                  <a:schemeClr val="tx1"/>
                </a:solidFill>
                <a:latin typeface="+mn-lt"/>
                <a:ea typeface="+mn-ea"/>
                <a:cs typeface="+mn-cs"/>
              </a:rPr>
              <a:t>Му</a:t>
            </a:r>
            <a:r>
              <a:rPr lang="ru-RU" sz="1200" kern="1200" dirty="0" smtClean="0">
                <a:solidFill>
                  <a:schemeClr val="tx1"/>
                </a:solidFill>
                <a:latin typeface="+mn-lt"/>
                <a:ea typeface="+mn-ea"/>
                <a:cs typeface="+mn-cs"/>
              </a:rPr>
              <a:t>…..зыка.</a:t>
            </a:r>
          </a:p>
          <a:p>
            <a:r>
              <a:rPr lang="ru-RU" sz="1200" kern="1200" dirty="0" smtClean="0">
                <a:solidFill>
                  <a:schemeClr val="tx1"/>
                </a:solidFill>
                <a:latin typeface="+mn-lt"/>
                <a:ea typeface="+mn-ea"/>
                <a:cs typeface="+mn-cs"/>
              </a:rPr>
              <a:t>А сейчас я попрошу вас снова закрыть глазки ( берёт коробочку с цветными монпансье). </a:t>
            </a:r>
          </a:p>
          <a:p>
            <a:r>
              <a:rPr lang="ru-RU" sz="1200" kern="1200" dirty="0" smtClean="0">
                <a:solidFill>
                  <a:schemeClr val="tx1"/>
                </a:solidFill>
                <a:latin typeface="+mn-lt"/>
                <a:ea typeface="+mn-ea"/>
                <a:cs typeface="+mn-cs"/>
              </a:rPr>
              <a:t>Открывайте глазки. Вот цветные стекляшки из нашего танца. Скажу по секрету, конечно, это вовсе и не стекляшки. Это конфетки – вам от меня сладкое угощение. </a:t>
            </a:r>
          </a:p>
          <a:p>
            <a:r>
              <a:rPr lang="ru-RU" sz="1200" kern="1200" dirty="0" smtClean="0">
                <a:solidFill>
                  <a:schemeClr val="tx1"/>
                </a:solidFill>
                <a:latin typeface="+mn-lt"/>
                <a:ea typeface="+mn-ea"/>
                <a:cs typeface="+mn-cs"/>
              </a:rPr>
              <a:t>- Я вам хочу задать ещё один  вопрос. Подумайте хорошо, сразу не отвечайте.  Нужен ли нам в жизни черный цвет? (ответы)</a:t>
            </a:r>
          </a:p>
          <a:p>
            <a:r>
              <a:rPr lang="ru-RU" sz="1200" kern="1200" dirty="0" smtClean="0">
                <a:solidFill>
                  <a:schemeClr val="tx1"/>
                </a:solidFill>
                <a:latin typeface="+mn-lt"/>
                <a:ea typeface="+mn-ea"/>
                <a:cs typeface="+mn-cs"/>
              </a:rPr>
              <a:t>- Без черного цвета нет ночи, черных котов, шоколада, черничного варенья.</a:t>
            </a:r>
          </a:p>
          <a:p>
            <a:r>
              <a:rPr lang="ru-RU" sz="1200" b="1" kern="1200" dirty="0" smtClean="0">
                <a:solidFill>
                  <a:schemeClr val="tx1"/>
                </a:solidFill>
                <a:latin typeface="+mn-lt"/>
                <a:ea typeface="+mn-ea"/>
                <a:cs typeface="+mn-cs"/>
              </a:rPr>
              <a:t>                                         4. Итог занятия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Мне очень интересно, после всего что здесь происходило изменился ли цвет вашего настроения? Возьмите снова себе платок такого цвета, который  теперь соответствует вашему настроению.</a:t>
            </a:r>
          </a:p>
          <a:p>
            <a:r>
              <a:rPr lang="ru-RU" sz="1200" u="sng" kern="1200" dirty="0" smtClean="0">
                <a:solidFill>
                  <a:schemeClr val="tx1"/>
                </a:solidFill>
                <a:latin typeface="+mn-lt"/>
                <a:ea typeface="+mn-ea"/>
                <a:cs typeface="+mn-cs"/>
              </a:rPr>
              <a:t>Слайд 13 «Цветные огоньки»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Звучит песня «Разноцветный мир». Исполняется медленный танец-импровизация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Повесьте платочки на стульчики и подойдите ко мне</a:t>
            </a:r>
          </a:p>
          <a:p>
            <a:r>
              <a:rPr lang="ru-RU" sz="1200" u="sng" kern="1200" dirty="0" smtClean="0">
                <a:solidFill>
                  <a:schemeClr val="tx1"/>
                </a:solidFill>
                <a:latin typeface="+mn-lt"/>
                <a:ea typeface="+mn-ea"/>
                <a:cs typeface="+mn-cs"/>
              </a:rPr>
              <a:t>Слайд 14  “Картинка нашего настроения”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Мы сегодня танцевали,  на инструментах поиграли, </a:t>
            </a:r>
          </a:p>
          <a:p>
            <a:r>
              <a:rPr lang="ru-RU" sz="1200" kern="1200" dirty="0" smtClean="0">
                <a:solidFill>
                  <a:schemeClr val="tx1"/>
                </a:solidFill>
                <a:latin typeface="+mn-lt"/>
                <a:ea typeface="+mn-ea"/>
                <a:cs typeface="+mn-cs"/>
              </a:rPr>
              <a:t>За картинкой наблюдали, весёлые песенки распевали, </a:t>
            </a:r>
          </a:p>
          <a:p>
            <a:r>
              <a:rPr lang="ru-RU" sz="1200" kern="1200" dirty="0" smtClean="0">
                <a:solidFill>
                  <a:schemeClr val="tx1"/>
                </a:solidFill>
                <a:latin typeface="+mn-lt"/>
                <a:ea typeface="+mn-ea"/>
                <a:cs typeface="+mn-cs"/>
              </a:rPr>
              <a:t>Но пришёл игре конец, кто играл- тот молодец! </a:t>
            </a:r>
          </a:p>
          <a:p>
            <a:r>
              <a:rPr lang="ru-RU" sz="1200" kern="1200" dirty="0" smtClean="0">
                <a:solidFill>
                  <a:schemeClr val="tx1"/>
                </a:solidFill>
                <a:latin typeface="+mn-lt"/>
                <a:ea typeface="+mn-ea"/>
                <a:cs typeface="+mn-cs"/>
              </a:rPr>
              <a:t>Пора пропеть нам «До свидания»</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«До свидания»</a:t>
            </a:r>
          </a:p>
          <a:p>
            <a:r>
              <a:rPr lang="ru-RU" sz="1200" kern="1200" dirty="0" smtClean="0">
                <a:solidFill>
                  <a:schemeClr val="tx1"/>
                </a:solidFill>
                <a:latin typeface="+mn-lt"/>
                <a:ea typeface="+mn-ea"/>
                <a:cs typeface="+mn-cs"/>
              </a:rPr>
              <a:t>Благодарю вас за старанье, а зрителей за внимание!   Надеюсь, ваше настроение стало ещё лучше, какие мы сегодня  молодцы, похлопаем сами себе (хлопают, уходят).</a:t>
            </a:r>
          </a:p>
          <a:p>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Звучит в записи «Хорошее настроение»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5E7A7DA1-98C5-402E-914D-136DD8D271F2}"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E7A7DA1-98C5-402E-914D-136DD8D271F2}" type="slidenum">
              <a:rPr lang="ru-RU" smtClean="0"/>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E7A7DA1-98C5-402E-914D-136DD8D271F2}" type="slidenum">
              <a:rPr lang="ru-RU" smtClean="0"/>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endParaRPr lang="ru-RU" dirty="0"/>
          </a:p>
        </p:txBody>
      </p:sp>
      <p:sp>
        <p:nvSpPr>
          <p:cNvPr id="4" name="Номер слайда 3"/>
          <p:cNvSpPr>
            <a:spLocks noGrp="1"/>
          </p:cNvSpPr>
          <p:nvPr>
            <p:ph type="sldNum" sz="quarter" idx="10"/>
          </p:nvPr>
        </p:nvSpPr>
        <p:spPr/>
        <p:txBody>
          <a:bodyPr/>
          <a:lstStyle/>
          <a:p>
            <a:fld id="{5E7A7DA1-98C5-402E-914D-136DD8D271F2}" type="slidenum">
              <a:rPr lang="ru-RU" smtClean="0"/>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E7A7DA1-98C5-402E-914D-136DD8D271F2}"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335371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113017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394628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394419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97824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154407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370151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5230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332187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17814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A20506A-6B88-48B6-945F-25C1DF51F80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160513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0506A-6B88-48B6-945F-25C1DF51F800}" type="datetimeFigureOut">
              <a:rPr lang="ru-RU" smtClean="0"/>
              <a:pPr/>
              <a:t>24.11.2017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61715-F619-42B8-ACD9-ADAC91DD90C3}" type="slidenum">
              <a:rPr lang="ru-RU" smtClean="0"/>
              <a:pPr/>
              <a:t>‹#›</a:t>
            </a:fld>
            <a:endParaRPr lang="ru-RU"/>
          </a:p>
        </p:txBody>
      </p:sp>
    </p:spTree>
    <p:extLst>
      <p:ext uri="{BB962C8B-B14F-4D97-AF65-F5344CB8AC3E}">
        <p14:creationId xmlns:p14="http://schemas.microsoft.com/office/powerpoint/2010/main" xmlns="" val="173424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Yuskin\Desktop\&#1056;&#1072;&#1079;&#1085;&#1086;&#1094;&#1074;&#1077;&#1090;&#1085;&#1072;&#1103;%20&#1080;&#1075;&#1088;&#1072;\&#1059;&#1088;&#1086;&#1082;\golo3.mp3"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 name="Picture 2" descr="C:\forwork\73252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449290" y="-1449289"/>
            <a:ext cx="6858000" cy="9756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3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forwork\Картинки\вфвфывфв.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72454"/>
            <a:ext cx="5469979" cy="5950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9165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forwork\Картинки\1238424308solnishk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332656"/>
            <a:ext cx="5218956" cy="5677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332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forwork\Картинки\ЛУГ.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1" y="-232917"/>
            <a:ext cx="9582151" cy="7124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0411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forwork\73252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449290" y="-1449289"/>
            <a:ext cx="6858000" cy="9756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64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forwork\Картинки\ЛУГ.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1" y="-232917"/>
            <a:ext cx="9582151" cy="7124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041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forwork\Картинки\ЛУГ.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1" y="-232917"/>
            <a:ext cx="9582151" cy="7124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15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forwork\фонклялс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18" y="-1"/>
            <a:ext cx="9291517" cy="69691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endParaRPr lang="ru-RU"/>
          </a:p>
        </p:txBody>
      </p:sp>
      <p:pic>
        <p:nvPicPr>
          <p:cNvPr id="4099" name="Picture 3" descr="C:\forwork\Картинки\клякс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980728"/>
            <a:ext cx="3600450" cy="48101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forwork\Картинки\клякса брызг.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124622">
            <a:off x="6491329" y="1414912"/>
            <a:ext cx="1463333" cy="195498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forwork\Картинки\клякса брызг.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7584" y="5790852"/>
            <a:ext cx="731667" cy="97749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93417" y="-1189174"/>
            <a:ext cx="1780229" cy="237834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67967" y="5078839"/>
            <a:ext cx="2529239" cy="337900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5783036">
            <a:off x="7888503" y="-1079336"/>
            <a:ext cx="1780229" cy="237834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forwork\Картинки\клякса брызг.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1938" y="1916832"/>
            <a:ext cx="1466821" cy="195964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11760" y="5445224"/>
            <a:ext cx="1780229" cy="237834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0115" y="2896653"/>
            <a:ext cx="2182648" cy="291597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114675">
            <a:off x="7809000" y="2977760"/>
            <a:ext cx="1780229" cy="237834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forwork\Картинки\клякса брызг.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8239687">
            <a:off x="3837245" y="-1054426"/>
            <a:ext cx="1780229" cy="2378347"/>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golo3.mp3">
            <a:hlinkClick r:id="" action="ppaction://media"/>
          </p:cNvPr>
          <p:cNvPicPr>
            <a:picLocks noGrp="1" noRot="1" noChangeAspect="1"/>
          </p:cNvPicPr>
          <p:nvPr>
            <p:ph idx="1"/>
            <a:audioFile r:link="rId1"/>
          </p:nvPr>
        </p:nvPicPr>
        <p:blipFill>
          <a:blip r:embed="rId8" cstate="print"/>
          <a:stretch>
            <a:fillRect/>
          </a:stretch>
        </p:blipFill>
        <p:spPr>
          <a:xfrm>
            <a:off x="10715668" y="2928934"/>
            <a:ext cx="304800" cy="304800"/>
          </a:xfrm>
          <a:prstGeom prst="rect">
            <a:avLst/>
          </a:prstGeom>
        </p:spPr>
      </p:pic>
      <p:pic>
        <p:nvPicPr>
          <p:cNvPr id="1026" name="Picture 2" descr="C:\Users\Андрей\Desktop\впвп.png"/>
          <p:cNvPicPr>
            <a:picLocks noChangeAspect="1" noChangeArrowheads="1"/>
          </p:cNvPicPr>
          <p:nvPr/>
        </p:nvPicPr>
        <p:blipFill>
          <a:blip r:embed="rId9" cstate="print"/>
          <a:srcRect/>
          <a:stretch>
            <a:fillRect/>
          </a:stretch>
        </p:blipFill>
        <p:spPr bwMode="auto">
          <a:xfrm>
            <a:off x="3000364" y="928670"/>
            <a:ext cx="3619501" cy="4829176"/>
          </a:xfrm>
          <a:prstGeom prst="rect">
            <a:avLst/>
          </a:prstGeom>
          <a:noFill/>
        </p:spPr>
      </p:pic>
    </p:spTree>
    <p:extLst>
      <p:ext uri="{BB962C8B-B14F-4D97-AF65-F5344CB8AC3E}">
        <p14:creationId xmlns:p14="http://schemas.microsoft.com/office/powerpoint/2010/main" xmlns="" val="427829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170" fill="hold"/>
                                        <p:tgtEl>
                                          <p:spTgt spid="25"/>
                                        </p:tgtEl>
                                      </p:cBhvr>
                                    </p:cmd>
                                  </p:childTnLst>
                                </p:cTn>
                              </p:par>
                              <p:par>
                                <p:cTn id="9" presetID="35" presetClass="emph" presetSubtype="0" repeatCount="indefinite" fill="hold" nodeType="withEffect">
                                  <p:stCondLst>
                                    <p:cond delay="0"/>
                                  </p:stCondLst>
                                  <p:childTnLst>
                                    <p:anim calcmode="discrete" valueType="str">
                                      <p:cBhvr>
                                        <p:cTn id="10" dur="500" fill="hold"/>
                                        <p:tgtEl>
                                          <p:spTgt spid="10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forwork\Картинки\картинки на занятие\жереб раскр.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675456"/>
            <a:ext cx="6381751" cy="7810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3802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C:\forwork\Картинки\картинки на занятие\лошади.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0688" y="206648"/>
            <a:ext cx="12135450" cy="8082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467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forwork\Картинки\Рисунок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32656"/>
            <a:ext cx="7429500" cy="6115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736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forwork\Картинки\Рисунок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88640"/>
            <a:ext cx="7429500" cy="6115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0052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C:\forwork\Картинки\Рисунок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412776"/>
            <a:ext cx="7143750" cy="3590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663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C:\forwork\Картинки\Рисунок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706127"/>
            <a:ext cx="7219950" cy="3629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013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46464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46464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176</Words>
  <Application>Microsoft Office PowerPoint</Application>
  <PresentationFormat>Экран (4:3)</PresentationFormat>
  <Paragraphs>142</Paragraphs>
  <Slides>14</Slides>
  <Notes>5</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Интегрированная НОД по музыке для детей старшего дошкольного возраста "Разноцветная игра"</dc:title>
  <dc:creator>JakartaIII</dc:creator>
  <cp:lastModifiedBy>Yuskin</cp:lastModifiedBy>
  <cp:revision>19</cp:revision>
  <dcterms:created xsi:type="dcterms:W3CDTF">2014-11-02T13:56:48Z</dcterms:created>
  <dcterms:modified xsi:type="dcterms:W3CDTF">2017-11-24T15:53:20Z</dcterms:modified>
</cp:coreProperties>
</file>