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93" r:id="rId3"/>
    <p:sldId id="296" r:id="rId4"/>
    <p:sldId id="294" r:id="rId5"/>
    <p:sldId id="297" r:id="rId6"/>
    <p:sldId id="298" r:id="rId7"/>
    <p:sldId id="299" r:id="rId8"/>
    <p:sldId id="300" r:id="rId9"/>
    <p:sldId id="301" r:id="rId10"/>
    <p:sldId id="302" r:id="rId11"/>
    <p:sldId id="291" r:id="rId12"/>
    <p:sldId id="288" r:id="rId13"/>
    <p:sldId id="292" r:id="rId14"/>
    <p:sldId id="303" r:id="rId15"/>
    <p:sldId id="304" r:id="rId16"/>
    <p:sldId id="287" r:id="rId17"/>
    <p:sldId id="305" r:id="rId18"/>
    <p:sldId id="306" r:id="rId19"/>
    <p:sldId id="307" r:id="rId20"/>
    <p:sldId id="256" r:id="rId21"/>
    <p:sldId id="277" r:id="rId22"/>
    <p:sldId id="278" r:id="rId23"/>
    <p:sldId id="279" r:id="rId24"/>
    <p:sldId id="280" r:id="rId25"/>
    <p:sldId id="265" r:id="rId26"/>
    <p:sldId id="266" r:id="rId27"/>
    <p:sldId id="267" r:id="rId28"/>
    <p:sldId id="281" r:id="rId29"/>
    <p:sldId id="268" r:id="rId30"/>
    <p:sldId id="269" r:id="rId31"/>
    <p:sldId id="274" r:id="rId32"/>
    <p:sldId id="283" r:id="rId33"/>
    <p:sldId id="275" r:id="rId34"/>
    <p:sldId id="257" r:id="rId35"/>
    <p:sldId id="258" r:id="rId36"/>
    <p:sldId id="276" r:id="rId37"/>
    <p:sldId id="259" r:id="rId38"/>
    <p:sldId id="271" r:id="rId39"/>
    <p:sldId id="272" r:id="rId40"/>
    <p:sldId id="282" r:id="rId41"/>
    <p:sldId id="273" r:id="rId42"/>
    <p:sldId id="260" r:id="rId43"/>
    <p:sldId id="261" r:id="rId44"/>
    <p:sldId id="270" r:id="rId45"/>
    <p:sldId id="262" r:id="rId46"/>
    <p:sldId id="263" r:id="rId47"/>
    <p:sldId id="264" r:id="rId48"/>
    <p:sldId id="284" r:id="rId49"/>
    <p:sldId id="309" r:id="rId50"/>
    <p:sldId id="310" r:id="rId51"/>
    <p:sldId id="314" r:id="rId52"/>
    <p:sldId id="316" r:id="rId53"/>
    <p:sldId id="315" r:id="rId54"/>
    <p:sldId id="312" r:id="rId55"/>
    <p:sldId id="308" r:id="rId56"/>
    <p:sldId id="289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A3"/>
    <a:srgbClr val="CCFF99"/>
    <a:srgbClr val="CCFFCC"/>
    <a:srgbClr val="000099"/>
    <a:srgbClr val="993366"/>
    <a:srgbClr val="006600"/>
    <a:srgbClr val="CCCCFF"/>
    <a:srgbClr val="FF0066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B2C2-8BE6-4C83-B866-05CD45A20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CAB2-5FDC-4DA5-A831-607FBB113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E27A-51AD-41DE-8789-B7B38AE04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DF46-2CB3-4BB1-BD90-D630571D0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545" y="514709"/>
            <a:ext cx="901746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Девиз урока: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«Человек всегда был и будет самым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любопытнейшим явлением для человека»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В.Г. Белинский.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енделеевские чтения 2011-2012\master03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58" y="15668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 rot="20725431">
            <a:off x="238031" y="374153"/>
            <a:ext cx="3143250" cy="9620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Тема урока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355976" y="980728"/>
            <a:ext cx="4536504" cy="4680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«Функции </a:t>
            </a:r>
          </a:p>
          <a:p>
            <a:pPr algn="ctr"/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желез</a:t>
            </a:r>
          </a:p>
          <a:p>
            <a:pPr algn="ctr"/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внутренней </a:t>
            </a:r>
          </a:p>
          <a:p>
            <a:pPr algn="ctr"/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секреции»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4" descr="http://www.xliby.ru/medicina/zabolevanija_shitovidnoi_zhelezy_lechenie_i_profilaktika/i_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211960" cy="4951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62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менделеевские чтения 2011-2012\master03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268538" y="83661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2555776" y="260648"/>
            <a:ext cx="3744912" cy="136525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Проблема: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323528" y="1772816"/>
            <a:ext cx="8064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C00000"/>
                </a:solidFill>
              </a:rPr>
              <a:t>Каковы причины возникновения различных отклонений от нормального развития?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енделеевские чтения 2011-2012\master03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58" y="15668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835696" y="260648"/>
            <a:ext cx="5472608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Цель урока: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1196752"/>
            <a:ext cx="80645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Blip>
                <a:blip r:embed="rId3"/>
              </a:buBlip>
            </a:pPr>
            <a:r>
              <a:rPr lang="ru-RU" sz="3200" b="1" dirty="0" smtClean="0">
                <a:solidFill>
                  <a:srgbClr val="002060"/>
                </a:solidFill>
              </a:rPr>
              <a:t>Формирование знаний о строении, функции и заболевания эндокринной системы;</a:t>
            </a:r>
          </a:p>
          <a:p>
            <a:pPr algn="just">
              <a:spcBef>
                <a:spcPct val="50000"/>
              </a:spcBef>
              <a:buBlip>
                <a:blip r:embed="rId3"/>
              </a:buBlip>
            </a:pPr>
            <a:r>
              <a:rPr lang="ru-RU" sz="3200" b="1" dirty="0" smtClean="0">
                <a:solidFill>
                  <a:srgbClr val="002060"/>
                </a:solidFill>
              </a:rPr>
              <a:t>Умение найти необходимую информацию;</a:t>
            </a:r>
          </a:p>
          <a:p>
            <a:pPr algn="just">
              <a:spcBef>
                <a:spcPct val="50000"/>
              </a:spcBef>
              <a:buBlip>
                <a:blip r:embed="rId3"/>
              </a:buBlip>
            </a:pPr>
            <a:r>
              <a:rPr lang="ru-RU" sz="3200" b="1" dirty="0" smtClean="0">
                <a:solidFill>
                  <a:srgbClr val="002060"/>
                </a:solidFill>
              </a:rPr>
              <a:t>Формирование бережного отношения к своему организму;</a:t>
            </a:r>
          </a:p>
          <a:p>
            <a:pPr algn="just">
              <a:spcBef>
                <a:spcPct val="50000"/>
              </a:spcBef>
              <a:buBlip>
                <a:blip r:embed="rId3"/>
              </a:buBlip>
            </a:pPr>
            <a:r>
              <a:rPr lang="ru-RU" sz="3200" b="1" dirty="0" smtClean="0">
                <a:solidFill>
                  <a:srgbClr val="002060"/>
                </a:solidFill>
              </a:rPr>
              <a:t>Выяснить причины проявления аномалий в развитии человека.</a:t>
            </a:r>
          </a:p>
          <a:p>
            <a:pPr algn="just">
              <a:spcBef>
                <a:spcPct val="50000"/>
              </a:spcBef>
              <a:buBlip>
                <a:blip r:embed="rId3"/>
              </a:buBlip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Фоны 4\GE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9552" y="1124744"/>
            <a:ext cx="828027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Демонстрация</a:t>
            </a:r>
          </a:p>
          <a:p>
            <a:pPr algn="ctr"/>
            <a:r>
              <a:rPr lang="ru-RU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 3 </a:t>
            </a:r>
            <a:r>
              <a:rPr lang="en-US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D</a:t>
            </a:r>
            <a:r>
              <a:rPr lang="ru-RU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 фильма </a:t>
            </a:r>
            <a:endParaRPr lang="ru-RU" sz="413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latin typeface="Arial Black"/>
            </a:endParaRPr>
          </a:p>
          <a:p>
            <a:pPr algn="ctr"/>
            <a:r>
              <a:rPr lang="ru-RU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 </a:t>
            </a:r>
            <a:endParaRPr lang="ru-RU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539552" y="692696"/>
            <a:ext cx="82089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 группах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информацию в любом информационном источнике, используя учебники, дополнительную литературу, интернет ресурсы….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для каждой группы даны в рабочих листах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1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енделеевские чтения 2011-2012\master03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58" y="15668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l="19090" t="23250" r="18926" b="7844"/>
          <a:stretch>
            <a:fillRect/>
          </a:stretch>
        </p:blipFill>
        <p:spPr bwMode="auto">
          <a:xfrm>
            <a:off x="179512" y="260648"/>
            <a:ext cx="875617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Графпроектору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11560" y="1556792"/>
            <a:ext cx="7992888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Заболевания, причины и симптомы</a:t>
            </a:r>
          </a:p>
          <a:p>
            <a:pPr algn="ctr"/>
            <a:r>
              <a:rPr lang="ru-RU" sz="9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+mn-lt"/>
                <a:cs typeface="+mn-lt"/>
              </a:rPr>
              <a:t>железы внутренней секреции</a:t>
            </a:r>
            <a:endParaRPr lang="ru-RU" sz="9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 4\GE0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043608" y="2276872"/>
            <a:ext cx="7561263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 представляет собой </a:t>
            </a:r>
          </a:p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эндокринный аппарат человека?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971600" y="3573016"/>
            <a:ext cx="7561263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Какие органы относятся </a:t>
            </a:r>
          </a:p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эндокринной системе?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4725144"/>
            <a:ext cx="7560840" cy="13681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51435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 На какие группы </a:t>
            </a:r>
          </a:p>
          <a:p>
            <a:pPr marL="51435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 разделить железы </a:t>
            </a:r>
          </a:p>
          <a:p>
            <a:pPr marL="51435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эндокринной системы?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115616" y="476672"/>
            <a:ext cx="7561263" cy="79216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514350" lvl="0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ФРОНТАЛЬНЫЙ ОПРОС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 4\GE024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Прямоугольник 8"/>
          <p:cNvSpPr>
            <a:spLocks noChangeArrowheads="1"/>
          </p:cNvSpPr>
          <p:nvPr/>
        </p:nvSpPr>
        <p:spPr bwMode="auto">
          <a:xfrm>
            <a:off x="467544" y="476672"/>
            <a:ext cx="403244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ЛЕОНИД СТАДНИК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Самый высокий человек в мире. Гигант.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Рост </a:t>
            </a:r>
            <a:r>
              <a:rPr lang="ru-RU" sz="3600" b="1" dirty="0">
                <a:solidFill>
                  <a:srgbClr val="C00000"/>
                </a:solidFill>
              </a:rPr>
              <a:t>2м 5</a:t>
            </a:r>
            <a:r>
              <a:rPr lang="en-US" sz="3600" b="1" dirty="0">
                <a:solidFill>
                  <a:srgbClr val="C00000"/>
                </a:solidFill>
              </a:rPr>
              <a:t>4</a:t>
            </a:r>
            <a:r>
              <a:rPr lang="ru-RU" sz="3600" b="1" dirty="0">
                <a:solidFill>
                  <a:srgbClr val="C00000"/>
                </a:solidFill>
              </a:rPr>
              <a:t> см. Украина, 2006г.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Гигантизм вызван опухолью в гипофизе.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7106" name="Изображение 3" descr="Стадн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261351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енделеевские чтения 2011-2012\c790c44e979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Прямоугольник 7"/>
          <p:cNvSpPr>
            <a:spLocks noChangeArrowheads="1"/>
          </p:cNvSpPr>
          <p:nvPr/>
        </p:nvSpPr>
        <p:spPr bwMode="auto">
          <a:xfrm>
            <a:off x="4499992" y="3429000"/>
            <a:ext cx="42491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Самый большой турок Султан </a:t>
            </a:r>
            <a:r>
              <a:rPr lang="ru-RU" sz="2800" b="1" dirty="0" err="1" smtClean="0">
                <a:solidFill>
                  <a:srgbClr val="002060"/>
                </a:solidFill>
              </a:rPr>
              <a:t>Кусен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27 лет, рост составляет 2,46  м и  </a:t>
            </a:r>
            <a:r>
              <a:rPr lang="ru-RU" sz="2800" b="1" dirty="0" smtClean="0">
                <a:solidFill>
                  <a:srgbClr val="002060"/>
                </a:solidFill>
              </a:rPr>
              <a:t>самый маленький китаец </a:t>
            </a:r>
            <a:r>
              <a:rPr lang="ru-RU" sz="2800" b="1" dirty="0" err="1" smtClean="0">
                <a:solidFill>
                  <a:srgbClr val="002060"/>
                </a:solidFill>
              </a:rPr>
              <a:t>Хи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Пингпинг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21 год, рост всего 7</a:t>
            </a:r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</a:rPr>
              <a:t> сантиметра.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9154" name="Изображение 3" descr="Туро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91214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Изображение 4" descr="хи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1366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74638"/>
            <a:ext cx="8569325" cy="561975"/>
          </a:xfrm>
        </p:spPr>
        <p:txBody>
          <a:bodyPr>
            <a:noAutofit/>
          </a:bodyPr>
          <a:lstStyle/>
          <a:p>
            <a:r>
              <a:rPr kumimoji="0"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Гипофизарный нанизм (карликовость)</a:t>
            </a:r>
          </a:p>
        </p:txBody>
      </p:sp>
      <p:sp>
        <p:nvSpPr>
          <p:cNvPr id="50178" name="Прямоугольник 12"/>
          <p:cNvSpPr>
            <a:spLocks noChangeArrowheads="1"/>
          </p:cNvSpPr>
          <p:nvPr/>
        </p:nvSpPr>
        <p:spPr bwMode="auto">
          <a:xfrm>
            <a:off x="755650" y="5300663"/>
            <a:ext cx="74882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000099"/>
                </a:solidFill>
              </a:rPr>
              <a:t>Джунри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err="1">
                <a:solidFill>
                  <a:srgbClr val="000099"/>
                </a:solidFill>
              </a:rPr>
              <a:t>Балауинг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 самый крошечный человек (Филиппины)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18 лет рост 60 сантиметров</a:t>
            </a:r>
            <a:r>
              <a:rPr lang="ru-RU" sz="2800" b="1" dirty="0"/>
              <a:t> </a:t>
            </a:r>
          </a:p>
        </p:txBody>
      </p:sp>
      <p:sp>
        <p:nvSpPr>
          <p:cNvPr id="50179" name="Прямоугольник 13"/>
          <p:cNvSpPr>
            <a:spLocks noChangeArrowheads="1"/>
          </p:cNvSpPr>
          <p:nvPr/>
        </p:nvSpPr>
        <p:spPr bwMode="auto">
          <a:xfrm>
            <a:off x="2484438" y="6165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ru-RU"/>
          </a:p>
        </p:txBody>
      </p:sp>
      <p:pic>
        <p:nvPicPr>
          <p:cNvPr id="50180" name="Изображение 2" descr="балау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499348" cy="431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8"/>
          <p:cNvSpPr>
            <a:spLocks noChangeArrowheads="1"/>
          </p:cNvSpPr>
          <p:nvPr/>
        </p:nvSpPr>
        <p:spPr bwMode="auto">
          <a:xfrm>
            <a:off x="611560" y="4725144"/>
            <a:ext cx="77057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МОРОЗОВ КОНСТАНТИН  ИВАНОВИЧ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Самый маленький человек в России. </a:t>
            </a:r>
            <a:r>
              <a:rPr lang="ru-RU" sz="2800" b="1" dirty="0">
                <a:solidFill>
                  <a:srgbClr val="FF0000"/>
                </a:solidFill>
              </a:rPr>
              <a:t>Рост 91см. Вес 26 кг. </a:t>
            </a:r>
            <a:r>
              <a:rPr lang="ru-RU" sz="2800" b="1" dirty="0">
                <a:solidFill>
                  <a:srgbClr val="002060"/>
                </a:solidFill>
              </a:rPr>
              <a:t>Скончался 12 марта 2009  на 73 г </a:t>
            </a:r>
            <a:r>
              <a:rPr lang="ru-RU" sz="2800" b="1" dirty="0" smtClean="0">
                <a:solidFill>
                  <a:srgbClr val="002060"/>
                </a:solidFill>
              </a:rPr>
              <a:t>жизни  в </a:t>
            </a:r>
            <a:r>
              <a:rPr lang="ru-RU" sz="2800" b="1" dirty="0">
                <a:solidFill>
                  <a:srgbClr val="002060"/>
                </a:solidFill>
              </a:rPr>
              <a:t>доме престарелых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74638"/>
            <a:ext cx="8569325" cy="561975"/>
          </a:xfrm>
        </p:spPr>
        <p:txBody>
          <a:bodyPr>
            <a:normAutofit/>
          </a:bodyPr>
          <a:lstStyle/>
          <a:p>
            <a:r>
              <a:rPr kumimoji="0" lang="ru-RU" sz="2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Гипофизарный нанизм (карликовость)</a:t>
            </a:r>
          </a:p>
        </p:txBody>
      </p:sp>
      <p:pic>
        <p:nvPicPr>
          <p:cNvPr id="51203" name="Изображение 1" descr="25_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4020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Изображение 3" descr="морооз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2432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74638"/>
            <a:ext cx="8569325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Гипофизарный нанизм (карликовость)</a:t>
            </a:r>
          </a:p>
        </p:txBody>
      </p:sp>
      <p:pic>
        <p:nvPicPr>
          <p:cNvPr id="25603" name="Picture 8" descr="на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>
          <a:xfrm>
            <a:off x="251520" y="980728"/>
            <a:ext cx="3743325" cy="35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15" descr="кар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323850" y="4724400"/>
            <a:ext cx="1439863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16" descr="То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>
          <a:xfrm>
            <a:off x="4355976" y="3429000"/>
            <a:ext cx="205422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17" descr="ня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>
          <a:xfrm>
            <a:off x="6948264" y="3501008"/>
            <a:ext cx="1716088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Text Box 21"/>
          <p:cNvSpPr txBox="1">
            <a:spLocks noChangeArrowheads="1"/>
          </p:cNvSpPr>
          <p:nvPr/>
        </p:nvSpPr>
        <p:spPr bwMode="auto">
          <a:xfrm>
            <a:off x="4140200" y="981075"/>
            <a:ext cx="4824413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При недостатке выработки гормона роста у детей возникает резкая задержка роста (рост меньше 130 см), полового развития (часто бесплодны), но пропорции тела при этом сохраняются. Интеллект не страдает.     Причины: наследственность, интоксикации и инфекции, родовая или черепно-мозговая травма, опухоли.</a:t>
            </a:r>
          </a:p>
        </p:txBody>
      </p:sp>
      <p:sp>
        <p:nvSpPr>
          <p:cNvPr id="25608" name="Text Box 22"/>
          <p:cNvSpPr txBox="1">
            <a:spLocks noChangeArrowheads="1"/>
          </p:cNvSpPr>
          <p:nvPr/>
        </p:nvSpPr>
        <p:spPr bwMode="auto">
          <a:xfrm>
            <a:off x="1908175" y="4652963"/>
            <a:ext cx="230346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99"/>
                </a:solidFill>
              </a:rPr>
              <a:t>Рис. 1. Гипофизарный карлик, </a:t>
            </a:r>
            <a:r>
              <a:rPr lang="ru-RU" sz="1400" b="1" dirty="0" err="1">
                <a:solidFill>
                  <a:srgbClr val="000099"/>
                </a:solidFill>
              </a:rPr>
              <a:t>б-я</a:t>
            </a:r>
            <a:r>
              <a:rPr lang="ru-RU" sz="1400" b="1" dirty="0">
                <a:solidFill>
                  <a:srgbClr val="000099"/>
                </a:solidFill>
              </a:rPr>
              <a:t> Е. 16 лет.</a:t>
            </a:r>
          </a:p>
        </p:txBody>
      </p:sp>
      <p:sp>
        <p:nvSpPr>
          <p:cNvPr id="25609" name="Text Box 23"/>
          <p:cNvSpPr txBox="1">
            <a:spLocks noChangeArrowheads="1"/>
          </p:cNvSpPr>
          <p:nvPr/>
        </p:nvSpPr>
        <p:spPr bwMode="auto">
          <a:xfrm>
            <a:off x="395288" y="981075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10" name="Text Box 24"/>
          <p:cNvSpPr txBox="1">
            <a:spLocks noChangeArrowheads="1"/>
          </p:cNvSpPr>
          <p:nvPr/>
        </p:nvSpPr>
        <p:spPr bwMode="auto">
          <a:xfrm>
            <a:off x="468313" y="6308725"/>
            <a:ext cx="21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2</a:t>
            </a:r>
          </a:p>
        </p:txBody>
      </p:sp>
      <p:sp>
        <p:nvSpPr>
          <p:cNvPr id="25611" name="Text Box 25"/>
          <p:cNvSpPr txBox="1">
            <a:spLocks noChangeArrowheads="1"/>
          </p:cNvSpPr>
          <p:nvPr/>
        </p:nvSpPr>
        <p:spPr bwMode="auto">
          <a:xfrm>
            <a:off x="1835150" y="5949950"/>
            <a:ext cx="230505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99"/>
                </a:solidFill>
              </a:rPr>
              <a:t>Рис.2. Череп </a:t>
            </a:r>
            <a:r>
              <a:rPr lang="ru-RU" sz="1400" b="1" dirty="0" err="1">
                <a:solidFill>
                  <a:srgbClr val="000099"/>
                </a:solidFill>
              </a:rPr>
              <a:t>представи-теля</a:t>
            </a:r>
            <a:r>
              <a:rPr lang="ru-RU" sz="1400" b="1" dirty="0">
                <a:solidFill>
                  <a:srgbClr val="000099"/>
                </a:solidFill>
              </a:rPr>
              <a:t> древнего </a:t>
            </a:r>
            <a:r>
              <a:rPr lang="ru-RU" sz="1400" b="1" dirty="0" err="1">
                <a:solidFill>
                  <a:srgbClr val="000099"/>
                </a:solidFill>
              </a:rPr>
              <a:t>карлико-вого</a:t>
            </a:r>
            <a:r>
              <a:rPr lang="ru-RU" sz="1400" b="1" dirty="0">
                <a:solidFill>
                  <a:srgbClr val="000099"/>
                </a:solidFill>
              </a:rPr>
              <a:t> племени.</a:t>
            </a:r>
          </a:p>
        </p:txBody>
      </p:sp>
      <p:sp>
        <p:nvSpPr>
          <p:cNvPr id="25612" name="Text Box 26"/>
          <p:cNvSpPr txBox="1">
            <a:spLocks noChangeArrowheads="1"/>
          </p:cNvSpPr>
          <p:nvPr/>
        </p:nvSpPr>
        <p:spPr bwMode="auto">
          <a:xfrm>
            <a:off x="6011863" y="5734050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3</a:t>
            </a:r>
          </a:p>
        </p:txBody>
      </p:sp>
      <p:sp>
        <p:nvSpPr>
          <p:cNvPr id="25613" name="Text Box 27"/>
          <p:cNvSpPr txBox="1">
            <a:spLocks noChangeArrowheads="1"/>
          </p:cNvSpPr>
          <p:nvPr/>
        </p:nvSpPr>
        <p:spPr bwMode="auto">
          <a:xfrm>
            <a:off x="7164388" y="5734050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14" name="Text Box 28"/>
          <p:cNvSpPr txBox="1">
            <a:spLocks noChangeArrowheads="1"/>
          </p:cNvSpPr>
          <p:nvPr/>
        </p:nvSpPr>
        <p:spPr bwMode="auto">
          <a:xfrm>
            <a:off x="4211960" y="5949280"/>
            <a:ext cx="237648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99"/>
                </a:solidFill>
              </a:rPr>
              <a:t>Рис.3. Самый популярный лилипут «генерал Том» с супругой.</a:t>
            </a:r>
          </a:p>
        </p:txBody>
      </p:sp>
      <p:sp>
        <p:nvSpPr>
          <p:cNvPr id="25615" name="Text Box 29"/>
          <p:cNvSpPr txBox="1">
            <a:spLocks noChangeArrowheads="1"/>
          </p:cNvSpPr>
          <p:nvPr/>
        </p:nvSpPr>
        <p:spPr bwMode="auto">
          <a:xfrm>
            <a:off x="6732588" y="6092825"/>
            <a:ext cx="24114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99"/>
                </a:solidFill>
              </a:rPr>
              <a:t>Рис.4. Женщина – </a:t>
            </a:r>
            <a:r>
              <a:rPr lang="ru-RU" sz="1400" b="1" dirty="0" err="1">
                <a:solidFill>
                  <a:srgbClr val="000099"/>
                </a:solidFill>
              </a:rPr>
              <a:t>статуэт-ка</a:t>
            </a:r>
            <a:r>
              <a:rPr lang="ru-RU" sz="1400" b="1" dirty="0">
                <a:solidFill>
                  <a:srgbClr val="000099"/>
                </a:solidFill>
              </a:rPr>
              <a:t>. Рост ее – 50 см.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Гипофизарный гигантизм </a:t>
            </a:r>
            <a:r>
              <a:rPr lang="ru-RU" sz="2400" b="1" dirty="0" smtClean="0">
                <a:solidFill>
                  <a:srgbClr val="FF0000"/>
                </a:solidFill>
              </a:rPr>
              <a:t>(гиперфункция)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26627" name="Picture 7" descr="S370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>
          <a:xfrm>
            <a:off x="250825" y="908050"/>
            <a:ext cx="3395663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8" descr="гиг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5946775" y="908050"/>
            <a:ext cx="3017838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9" descr="гиг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>
          <a:xfrm>
            <a:off x="3779838" y="908050"/>
            <a:ext cx="2036762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50825" y="5300663"/>
            <a:ext cx="889317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2060"/>
                </a:solidFill>
              </a:rPr>
              <a:t>Избыток гормона в детском возрасте ведет к гигантизму. Рост доходит до 250 см. (описаны  случаи роста в 283 см и даже 320см.), а вес тела достигает до 150 кг. Чаще болеют мальчики. Причины: чаще аденома гипофиза, реже травмы, инфекции. Развивается диспропорция скелета (длинные конечности),гипофункция половых желез. Без лечения живут до 30-35 лет.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3779838" y="4581525"/>
            <a:ext cx="20161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 Люди </a:t>
            </a:r>
            <a:r>
              <a:rPr lang="ru-RU" sz="1400" b="1" dirty="0" err="1">
                <a:solidFill>
                  <a:srgbClr val="002060"/>
                </a:solidFill>
              </a:rPr>
              <a:t>нормаль-ного</a:t>
            </a:r>
            <a:r>
              <a:rPr lang="ru-RU" sz="1400" b="1" dirty="0">
                <a:solidFill>
                  <a:srgbClr val="002060"/>
                </a:solidFill>
              </a:rPr>
              <a:t> роста и гиганты.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5940425" y="4292600"/>
            <a:ext cx="3203575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 Рост Л. </a:t>
            </a:r>
            <a:r>
              <a:rPr lang="ru-RU" sz="1400" b="1" dirty="0" err="1">
                <a:solidFill>
                  <a:srgbClr val="002060"/>
                </a:solidFill>
              </a:rPr>
              <a:t>Стадника</a:t>
            </a:r>
            <a:r>
              <a:rPr lang="ru-RU" sz="1400" b="1" dirty="0">
                <a:solidFill>
                  <a:srgbClr val="002060"/>
                </a:solidFill>
              </a:rPr>
              <a:t> 254 см. Гигантизм вызван опухолью в гипофизе.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339752" y="188912"/>
            <a:ext cx="4968552" cy="50378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0"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Акромегалия</a:t>
            </a:r>
          </a:p>
        </p:txBody>
      </p:sp>
      <p:sp>
        <p:nvSpPr>
          <p:cNvPr id="53250" name="Text Box 21"/>
          <p:cNvSpPr txBox="1">
            <a:spLocks noChangeArrowheads="1"/>
          </p:cNvSpPr>
          <p:nvPr/>
        </p:nvSpPr>
        <p:spPr bwMode="auto">
          <a:xfrm>
            <a:off x="179388" y="5084763"/>
            <a:ext cx="8785225" cy="144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</a:rPr>
              <a:t>При гиперфункции гормона роста у взрослого человека, когда рост трубчатых костей уже невозможен, возникает </a:t>
            </a:r>
            <a:r>
              <a:rPr lang="ru-RU" sz="2200" b="1" i="1" dirty="0">
                <a:solidFill>
                  <a:srgbClr val="002060"/>
                </a:solidFill>
              </a:rPr>
              <a:t>акромегалия:</a:t>
            </a:r>
            <a:r>
              <a:rPr lang="ru-RU" sz="2200" b="1" dirty="0">
                <a:solidFill>
                  <a:srgbClr val="002060"/>
                </a:solidFill>
              </a:rPr>
              <a:t> увеличение костей лицевого черепа, носа, ушей, языка, кистей рук, стоп, и др.</a:t>
            </a:r>
          </a:p>
        </p:txBody>
      </p:sp>
      <p:pic>
        <p:nvPicPr>
          <p:cNvPr id="53251" name="Изображение 3" descr="Акром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42799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Изображение 4" descr="Акром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81075"/>
            <a:ext cx="4241800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483768" y="332656"/>
            <a:ext cx="4680520" cy="41751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66"/>
                </a:solidFill>
              </a:rPr>
              <a:t>Акромегалия</a:t>
            </a:r>
          </a:p>
        </p:txBody>
      </p:sp>
      <p:pic>
        <p:nvPicPr>
          <p:cNvPr id="27651" name="Picture 13" descr="акро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50825" y="908050"/>
            <a:ext cx="4424363" cy="51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17" descr="S370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4005263"/>
            <a:ext cx="3960813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4787900" y="836613"/>
            <a:ext cx="417671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2060"/>
                </a:solidFill>
              </a:rPr>
              <a:t>При гиперфункции гормона роста у взрослого человека, когда рост трубчатых костей уже невозможен, возникает</a:t>
            </a:r>
            <a:r>
              <a:rPr lang="ru-RU" sz="1600" dirty="0"/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акромегалия</a:t>
            </a:r>
            <a:r>
              <a:rPr lang="ru-RU" sz="1600" i="1" dirty="0">
                <a:solidFill>
                  <a:srgbClr val="FF0000"/>
                </a:solidFill>
              </a:rPr>
              <a:t>: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увеличение кистей, стоп, костей лицевого черепа, носа, ушей, языка, внутренних органов, грудной клетки. Развивается кифоз, суставы деформируются.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Причины: </a:t>
            </a:r>
            <a:r>
              <a:rPr lang="ru-RU" sz="1600" b="1" dirty="0">
                <a:solidFill>
                  <a:srgbClr val="002060"/>
                </a:solidFill>
              </a:rPr>
              <a:t>наследственность, частые стрессы, травмы головы, инфекции, аденома гипофиза. До 40% умирают от онкологических заболеваний.</a:t>
            </a:r>
          </a:p>
        </p:txBody>
      </p:sp>
      <p:sp>
        <p:nvSpPr>
          <p:cNvPr id="27654" name="Text Box 22"/>
          <p:cNvSpPr txBox="1">
            <a:spLocks noChangeArrowheads="1"/>
          </p:cNvSpPr>
          <p:nvPr/>
        </p:nvSpPr>
        <p:spPr bwMode="auto">
          <a:xfrm>
            <a:off x="250825" y="6021388"/>
            <a:ext cx="29527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 Акромегалия, </a:t>
            </a:r>
            <a:r>
              <a:rPr lang="ru-RU" sz="1400" b="1" dirty="0" err="1">
                <a:solidFill>
                  <a:srgbClr val="002060"/>
                </a:solidFill>
              </a:rPr>
              <a:t>б-й</a:t>
            </a:r>
            <a:r>
              <a:rPr lang="ru-RU" sz="1400" b="1" dirty="0">
                <a:solidFill>
                  <a:srgbClr val="002060"/>
                </a:solidFill>
              </a:rPr>
              <a:t> О. 50 лет; аденома гипофиза.</a:t>
            </a:r>
          </a:p>
        </p:txBody>
      </p:sp>
      <p:sp>
        <p:nvSpPr>
          <p:cNvPr id="27655" name="Text Box 23"/>
          <p:cNvSpPr txBox="1">
            <a:spLocks noChangeArrowheads="1"/>
          </p:cNvSpPr>
          <p:nvPr/>
        </p:nvSpPr>
        <p:spPr bwMode="auto">
          <a:xfrm>
            <a:off x="7235825" y="5373688"/>
            <a:ext cx="176371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 Изменение кисти руки при акромегалии (рентгеновский снимок).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S30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323528" y="188640"/>
            <a:ext cx="4133850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8" descr="S370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4708525" y="188640"/>
            <a:ext cx="4198938" cy="532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395288" y="5589588"/>
            <a:ext cx="8497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323850" y="5589588"/>
            <a:ext cx="8640763" cy="124649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У большинства людей, страдающих акромегалией развиваются онкологические заболевания.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1. </a:t>
            </a:r>
            <a:r>
              <a:rPr lang="ru-RU" b="1" dirty="0" err="1">
                <a:solidFill>
                  <a:srgbClr val="002060"/>
                </a:solidFill>
              </a:rPr>
              <a:t>Б-й</a:t>
            </a:r>
            <a:r>
              <a:rPr lang="ru-RU" b="1" dirty="0">
                <a:solidFill>
                  <a:srgbClr val="002060"/>
                </a:solidFill>
              </a:rPr>
              <a:t> Н. 48 лет, рак легких;                                      2. </a:t>
            </a:r>
            <a:r>
              <a:rPr lang="ru-RU" b="1" dirty="0" err="1">
                <a:solidFill>
                  <a:srgbClr val="002060"/>
                </a:solidFill>
              </a:rPr>
              <a:t>Б-й</a:t>
            </a:r>
            <a:r>
              <a:rPr lang="ru-RU" b="1" dirty="0">
                <a:solidFill>
                  <a:srgbClr val="002060"/>
                </a:solidFill>
              </a:rPr>
              <a:t> С. 55 лет, рак желудка.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395288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787900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оны 4\GE0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24624" t="36047" r="24460" b="22610"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17085" y="410763"/>
            <a:ext cx="90883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хема взаимодействие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нервной и гуморальной регуляции организма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енделеевские чтения 2011-2012\c790c44e979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67744" y="274638"/>
            <a:ext cx="5328592" cy="7064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Гипофизарное ожирение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052513"/>
            <a:ext cx="3960813" cy="5545137"/>
          </a:xfrm>
          <a:solidFill>
            <a:srgbClr val="CCFFCC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Обмен веществ регулируется нервной системой и железами внутренней секреции. Некоторые гормоны, такие, как инсулин, или гормоны коры надпочечников способствуют ожирению. Напротив гормоны щитовидной железы и гипофиза усиливают окисление углеводов и жиров. </a:t>
            </a:r>
          </a:p>
          <a:p>
            <a:pPr eaLnBrk="1" hangingPunct="1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Однако при гипофункции гипофиза возникает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гипофизарное ожирение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  <p:pic>
        <p:nvPicPr>
          <p:cNvPr id="22532" name="Picture 7" descr="ожи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>
          <a:xfrm>
            <a:off x="251520" y="1124744"/>
            <a:ext cx="4546600" cy="54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7"/>
          <p:cNvSpPr>
            <a:spLocks noChangeArrowheads="1"/>
          </p:cNvSpPr>
          <p:nvPr/>
        </p:nvSpPr>
        <p:spPr bwMode="auto">
          <a:xfrm>
            <a:off x="251520" y="5517233"/>
            <a:ext cx="8640960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Самым толстым человеком </a:t>
            </a:r>
            <a:r>
              <a:rPr lang="ru-RU" sz="2400" b="1" dirty="0">
                <a:solidFill>
                  <a:srgbClr val="002060"/>
                </a:solidFill>
              </a:rPr>
              <a:t>в мире считался</a:t>
            </a:r>
            <a:r>
              <a:rPr lang="ru-RU" sz="2400" b="1" dirty="0">
                <a:solidFill>
                  <a:srgbClr val="C00000"/>
                </a:solidFill>
              </a:rPr>
              <a:t> мексиканец </a:t>
            </a:r>
            <a:r>
              <a:rPr lang="ru-RU" sz="2400" b="1" dirty="0" err="1">
                <a:solidFill>
                  <a:srgbClr val="C00000"/>
                </a:solidFill>
              </a:rPr>
              <a:t>Мануэль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Урибе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dirty="0">
                <a:solidFill>
                  <a:srgbClr val="002060"/>
                </a:solidFill>
              </a:rPr>
              <a:t>Его максимальный </a:t>
            </a:r>
            <a:r>
              <a:rPr lang="ru-RU" sz="2400" b="1" dirty="0">
                <a:solidFill>
                  <a:srgbClr val="FF0000"/>
                </a:solidFill>
              </a:rPr>
              <a:t>вес достигал 560 кг. </a:t>
            </a:r>
            <a:r>
              <a:rPr lang="ru-RU" sz="2400" b="1" dirty="0">
                <a:solidFill>
                  <a:srgbClr val="002060"/>
                </a:solidFill>
              </a:rPr>
              <a:t>Болел гормональной болезнью </a:t>
            </a:r>
          </a:p>
        </p:txBody>
      </p:sp>
      <p:pic>
        <p:nvPicPr>
          <p:cNvPr id="60418" name="Изображение 3" descr="Толстый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428"/>
            <a:ext cx="6336704" cy="525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FF99"/>
                </a:solidFill>
              </a:rPr>
              <a:t>Гипоталамо-гипофизарная кахексия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08720"/>
            <a:ext cx="5040634" cy="5328940"/>
          </a:xfrm>
          <a:solidFill>
            <a:srgbClr val="CCFFCC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Поражение гипоталамо-гипофизарной области может быть вызвана инфекцией (грипп, туберкулез, </a:t>
            </a:r>
            <a:r>
              <a:rPr lang="ru-RU" sz="2200" b="1" dirty="0" err="1" smtClean="0">
                <a:solidFill>
                  <a:srgbClr val="002060"/>
                </a:solidFill>
              </a:rPr>
              <a:t>менингоэнцефалит</a:t>
            </a:r>
            <a:r>
              <a:rPr lang="ru-RU" sz="2200" b="1" dirty="0" smtClean="0">
                <a:solidFill>
                  <a:srgbClr val="002060"/>
                </a:solidFill>
              </a:rPr>
              <a:t>), травмой, сильным нервным потрясением. Это приводит к резкому снижению выработки </a:t>
            </a:r>
            <a:r>
              <a:rPr lang="ru-RU" sz="2200" b="1" dirty="0" err="1" smtClean="0">
                <a:solidFill>
                  <a:srgbClr val="002060"/>
                </a:solidFill>
              </a:rPr>
              <a:t>тропных</a:t>
            </a:r>
            <a:r>
              <a:rPr lang="ru-RU" sz="2200" b="1" dirty="0" smtClean="0">
                <a:solidFill>
                  <a:srgbClr val="002060"/>
                </a:solidFill>
              </a:rPr>
              <a:t> гормонов, что ведет к гипофункции и атрофии во внутренних органах. Характерно резкое истощение (</a:t>
            </a:r>
            <a:r>
              <a:rPr lang="ru-RU" sz="2200" b="1" i="1" dirty="0" smtClean="0">
                <a:solidFill>
                  <a:srgbClr val="002060"/>
                </a:solidFill>
              </a:rPr>
              <a:t>кахексия)</a:t>
            </a:r>
            <a:r>
              <a:rPr lang="ru-RU" sz="2200" b="1" dirty="0" smtClean="0">
                <a:solidFill>
                  <a:srgbClr val="002060"/>
                </a:solidFill>
              </a:rPr>
              <a:t>, потеря аппетита (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анорексия</a:t>
            </a:r>
            <a:r>
              <a:rPr lang="ru-RU" sz="2200" b="1" i="1" dirty="0" smtClean="0">
                <a:solidFill>
                  <a:srgbClr val="002060"/>
                </a:solidFill>
              </a:rPr>
              <a:t>), преждевременное старение и смерть. Чаще болеют девушки и молодые женщины (до 30-40 лет)</a:t>
            </a:r>
            <a:endParaRPr lang="ru-RU" sz="2200" b="1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7" descr="гип к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5652120" y="836712"/>
            <a:ext cx="3138488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059832" y="6093296"/>
            <a:ext cx="259238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</a:rPr>
              <a:t>Гипоталамо-гипофизарная </a:t>
            </a:r>
            <a:r>
              <a:rPr lang="ru-RU" sz="1600" b="1" dirty="0" err="1">
                <a:solidFill>
                  <a:srgbClr val="0000FF"/>
                </a:solidFill>
              </a:rPr>
              <a:t>анорексия</a:t>
            </a:r>
            <a:r>
              <a:rPr lang="ru-RU" sz="1600" b="1" dirty="0">
                <a:solidFill>
                  <a:srgbClr val="0000FF"/>
                </a:solidFill>
              </a:rPr>
              <a:t>, </a:t>
            </a:r>
            <a:r>
              <a:rPr lang="ru-RU" sz="1600" b="1" dirty="0" err="1">
                <a:solidFill>
                  <a:srgbClr val="0000FF"/>
                </a:solidFill>
              </a:rPr>
              <a:t>б-я</a:t>
            </a:r>
            <a:r>
              <a:rPr lang="ru-RU" sz="1600" b="1" dirty="0">
                <a:solidFill>
                  <a:srgbClr val="0000FF"/>
                </a:solidFill>
              </a:rPr>
              <a:t> М. 23 года.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5" descr="goiter-patient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024188" cy="408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941168"/>
            <a:ext cx="322210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</a:rPr>
              <a:t>Больная с простым зобом, вызванным недостатком йода в пищевом </a:t>
            </a:r>
            <a:r>
              <a:rPr lang="ru-RU" sz="2400" b="1" kern="0" dirty="0" smtClean="0">
                <a:solidFill>
                  <a:srgbClr val="FF0000"/>
                </a:solidFill>
              </a:rPr>
              <a:t>рационе.</a:t>
            </a:r>
            <a:endParaRPr lang="ru-RU" sz="2400" b="1" kern="0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540771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4221088"/>
            <a:ext cx="4572000" cy="2382191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</a:rPr>
              <a:t>1. Микседема.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  <a:r>
              <a:rPr lang="ru-RU" sz="2400" b="1" kern="0" dirty="0">
                <a:solidFill>
                  <a:srgbClr val="FF0000"/>
                </a:solidFill>
              </a:rPr>
              <a:t>. Женщина, страдавшая </a:t>
            </a:r>
            <a:r>
              <a:rPr lang="ru-RU" sz="2400" b="1" kern="0" dirty="0" smtClean="0">
                <a:solidFill>
                  <a:srgbClr val="FF0000"/>
                </a:solidFill>
              </a:rPr>
              <a:t>микседемой </a:t>
            </a:r>
            <a:r>
              <a:rPr lang="ru-RU" sz="2400" b="1" kern="0" dirty="0">
                <a:solidFill>
                  <a:srgbClr val="FF0000"/>
                </a:solidFill>
              </a:rPr>
              <a:t>в течение 7 лет.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</a:rPr>
              <a:t>2. После 6  месяцев лечения высушенной щитовидной  </a:t>
            </a:r>
            <a:r>
              <a:rPr lang="ru-RU" sz="2400" b="1" kern="0" dirty="0" smtClean="0">
                <a:solidFill>
                  <a:srgbClr val="FF0000"/>
                </a:solidFill>
              </a:rPr>
              <a:t>железой.</a:t>
            </a:r>
            <a:endParaRPr lang="ru-RU" sz="24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048672" cy="490537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Гипотиреоз </a:t>
            </a:r>
            <a:r>
              <a:rPr lang="ru-RU" sz="2000" b="1" dirty="0" smtClean="0">
                <a:solidFill>
                  <a:srgbClr val="FF0000"/>
                </a:solidFill>
              </a:rPr>
              <a:t>(гипофункция щитовидной железы)</a:t>
            </a:r>
          </a:p>
        </p:txBody>
      </p:sp>
      <p:pic>
        <p:nvPicPr>
          <p:cNvPr id="31747" name="Picture 7" descr="S3700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>
          <a:xfrm>
            <a:off x="250825" y="908050"/>
            <a:ext cx="4038600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8" descr="S370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4356100" y="908050"/>
            <a:ext cx="4614863" cy="44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250825" y="4076700"/>
            <a:ext cx="4033838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Удаление щитовидной железы у молодых животных приводит к задержке развития и полового созревания (рис.1. Щенки одного возраста; 2. </a:t>
            </a:r>
            <a:r>
              <a:rPr lang="ru-RU" sz="1600" b="1" dirty="0" err="1">
                <a:solidFill>
                  <a:srgbClr val="FF0000"/>
                </a:solidFill>
              </a:rPr>
              <a:t>Кретины</a:t>
            </a:r>
            <a:r>
              <a:rPr lang="ru-RU" sz="1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250825" y="5445224"/>
            <a:ext cx="8497639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Недостаточная функция железы у человека в детском возрасте приводит к развитию </a:t>
            </a:r>
            <a:r>
              <a:rPr lang="ru-RU" sz="2000" b="1" i="1" dirty="0" smtClean="0">
                <a:solidFill>
                  <a:srgbClr val="FF0000"/>
                </a:solidFill>
              </a:rPr>
              <a:t>кретинизма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>
                <a:solidFill>
                  <a:srgbClr val="002060"/>
                </a:solidFill>
              </a:rPr>
              <a:t>больных отмечается задержка роста и полового развития, нарушения пропорции </a:t>
            </a:r>
            <a:r>
              <a:rPr lang="ru-RU" sz="2000" b="1" dirty="0" smtClean="0">
                <a:solidFill>
                  <a:srgbClr val="002060"/>
                </a:solidFill>
              </a:rPr>
              <a:t>тела</a:t>
            </a:r>
            <a:r>
              <a:rPr lang="ru-RU" sz="2000" b="1" dirty="0">
                <a:solidFill>
                  <a:srgbClr val="002060"/>
                </a:solidFill>
              </a:rPr>
              <a:t>, значительная отсталость психики. У них часто открыт рот с высунутым языком.</a:t>
            </a: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3851275" y="9810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1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427538" y="9810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4464496" cy="490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Микседема у детей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6135" y="908720"/>
            <a:ext cx="3168477" cy="5615905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Тяжелая форма гипотиреоза называется </a:t>
            </a:r>
            <a:r>
              <a:rPr lang="ru-RU" sz="2400" b="1" i="1" dirty="0" smtClean="0">
                <a:solidFill>
                  <a:srgbClr val="FF0000"/>
                </a:solidFill>
              </a:rPr>
              <a:t>микседема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При врожденной микседеме – дети вялые, лицо широкое, язык выступает из рта, кожа сухая, желтоватого цвета; значительная задержка развития.</a:t>
            </a:r>
          </a:p>
        </p:txBody>
      </p:sp>
      <p:pic>
        <p:nvPicPr>
          <p:cNvPr id="32772" name="Picture 7" descr="мик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>
          <a:xfrm>
            <a:off x="323850" y="836613"/>
            <a:ext cx="5278438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323850" y="6308725"/>
            <a:ext cx="5184775" cy="52322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0099"/>
                </a:solidFill>
              </a:rPr>
              <a:t>Рис. Врожденная микседема, </a:t>
            </a:r>
            <a:r>
              <a:rPr lang="ru-RU" sz="1400" b="1" dirty="0" err="1">
                <a:solidFill>
                  <a:srgbClr val="000099"/>
                </a:solidFill>
              </a:rPr>
              <a:t>б-я</a:t>
            </a:r>
            <a:r>
              <a:rPr lang="ru-RU" sz="1400" b="1" dirty="0">
                <a:solidFill>
                  <a:srgbClr val="000099"/>
                </a:solidFill>
              </a:rPr>
              <a:t> К. 3 года: а – до лечения, - после лечения.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8"/>
          <p:cNvSpPr txBox="1">
            <a:spLocks noChangeArrowheads="1"/>
          </p:cNvSpPr>
          <p:nvPr/>
        </p:nvSpPr>
        <p:spPr bwMode="auto">
          <a:xfrm>
            <a:off x="395536" y="4653136"/>
            <a:ext cx="37433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Базедова болезнь</a:t>
            </a:r>
          </a:p>
        </p:txBody>
      </p:sp>
      <p:sp>
        <p:nvSpPr>
          <p:cNvPr id="59394" name="Text Box 19"/>
          <p:cNvSpPr txBox="1">
            <a:spLocks noChangeArrowheads="1"/>
          </p:cNvSpPr>
          <p:nvPr/>
        </p:nvSpPr>
        <p:spPr bwMode="auto">
          <a:xfrm>
            <a:off x="179388" y="5300663"/>
            <a:ext cx="8964612" cy="1154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В основе болезни лежит </a:t>
            </a:r>
            <a:r>
              <a:rPr lang="ru-RU" sz="2400" b="1" dirty="0">
                <a:solidFill>
                  <a:srgbClr val="006600"/>
                </a:solidFill>
              </a:rPr>
              <a:t>гиперфункция щитовидной железы        </a:t>
            </a:r>
            <a:r>
              <a:rPr lang="ru-RU" b="1" dirty="0">
                <a:solidFill>
                  <a:srgbClr val="002060"/>
                </a:solidFill>
              </a:rPr>
              <a:t>и ее гипертрофия 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Заболевание распространено в тех районах, где почва и вода бедны йодом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4572000" y="4437063"/>
            <a:ext cx="4321175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Увеличенная щитовидная железа (эндемический зоб)</a:t>
            </a:r>
          </a:p>
        </p:txBody>
      </p:sp>
      <p:sp>
        <p:nvSpPr>
          <p:cNvPr id="59396" name="TextBox 13"/>
          <p:cNvSpPr txBox="1">
            <a:spLocks noChangeArrowheads="1"/>
          </p:cNvSpPr>
          <p:nvPr/>
        </p:nvSpPr>
        <p:spPr bwMode="auto">
          <a:xfrm>
            <a:off x="2268538" y="36513"/>
            <a:ext cx="5183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БАЗЕДОВА БОЛЕЗНЬ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(тиреотоксикоз)</a:t>
            </a:r>
          </a:p>
        </p:txBody>
      </p:sp>
      <p:pic>
        <p:nvPicPr>
          <p:cNvPr id="59397" name="Изображение 3" descr="базед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3065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Изображение 5" descr="зо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963" y="1196975"/>
            <a:ext cx="4184650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11560" y="169573"/>
            <a:ext cx="806489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Работа по группам ( письменно)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 перечня распределить железы по группам: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 гр.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железы внешней секреции (экзогенные);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железы внутренней секреции (эндогенные);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 гр.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железы смешанной секреции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1)слюнные;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2) поджелудочные;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гипофиз;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4)надпочечники;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5)половые;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6) эпифиз;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7) тимус (вилочковая железа);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8) потовые.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4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1115616" y="274638"/>
            <a:ext cx="7344816" cy="6334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Тиреотоксикоз, или базедова болезнь</a:t>
            </a:r>
          </a:p>
        </p:txBody>
      </p:sp>
      <p:pic>
        <p:nvPicPr>
          <p:cNvPr id="33795" name="Picture 10" descr="э зоб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323850" y="1052513"/>
            <a:ext cx="4248150" cy="308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11" descr="эн зоб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>
          <a:xfrm>
            <a:off x="4716016" y="980728"/>
            <a:ext cx="4214812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7" name="Text Box 16"/>
          <p:cNvSpPr txBox="1">
            <a:spLocks noChangeArrowheads="1"/>
          </p:cNvSpPr>
          <p:nvPr/>
        </p:nvSpPr>
        <p:spPr bwMode="auto">
          <a:xfrm>
            <a:off x="323850" y="4149725"/>
            <a:ext cx="417671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 Прогрессирующая </a:t>
            </a:r>
            <a:r>
              <a:rPr lang="ru-RU" sz="1400" b="1" dirty="0" err="1">
                <a:solidFill>
                  <a:srgbClr val="002060"/>
                </a:solidFill>
              </a:rPr>
              <a:t>офтальмопатия</a:t>
            </a:r>
            <a:r>
              <a:rPr lang="ru-RU" sz="1400" b="1" dirty="0">
                <a:solidFill>
                  <a:srgbClr val="002060"/>
                </a:solidFill>
              </a:rPr>
              <a:t> при тиреотоксикозе, </a:t>
            </a:r>
            <a:r>
              <a:rPr lang="ru-RU" sz="1400" b="1" dirty="0" err="1">
                <a:solidFill>
                  <a:srgbClr val="002060"/>
                </a:solidFill>
              </a:rPr>
              <a:t>б-я</a:t>
            </a:r>
            <a:r>
              <a:rPr lang="ru-RU" sz="1400" b="1" dirty="0">
                <a:solidFill>
                  <a:srgbClr val="002060"/>
                </a:solidFill>
              </a:rPr>
              <a:t> С., 50 лет.</a:t>
            </a:r>
          </a:p>
        </p:txBody>
      </p:sp>
      <p:sp>
        <p:nvSpPr>
          <p:cNvPr id="33798" name="Text Box 17"/>
          <p:cNvSpPr txBox="1">
            <a:spLocks noChangeArrowheads="1"/>
          </p:cNvSpPr>
          <p:nvPr/>
        </p:nvSpPr>
        <p:spPr bwMode="auto">
          <a:xfrm>
            <a:off x="4643438" y="4149725"/>
            <a:ext cx="424973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Рис.Диффузный токсический зоб </a:t>
            </a:r>
            <a:r>
              <a:rPr lang="en-US" sz="1400" b="1" dirty="0">
                <a:solidFill>
                  <a:srgbClr val="002060"/>
                </a:solidFill>
              </a:rPr>
              <a:t>IV</a:t>
            </a:r>
            <a:r>
              <a:rPr lang="ru-RU" sz="1400" b="1" dirty="0">
                <a:solidFill>
                  <a:srgbClr val="002060"/>
                </a:solidFill>
              </a:rPr>
              <a:t> степени,    </a:t>
            </a:r>
            <a:r>
              <a:rPr lang="ru-RU" sz="1400" b="1" dirty="0" err="1">
                <a:solidFill>
                  <a:srgbClr val="002060"/>
                </a:solidFill>
              </a:rPr>
              <a:t>б-я</a:t>
            </a:r>
            <a:r>
              <a:rPr lang="ru-RU" sz="1400" b="1" dirty="0">
                <a:solidFill>
                  <a:srgbClr val="002060"/>
                </a:solidFill>
              </a:rPr>
              <a:t> Б., 15 лет.</a:t>
            </a:r>
          </a:p>
        </p:txBody>
      </p:sp>
      <p:sp>
        <p:nvSpPr>
          <p:cNvPr id="33799" name="Text Box 18"/>
          <p:cNvSpPr txBox="1">
            <a:spLocks noChangeArrowheads="1"/>
          </p:cNvSpPr>
          <p:nvPr/>
        </p:nvSpPr>
        <p:spPr bwMode="auto">
          <a:xfrm>
            <a:off x="323850" y="4652963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/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179388" y="4724400"/>
            <a:ext cx="8964612" cy="1615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В основе болезни лежит гиперфункция железы и ее гипертрофия. Заболевание чаще встречается у женщин в возрасте 20-50 лет. Очень редко болеют дети.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Несмотря на сильное разрастание железы, функция ее снижена из-за малого поступления йода в организм. Заболевание распространено в тех районах, где почва и вода бедны йодом (отсюда и другое название болезни </a:t>
            </a:r>
            <a:r>
              <a:rPr lang="ru-RU" b="0" dirty="0"/>
              <a:t>–</a:t>
            </a:r>
            <a:r>
              <a:rPr lang="ru-RU" b="1" dirty="0">
                <a:solidFill>
                  <a:srgbClr val="FF0066"/>
                </a:solidFill>
              </a:rPr>
              <a:t>эндемический зоб</a:t>
            </a:r>
            <a:r>
              <a:rPr lang="ru-RU" b="1" dirty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4464496" cy="5619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66"/>
                </a:solidFill>
              </a:rPr>
              <a:t>ЭПИФИЗ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980728"/>
            <a:ext cx="4608637" cy="561692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Эпифиз, или шишковидное тело (массой до 0,25 г) находится в полости черепа над пластинкой крыши среднего мозга.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В эпифизе образуются гормоны </a:t>
            </a:r>
            <a:r>
              <a:rPr lang="ru-RU" sz="1800" b="1" i="1" dirty="0" smtClean="0">
                <a:solidFill>
                  <a:srgbClr val="002060"/>
                </a:solidFill>
              </a:rPr>
              <a:t>мелатонин и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серотонин</a:t>
            </a:r>
            <a:r>
              <a:rPr lang="ru-RU" sz="1800" b="1" i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</a:rPr>
              <a:t>которые оказывают влияние на функции </a:t>
            </a:r>
            <a:r>
              <a:rPr lang="ru-RU" sz="1800" b="1" dirty="0" err="1" smtClean="0">
                <a:solidFill>
                  <a:srgbClr val="002060"/>
                </a:solidFill>
              </a:rPr>
              <a:t>щито-видной</a:t>
            </a:r>
            <a:r>
              <a:rPr lang="ru-RU" sz="1800" b="1" dirty="0" smtClean="0">
                <a:solidFill>
                  <a:srgbClr val="002060"/>
                </a:solidFill>
              </a:rPr>
              <a:t>, половых желез и </a:t>
            </a:r>
            <a:r>
              <a:rPr lang="ru-RU" sz="1800" b="1" dirty="0" err="1" smtClean="0">
                <a:solidFill>
                  <a:srgbClr val="002060"/>
                </a:solidFill>
              </a:rPr>
              <a:t>надпочеч-ники</a:t>
            </a:r>
            <a:r>
              <a:rPr lang="ru-RU" sz="1800" b="1" dirty="0" smtClean="0">
                <a:solidFill>
                  <a:srgbClr val="002060"/>
                </a:solidFill>
              </a:rPr>
              <a:t>. Мелатонин вызывает задержку полового развития, а у взрослых женщин – задержку менструального цикла; уменьшает отложение меланина в коже. </a:t>
            </a:r>
            <a:r>
              <a:rPr lang="ru-RU" sz="1800" b="1" dirty="0" err="1" smtClean="0">
                <a:solidFill>
                  <a:srgbClr val="002060"/>
                </a:solidFill>
              </a:rPr>
              <a:t>Серотонин</a:t>
            </a:r>
            <a:r>
              <a:rPr lang="ru-RU" sz="1800" b="1" dirty="0" smtClean="0">
                <a:solidFill>
                  <a:srgbClr val="002060"/>
                </a:solidFill>
              </a:rPr>
              <a:t> регулирует сон и бодрствование («биологические часы»). Секреция этих гормонов зависит от времени суток: на свету вырабатывается </a:t>
            </a:r>
            <a:r>
              <a:rPr lang="ru-RU" sz="1800" b="1" dirty="0" err="1" smtClean="0">
                <a:solidFill>
                  <a:srgbClr val="002060"/>
                </a:solidFill>
              </a:rPr>
              <a:t>серотонин</a:t>
            </a:r>
            <a:r>
              <a:rPr lang="ru-RU" sz="1800" b="1" dirty="0" smtClean="0">
                <a:solidFill>
                  <a:srgbClr val="002060"/>
                </a:solidFill>
              </a:rPr>
              <a:t>, а в темноте – мелатонин.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Интенсивные спортивные занятия в детском возрасте приводят к значительной задержке полового развития, особенно у девочек.</a:t>
            </a:r>
          </a:p>
        </p:txBody>
      </p:sp>
      <p:pic>
        <p:nvPicPr>
          <p:cNvPr id="29700" name="Picture 7" descr="эпи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3971970" cy="446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95536" y="6021288"/>
            <a:ext cx="33845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Рис. 4 – таламус, 5 – холмики крыши среднего мозга, 6 – эпифиз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5"/>
          <p:cNvSpPr>
            <a:spLocks noChangeArrowheads="1"/>
          </p:cNvSpPr>
          <p:nvPr/>
        </p:nvSpPr>
        <p:spPr bwMode="auto">
          <a:xfrm>
            <a:off x="5651500" y="1844675"/>
            <a:ext cx="3097213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вторичные половые признаки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(борода, усы у женщин)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Магдалена </a:t>
            </a:r>
            <a:r>
              <a:rPr lang="ru-RU" sz="2400" b="1" dirty="0" err="1">
                <a:solidFill>
                  <a:srgbClr val="002060"/>
                </a:solidFill>
              </a:rPr>
              <a:t>Вентура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Итал</a:t>
            </a:r>
            <a:r>
              <a:rPr lang="ru-RU" sz="2400" b="1" dirty="0">
                <a:solidFill>
                  <a:srgbClr val="002060"/>
                </a:solidFill>
              </a:rPr>
              <a:t>. Живописец </a:t>
            </a:r>
            <a:r>
              <a:rPr lang="ru-RU" sz="2400" b="1" dirty="0" err="1">
                <a:solidFill>
                  <a:srgbClr val="002060"/>
                </a:solidFill>
              </a:rPr>
              <a:t>Хусепе</a:t>
            </a:r>
            <a:r>
              <a:rPr lang="ru-RU" sz="2400" b="1" dirty="0">
                <a:solidFill>
                  <a:srgbClr val="002060"/>
                </a:solidFill>
              </a:rPr>
              <a:t> РИБЕРА)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Женщина с бородой и усами, кормящая грудью ребенка</a:t>
            </a:r>
          </a:p>
        </p:txBody>
      </p:sp>
      <p:sp>
        <p:nvSpPr>
          <p:cNvPr id="63490" name="Прямоугольник 7"/>
          <p:cNvSpPr>
            <a:spLocks noChangeArrowheads="1"/>
          </p:cNvSpPr>
          <p:nvPr/>
        </p:nvSpPr>
        <p:spPr bwMode="auto">
          <a:xfrm>
            <a:off x="4788024" y="476672"/>
            <a:ext cx="388843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Поражение надпочечников </a:t>
            </a:r>
          </a:p>
        </p:txBody>
      </p:sp>
      <p:pic>
        <p:nvPicPr>
          <p:cNvPr id="63491" name="Изображение 3" descr="Вентур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728" cy="612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23528" y="210126"/>
            <a:ext cx="882047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 вызывающие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нарушение желёз….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 вы удивитесь, но к таким факторам относится: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Различные яды и токсины ( никотин, алкоголь и т.д.);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Различные консерванты ( их добавляют в продукты питания, в том числе в чипсы, жевательную резинку, сухарики);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Некоторые красители (газированные напитки, конфеты, мармелады);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Летучие отравляющие соединения (пары бензина, ацетона и т.д.).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Фоны 4\GE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9552" y="1124744"/>
            <a:ext cx="828027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Тренажёр</a:t>
            </a:r>
          </a:p>
          <a:p>
            <a:pPr algn="ctr"/>
            <a:r>
              <a:rPr lang="ru-RU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 3 </a:t>
            </a:r>
            <a:r>
              <a:rPr lang="en-US" sz="413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/>
              </a:rPr>
              <a:t>D</a:t>
            </a:r>
            <a:endParaRPr lang="ru-RU" sz="413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latin typeface="Arial Black"/>
            </a:endParaRPr>
          </a:p>
          <a:p>
            <a:pPr algn="ctr"/>
            <a:r>
              <a:rPr lang="ru-RU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 </a:t>
            </a:r>
            <a:endParaRPr lang="ru-RU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811" y="188640"/>
            <a:ext cx="654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Правильные ответы: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ле 6"/>
          <p:cNvSpPr txBox="1"/>
          <p:nvPr/>
        </p:nvSpPr>
        <p:spPr>
          <a:xfrm>
            <a:off x="539552" y="2060848"/>
            <a:ext cx="323780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«1» </a:t>
            </a:r>
            <a:r>
              <a:rPr lang="ru-RU" sz="32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группа</a:t>
            </a:r>
            <a:endParaRPr lang="ru-RU" sz="1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оле 6"/>
          <p:cNvSpPr txBox="1"/>
          <p:nvPr/>
        </p:nvSpPr>
        <p:spPr>
          <a:xfrm>
            <a:off x="467544" y="3356992"/>
            <a:ext cx="312239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«2»</a:t>
            </a:r>
            <a:r>
              <a:rPr lang="ru-RU" sz="32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 группа</a:t>
            </a:r>
            <a:endParaRPr lang="ru-RU" sz="8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5" name="Поле 6"/>
          <p:cNvSpPr txBox="1"/>
          <p:nvPr/>
        </p:nvSpPr>
        <p:spPr>
          <a:xfrm>
            <a:off x="467544" y="4797152"/>
            <a:ext cx="323780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«3» </a:t>
            </a:r>
            <a:r>
              <a:rPr lang="ru-RU" sz="32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группа</a:t>
            </a:r>
            <a:endParaRPr lang="ru-RU" sz="800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  <p:sp>
        <p:nvSpPr>
          <p:cNvPr id="6" name="Поле 7"/>
          <p:cNvSpPr txBox="1"/>
          <p:nvPr/>
        </p:nvSpPr>
        <p:spPr>
          <a:xfrm>
            <a:off x="2733675" y="2132856"/>
            <a:ext cx="6410325" cy="1952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b="1" dirty="0">
                <a:ln w="10160" cap="flat" cmpd="sng" algn="ctr">
                  <a:solidFill>
                    <a:srgbClr val="4F81B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 </a:t>
            </a:r>
            <a:r>
              <a:rPr lang="ru-RU" sz="6000" b="1" dirty="0" smtClean="0">
                <a:ln w="10160" cap="flat" cmpd="sng" algn="ctr">
                  <a:solidFill>
                    <a:srgbClr val="4F81B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1,8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оле 7"/>
          <p:cNvSpPr txBox="1"/>
          <p:nvPr/>
        </p:nvSpPr>
        <p:spPr>
          <a:xfrm>
            <a:off x="2915816" y="3356992"/>
            <a:ext cx="6410325" cy="1952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b="1" dirty="0">
                <a:ln w="10160" cap="flat" cmpd="sng" algn="ctr">
                  <a:solidFill>
                    <a:srgbClr val="4F81BD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 </a:t>
            </a:r>
            <a:r>
              <a:rPr lang="ru-RU" sz="6000" b="1" dirty="0" smtClean="0">
                <a:ln w="10160" cap="flat" cmpd="sng" algn="ctr">
                  <a:solidFill>
                    <a:srgbClr val="4F81BD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3,4,6,7</a:t>
            </a:r>
            <a:endParaRPr lang="ru-RU" sz="11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8" name="Поле 7"/>
          <p:cNvSpPr txBox="1"/>
          <p:nvPr/>
        </p:nvSpPr>
        <p:spPr>
          <a:xfrm>
            <a:off x="2915816" y="4905375"/>
            <a:ext cx="6410325" cy="1952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b="1" dirty="0">
                <a:ln w="10160" cap="flat" cmpd="sng" algn="ctr">
                  <a:solidFill>
                    <a:srgbClr val="4F81BD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 </a:t>
            </a:r>
            <a:r>
              <a:rPr lang="ru-RU" sz="6000" b="1" dirty="0" smtClean="0">
                <a:ln w="10160" cap="flat" cmpd="sng" algn="ctr">
                  <a:solidFill>
                    <a:srgbClr val="4F81BD"/>
                  </a:solidFill>
                  <a:prstDash val="solid"/>
                  <a:round/>
                </a:ln>
                <a:solidFill>
                  <a:srgbClr val="006600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2,5</a:t>
            </a:r>
            <a:endParaRPr lang="ru-RU" sz="1100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9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ы 4\GE0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50405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урока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416807"/>
              </p:ext>
            </p:extLst>
          </p:nvPr>
        </p:nvGraphicFramePr>
        <p:xfrm>
          <a:off x="251520" y="1052736"/>
          <a:ext cx="8568952" cy="4752529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5664556"/>
                <a:gridCol w="2904396"/>
              </a:tblGrid>
              <a:tr h="601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Оценка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3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FF"/>
                          </a:solidFill>
                          <a:effectLst/>
                        </a:rPr>
                        <a:t>Распределить железы по группам</a:t>
                      </a:r>
                      <a:endParaRPr lang="ru-RU" sz="24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Выберите</a:t>
                      </a:r>
                      <a:r>
                        <a:rPr lang="ru-RU" sz="2400" baseline="0" dirty="0" smtClean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правильные утверждения</a:t>
                      </a:r>
                      <a:endParaRPr lang="ru-RU" sz="24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3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Заболевание, причины и симптомы железы внутренней секреции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25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ны 4\GE0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1691680" y="404664"/>
            <a:ext cx="570248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РЕФЛЕКСИЯ: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39552" y="1772816"/>
            <a:ext cx="8130426" cy="792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Какие новые знания Вы получили на уроке?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67544" y="2852936"/>
            <a:ext cx="7940445" cy="777636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Для чего они Вам пригодятся в жизни?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83568" y="3861048"/>
            <a:ext cx="7837868" cy="64807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Чему удивились?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115616" y="4653136"/>
            <a:ext cx="6796283" cy="64807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Чего испугались?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539552" y="5517232"/>
            <a:ext cx="8142016" cy="66240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С каким настроением Вы уходите с урока  ?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ны 4\GE0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1691680" y="404664"/>
            <a:ext cx="570248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РЕФЛЕКСИЯ: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83568" y="1700808"/>
            <a:ext cx="7560840" cy="93610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Смелость города берёт.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115616" y="2708920"/>
            <a:ext cx="6912768" cy="93610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Старая песня на новый лад.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755576" y="3717032"/>
            <a:ext cx="7837868" cy="84349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Через тернии  - к звёздам.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611560" y="4653136"/>
            <a:ext cx="8169549" cy="100393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Ах, как я устал от этой суеты!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23528" y="5661248"/>
            <a:ext cx="8352928" cy="93610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Без труда не вытащишь и рыбку из пруда.</a:t>
            </a:r>
            <a:endParaRPr lang="ru-RU" sz="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менделеевские чтения 2011-2012\free-professional-powerpoint-templates-download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035" y="1700808"/>
            <a:ext cx="83419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Изучить параграф №59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группам:</a:t>
            </a:r>
          </a:p>
          <a:p>
            <a:pPr lvl="0"/>
            <a:r>
              <a:rPr lang="ru-RU" sz="2800" b="1" i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1 гр. - </a:t>
            </a:r>
            <a:r>
              <a:rPr lang="ru-RU" sz="2800" b="1" dirty="0" smtClean="0">
                <a:solidFill>
                  <a:srgbClr val="993366"/>
                </a:solidFill>
              </a:rPr>
              <a:t>творческое задание: </a:t>
            </a:r>
            <a:r>
              <a:rPr lang="ru-RU" sz="2800" b="1" dirty="0" smtClean="0">
                <a:solidFill>
                  <a:srgbClr val="000099"/>
                </a:solidFill>
              </a:rPr>
              <a:t>«Если бы вы создали модель идеального человека – какую ещё железу добавили в организм, с какими функциями?»</a:t>
            </a:r>
          </a:p>
          <a:p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2 </a:t>
            </a:r>
            <a:r>
              <a:rPr lang="ru-RU" sz="28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гр. – решить задачу (задание на листе)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  3 </a:t>
            </a: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гр.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</a:rPr>
              <a:t>изучить прилавок магазинов, продукты богатые содержанием йода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 </a:t>
            </a:r>
          </a:p>
          <a:p>
            <a:endParaRPr lang="ru-RU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i="1" dirty="0" smtClean="0"/>
          </a:p>
          <a:p>
            <a:pPr marL="342900" indent="-342900">
              <a:buAutoNum type="arabicPeriod"/>
            </a:pPr>
            <a:endParaRPr lang="ru-RU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 rot="21432100">
            <a:off x="827088" y="188912"/>
            <a:ext cx="7561336" cy="1007839"/>
          </a:xfrm>
          <a:prstGeom prst="rect">
            <a:avLst/>
          </a:prstGeom>
        </p:spPr>
        <p:txBody>
          <a:bodyPr>
            <a:prstTxWarp prst="textCurve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9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84168" y="4738687"/>
            <a:ext cx="2478087" cy="2119313"/>
          </a:xfrm>
          <a:prstGeom prst="rect">
            <a:avLst/>
          </a:prstGeom>
        </p:spPr>
      </p:pic>
      <p:pic>
        <p:nvPicPr>
          <p:cNvPr id="6" name="Picture 7" descr="PE0146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516" y="808091"/>
            <a:ext cx="2043484" cy="17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9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менделеевские чтения 2011-2012\master03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268538" y="83661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2555776" y="260648"/>
            <a:ext cx="3744912" cy="136525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Проблема: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323528" y="1772816"/>
            <a:ext cx="8064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C00000"/>
                </a:solidFill>
              </a:rPr>
              <a:t>Каковы причины возникновения различных отклонений от нормального развития?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Отклонение </a:t>
            </a:r>
            <a:r>
              <a:rPr lang="ru-RU" b="1" i="1" dirty="0">
                <a:solidFill>
                  <a:srgbClr val="C00000"/>
                </a:solidFill>
              </a:rPr>
              <a:t>от нормального развития возможно в результате нарушения деятельности желез</a:t>
            </a:r>
          </a:p>
        </p:txBody>
      </p:sp>
      <p:sp>
        <p:nvSpPr>
          <p:cNvPr id="279560" name="WordArt 8"/>
          <p:cNvSpPr>
            <a:spLocks noChangeArrowheads="1" noChangeShapeType="1" noTextEdit="1"/>
          </p:cNvSpPr>
          <p:nvPr/>
        </p:nvSpPr>
        <p:spPr bwMode="auto">
          <a:xfrm>
            <a:off x="1691680" y="404664"/>
            <a:ext cx="4968552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Вывод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611560" y="852100"/>
            <a:ext cx="80648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«Жизнь – это возможность, используйте её,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– это красота, восхищайтесь ею,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– мечта, осуществите её.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– игра, сыграйте её».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Слова матери Терезы</a:t>
            </a:r>
            <a:endParaRPr lang="ru-RU" sz="4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530458"/>
            <a:ext cx="8756952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Письменная работа: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«Выберите правильные утверждения»: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Железы внутренней секреции имеют выводные протоки;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Железы внутренней секреции выделяют только гормоны;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Железы внешней секреции выделяют секрет в кровь;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Поджелудочная железа относится к железам внутренней секреции;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Потовые железы относятся к железам внешней секреции;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Гормоны – это биологически активные вещества;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Половые железы относятся к железам смешенной секреции;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Инсулин – это гормон, вырабатываемый поджелудочной железой.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1915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Правильные ответы: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ле 6"/>
          <p:cNvSpPr txBox="1"/>
          <p:nvPr/>
        </p:nvSpPr>
        <p:spPr>
          <a:xfrm>
            <a:off x="683568" y="2636912"/>
            <a:ext cx="792088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2, 5, 6, 7,8</a:t>
            </a:r>
            <a:endParaRPr lang="ru-RU" sz="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9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83568" y="1124744"/>
            <a:ext cx="8064896" cy="4536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Домашняя </a:t>
            </a:r>
          </a:p>
          <a:p>
            <a:pPr algn="ctr" rtl="0"/>
            <a:r>
              <a:rPr lang="ru-RU" sz="1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презентация </a:t>
            </a:r>
          </a:p>
          <a:p>
            <a:pPr algn="ctr" rtl="0"/>
            <a:r>
              <a:rPr lang="ru-RU" sz="1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обучающихся</a:t>
            </a:r>
            <a:endParaRPr lang="ru-RU" sz="1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енделеевские чтения 2011-2012\c790c44e979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99592" y="764704"/>
            <a:ext cx="7560840" cy="4104456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Физкультминутка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«Тибетская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гормональная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гимнастика»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1672</Words>
  <Application>Microsoft Office PowerPoint</Application>
  <PresentationFormat>Экран (4:3)</PresentationFormat>
  <Paragraphs>206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Проверка таблицы по Графпроектору</vt:lpstr>
      <vt:lpstr>Слайд 18</vt:lpstr>
      <vt:lpstr>Слайд 19</vt:lpstr>
      <vt:lpstr>Слайд 20</vt:lpstr>
      <vt:lpstr>Слайд 21</vt:lpstr>
      <vt:lpstr>Гипофизарный нанизм (карликовость)</vt:lpstr>
      <vt:lpstr>Гипофизарный нанизм (карликовость)</vt:lpstr>
      <vt:lpstr>Слайд 24</vt:lpstr>
      <vt:lpstr>Гипофизарный нанизм (карликовость)</vt:lpstr>
      <vt:lpstr>Гипофизарный гигантизм (гиперфункция)</vt:lpstr>
      <vt:lpstr>Акромегалия</vt:lpstr>
      <vt:lpstr>Акромегалия</vt:lpstr>
      <vt:lpstr>Слайд 29</vt:lpstr>
      <vt:lpstr>Гипофизарное ожирение</vt:lpstr>
      <vt:lpstr>Слайд 31</vt:lpstr>
      <vt:lpstr>Гипоталамо-гипофизарная кахексия</vt:lpstr>
      <vt:lpstr>Слайд 33</vt:lpstr>
      <vt:lpstr>Слайд 34</vt:lpstr>
      <vt:lpstr>Слайд 35</vt:lpstr>
      <vt:lpstr>Слайд 36</vt:lpstr>
      <vt:lpstr>Гипотиреоз (гипофункция щитовидной железы)</vt:lpstr>
      <vt:lpstr>Микседема у детей</vt:lpstr>
      <vt:lpstr>Слайд 39</vt:lpstr>
      <vt:lpstr>Тиреотоксикоз, или базедова болезнь</vt:lpstr>
      <vt:lpstr>Слайд 41</vt:lpstr>
      <vt:lpstr>Слайд 42</vt:lpstr>
      <vt:lpstr>ЭПИФИЗ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  Отклонение от нормального развития возможно в результате нарушения деятельности желез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23</cp:revision>
  <dcterms:created xsi:type="dcterms:W3CDTF">2015-04-19T09:02:11Z</dcterms:created>
  <dcterms:modified xsi:type="dcterms:W3CDTF">2016-01-21T17:14:04Z</dcterms:modified>
</cp:coreProperties>
</file>