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Строение органов растения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на примере комнатных цветов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Учитель биологии  МБОУ гимназия  №</a:t>
            </a:r>
            <a:r>
              <a:rPr lang="ru-RU" b="1" dirty="0" smtClean="0"/>
              <a:t>1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им. Н.Т. Антошкина</a:t>
            </a:r>
            <a:endParaRPr lang="ru-RU" dirty="0" smtClean="0"/>
          </a:p>
          <a:p>
            <a:r>
              <a:rPr lang="ru-RU" b="1" i="1" dirty="0" smtClean="0"/>
              <a:t>                </a:t>
            </a:r>
            <a:r>
              <a:rPr lang="ru-RU" b="1" i="1" dirty="0" smtClean="0"/>
              <a:t>                                                                                </a:t>
            </a:r>
            <a:r>
              <a:rPr lang="ru-RU" b="1" i="1" dirty="0" smtClean="0"/>
              <a:t>Янсиярова Гульназ Флюровна</a:t>
            </a:r>
            <a:endParaRPr lang="ru-RU" dirty="0" smtClean="0"/>
          </a:p>
          <a:p>
            <a:r>
              <a:rPr lang="ru-RU" b="1" i="1" dirty="0" smtClean="0"/>
              <a:t>    </a:t>
            </a:r>
            <a:r>
              <a:rPr lang="ru-RU" b="1" i="1" dirty="0" smtClean="0"/>
              <a:t>урок  </a:t>
            </a:r>
            <a:r>
              <a:rPr lang="ru-RU" b="1" i="1" dirty="0" smtClean="0"/>
              <a:t>биологии  в 6  классе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allpaperstock.ru/tmp/%D1%85/28179_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tboxfon.ru/uploads/images/t/s/v/tsvetov_hrizantemi_foto_hrizant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3/76/28/76028421_large_cba78cea6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144681" cy="4608511"/>
          </a:xfrm>
          <a:prstGeom prst="rect">
            <a:avLst/>
          </a:prstGeom>
          <a:noFill/>
        </p:spPr>
      </p:pic>
      <p:pic>
        <p:nvPicPr>
          <p:cNvPr id="24580" name="Picture 4" descr="http://byket86.ru/image/image/data/hrizantems/%20%D0%BA%D1%83%D1%81%D1%82%D0%BE%D0%B2%D0%B0%D1%8F%20%D1%81%D0%B8%D1%80%D0%B5%D0%BD%D0%B5%D0%B2%D0%B0%D1%8F%20%D0%90%D1%80%D1%82%D0%B8%D0%BA%D1%83%D0%BB%201056-110%20%D1%80%D1%83%D0%B1%D0%BB%D0%B5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2919441" cy="2880320"/>
          </a:xfrm>
          <a:prstGeom prst="rect">
            <a:avLst/>
          </a:prstGeom>
          <a:noFill/>
        </p:spPr>
      </p:pic>
      <p:pic>
        <p:nvPicPr>
          <p:cNvPr id="24584" name="Picture 8" descr="http://russian.beautiful-flowers-pictures.worldshot.net/%D0%A6%D0%B2%D0%B5%D1%82%D1%8B-%D0%A4%D0%BE%D1%82%D0%BE/%D0%A6%D0%B2%D0%B5%D1%82%D1%8B-%D0%BA%D0%B0%D1%80%D1%82%D0%B8%D0%BD%D0%BA%D0%B8-%D0%A5%D1%80%D0%B8%D0%B7%D0%B0%D0%BD%D1%82%D0%B5%D0%BC%D1%8B-%D0%9A%D1%80%D0%B0%D1%81%D0%B8%D0%B2%D1%8B%D0%B5-%D0%A6%D0%B2%D0%B5%D1%82%D1%8B-%D0%BA%D0%B0%D1%80%D1%82%D0%B8%D0%BD%D0%BA%D0%B8-hh_Ni343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74009"/>
            <a:ext cx="3888432" cy="2583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5400600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 smtClean="0"/>
              <a:t>В чем сходство и различие этих двух </a:t>
            </a:r>
            <a:r>
              <a:rPr lang="ru-RU" sz="4400" dirty="0" smtClean="0"/>
              <a:t>растений</a:t>
            </a:r>
            <a:br>
              <a:rPr lang="ru-RU" sz="4400" dirty="0" smtClean="0"/>
            </a:br>
            <a:r>
              <a:rPr lang="ru-RU" sz="4400" dirty="0" smtClean="0"/>
              <a:t>(</a:t>
            </a:r>
            <a:r>
              <a:rPr lang="ru-RU" sz="4400" dirty="0" smtClean="0"/>
              <a:t>орхидея и хризантема</a:t>
            </a:r>
            <a:r>
              <a:rPr lang="ru-RU" sz="4400" dirty="0" smtClean="0"/>
              <a:t>)?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 smtClean="0"/>
              <a:t>Какие типы соцветий  и цветков им характерны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576064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/>
              <a:t>Сравните комнатное растение орхидеи с диким собратом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Дремликом </a:t>
            </a:r>
            <a:r>
              <a:rPr lang="ru-RU" sz="4000" dirty="0" smtClean="0"/>
              <a:t>зимовниковым, встречающимся на юге Республики Башкортостан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3100" dirty="0" smtClean="0"/>
              <a:t>Растение внесено во многие красные книги.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gz.ilmeny.ac.ru/red_book/images/kad_rast_pokritosemennie_orhidnie_dremlik_zimovnikovii_0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752527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877272"/>
            <a:ext cx="7772400" cy="6263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Дремлик зимовниковый</a:t>
            </a:r>
            <a:endParaRPr lang="ru-RU" sz="36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63960" y="6029672"/>
            <a:ext cx="7772400" cy="626368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Дремлик зимовниковый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ysia.ru/spravka/wp-content/uploads/2016/08/1-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517232"/>
            <a:ext cx="7772400" cy="6263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Дремлик зимовниковый</a:t>
            </a:r>
            <a:endParaRPr lang="ru-RU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rchids-world.ru/wp-content/uploads/2013/12/PICT0014-300x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733256"/>
            <a:ext cx="7772400" cy="6263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Дремлик зимовниковый</a:t>
            </a:r>
            <a:endParaRPr lang="ru-RU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296144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sz="3600" dirty="0" smtClean="0"/>
              <a:t>Определите, какая чашечка у изучаемых растений, пользуясь таблицей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2564904"/>
          <a:ext cx="7080448" cy="383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224"/>
                <a:gridCol w="3540224"/>
              </a:tblGrid>
              <a:tr h="10667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Чашечка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8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сростнолистная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/>
                        <a:t>раздельнолистная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626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чашелистики сросшиеся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чашелистики несросшиеся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Определите</a:t>
            </a:r>
            <a:r>
              <a:rPr lang="ru-RU" dirty="0" smtClean="0"/>
              <a:t>, какой венчик у изучаемых растений, пользуясь таблицей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2204865"/>
          <a:ext cx="7776864" cy="3171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4157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spc="-1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Венчик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34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-10" dirty="0">
                          <a:latin typeface="Times New Roman"/>
                          <a:ea typeface="Calibri"/>
                        </a:rPr>
                        <a:t>сростнолепестный (спайнолепестный)</a:t>
                      </a:r>
                      <a:endParaRPr lang="ru-RU" sz="2400" spc="-1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-10">
                          <a:latin typeface="Times New Roman"/>
                          <a:ea typeface="Calibri"/>
                        </a:rPr>
                        <a:t>раздельнолепестный</a:t>
                      </a:r>
                      <a:endParaRPr lang="ru-RU" sz="2400" spc="-1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426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>
                          <a:latin typeface="Times New Roman"/>
                          <a:ea typeface="Calibri"/>
                        </a:rPr>
                        <a:t>лепестки сросшиеся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latin typeface="Times New Roman"/>
                          <a:ea typeface="Calibri"/>
                        </a:rPr>
                        <a:t>лепестки свободные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latin typeface="Times New Roman"/>
                          <a:ea typeface="Calibri"/>
                        </a:rPr>
                        <a:t>несросшиеся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Какие органы имеет комнатное растение, как устроен его цветок?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098" name="Picture 2" descr="http://nasotke.ru/wp-content/uploads/2014/11/komnatnye-domashnie-cvety-orhideja-uhod-fot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96952"/>
            <a:ext cx="3024336" cy="3024336"/>
          </a:xfrm>
          <a:prstGeom prst="rect">
            <a:avLst/>
          </a:prstGeom>
          <a:noFill/>
        </p:spPr>
      </p:pic>
      <p:pic>
        <p:nvPicPr>
          <p:cNvPr id="4100" name="Picture 4" descr="http://s019.radikal.ru/i636/1708/57/dc7267423c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1746719" cy="2088232"/>
          </a:xfrm>
          <a:prstGeom prst="rect">
            <a:avLst/>
          </a:prstGeom>
          <a:noFill/>
        </p:spPr>
      </p:pic>
      <p:pic>
        <p:nvPicPr>
          <p:cNvPr id="4102" name="Picture 6" descr="http://plodogorod.com/wp-content/uploads/2016/12/20288_Survivor_Salmon-Senta_enlxn_enl-730x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2221092" cy="1944216"/>
          </a:xfrm>
          <a:prstGeom prst="rect">
            <a:avLst/>
          </a:prstGeom>
          <a:noFill/>
        </p:spPr>
      </p:pic>
      <p:pic>
        <p:nvPicPr>
          <p:cNvPr id="4104" name="Picture 8" descr="http://kachestvo.ru/netcat_files/Image/derevo.denezhn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168352" cy="2376264"/>
          </a:xfrm>
          <a:prstGeom prst="rect">
            <a:avLst/>
          </a:prstGeom>
          <a:noFill/>
        </p:spPr>
      </p:pic>
      <p:pic>
        <p:nvPicPr>
          <p:cNvPr id="4106" name="Picture 10" descr="http://ladylera.ru/wp-content/uploads/2015/10/4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348880"/>
            <a:ext cx="1908505" cy="1683187"/>
          </a:xfrm>
          <a:prstGeom prst="rect">
            <a:avLst/>
          </a:prstGeom>
          <a:noFill/>
        </p:spPr>
      </p:pic>
      <p:pic>
        <p:nvPicPr>
          <p:cNvPr id="4108" name="Picture 12" descr="http://el-ab.ru/foto1.png?i=41189&amp;k=lilii-komnatnie-foto-i-nazvaniy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708920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28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/>
              <a:t>Определите тип симметрии венчиков, пользуясь классификацией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348880"/>
          <a:ext cx="8496945" cy="4104456"/>
        </p:xfrm>
        <a:graphic>
          <a:graphicData uri="http://schemas.openxmlformats.org/drawingml/2006/table">
            <a:tbl>
              <a:tblPr/>
              <a:tblGrid>
                <a:gridCol w="2831995"/>
                <a:gridCol w="2831995"/>
                <a:gridCol w="2832955"/>
              </a:tblGrid>
              <a:tr h="688321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spc="-1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Венчик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10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Calibri"/>
                        </a:rPr>
                        <a:t>актиноморфный</a:t>
                      </a:r>
                      <a:endParaRPr lang="ru-RU" sz="2000" spc="-10" dirty="0">
                        <a:latin typeface="Times New Roman"/>
                        <a:ea typeface="Calibri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Calibri"/>
                        </a:rPr>
                        <a:t>правильный</a:t>
                      </a:r>
                      <a:endParaRPr lang="ru-RU" sz="2000" spc="-1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Calibri"/>
                        </a:rPr>
                        <a:t>зигоморфный</a:t>
                      </a:r>
                      <a:endParaRPr lang="ru-RU" sz="2000" spc="-10">
                        <a:latin typeface="Times New Roman"/>
                        <a:ea typeface="Calibri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Calibri"/>
                        </a:rPr>
                        <a:t>неправильный</a:t>
                      </a:r>
                      <a:endParaRPr lang="ru-RU" sz="2000" spc="-1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Calibri"/>
                        </a:rPr>
                        <a:t>асимметричный</a:t>
                      </a:r>
                      <a:endParaRPr lang="ru-RU" sz="2000" spc="-1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50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latin typeface="Times New Roman"/>
                          <a:ea typeface="Calibri"/>
                        </a:rPr>
                        <a:t>через цветок можно провести множество плоскостей симметрии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latin typeface="Times New Roman"/>
                          <a:ea typeface="Calibri"/>
                        </a:rPr>
                        <a:t>через цветок можно провести только одну плоскость симметрии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latin typeface="Times New Roman"/>
                          <a:ea typeface="Calibri"/>
                        </a:rPr>
                        <a:t>ни одной плоскости симметрии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509120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Самостоятельно письменно ответьте на вопросы: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Какова роль декоративных растений в интерьере?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Какие комнатные растения вам известны?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Какие дикорастущие растения имеют крупные цветы и соцветия?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Есть ли среди них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краснокнижные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Рефлексия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нового вы для себя открыли?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больше всего вам понравилось на уроке?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80728"/>
            <a:ext cx="8183880" cy="3737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Найдите стихотворения,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загадки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, сказки, пословицы, поговорки о цветах.</a:t>
            </a:r>
          </a:p>
          <a:p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183880" cy="491487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Оборудование:</a:t>
            </a:r>
            <a:r>
              <a:rPr lang="ru-RU" sz="4400" dirty="0" smtClean="0"/>
              <a:t> </a:t>
            </a:r>
            <a:endParaRPr lang="ru-RU" sz="4400" dirty="0" smtClean="0"/>
          </a:p>
          <a:p>
            <a:r>
              <a:rPr lang="ru-RU" sz="3600" dirty="0" smtClean="0"/>
              <a:t>Живые </a:t>
            </a:r>
            <a:r>
              <a:rPr lang="ru-RU" sz="3600" dirty="0" smtClean="0"/>
              <a:t>и засушенные комнатные растения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цветки орхидеи и хризантемы, энциклопедии комнатных растений, красные книги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лаборатория Архимед.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183880" cy="4608512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sz="4000" dirty="0" smtClean="0"/>
              <a:t>Рассмотрите растение орхидея. Найдите на этом растении органы: корень, стебель, листья, цветки и плоды, если они есть. Схематично зарисуйте в тетради, используя приведенные ниже рисунки. Ответьте на вопрос: «Какой околоцветник у цветка?».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rhivurokov.ru/videouroki/html/2017/01/22/v_5884d687ad3b8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47e/0003c185-e47c6f94/2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epka.my1.ru/_pu/0/945934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Рассмотрите другое растение. Найдите у него эти же органы. Схематично зарисуйте в тетради общий план строения растения и отдельно цветок (отдельно язычковый и трубчатый). Какой околоцветник у цветка? Используйте информацию о строении цветка семейства сложноцветных из учебника.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userapi.com/c840327/v840327434/13210/X2YJuoQoJw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88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</TotalTime>
  <Words>233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Строение органов растения  на примере комнатных цветов</vt:lpstr>
      <vt:lpstr>Какие органы имеет комнатное растение, как устроен его цветок? </vt:lpstr>
      <vt:lpstr>Слайд 3</vt:lpstr>
      <vt:lpstr>Рассмотрите растение орхидея. Найдите на этом растении органы: корень, стебель, листья, цветки и плоды, если они есть. Схематично зарисуйте в тетради, используя приведенные ниже рисунки. Ответьте на вопрос: «Какой околоцветник у цветка?».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чем сходство и различие этих двух растений (орхидея и хризантема)?  Какие типы соцветий  и цветков им характерны?</vt:lpstr>
      <vt:lpstr>Сравните комнатное растение орхидеи с диким собратом  Дремликом зимовниковым, встречающимся на юге Республики Башкортостан.   Растение внесено во многие красные книги. </vt:lpstr>
      <vt:lpstr>Слайд 15</vt:lpstr>
      <vt:lpstr>Слайд 16</vt:lpstr>
      <vt:lpstr>Слайд 17</vt:lpstr>
      <vt:lpstr>Определите, какая чашечка у изучаемых растений, пользуясь таблицей  </vt:lpstr>
      <vt:lpstr>  Определите, какой венчик у изучаемых растений, пользуясь таблицей </vt:lpstr>
      <vt:lpstr>Определите тип симметрии венчиков, пользуясь классификацией </vt:lpstr>
      <vt:lpstr>Самостоятельно письменно ответьте на вопросы: Какова роль декоративных растений в интерьере? Какие комнатные растения вам известны? Какие дикорастущие растения имеют крупные цветы и соцветия? Есть ли среди них краснокнижные? </vt:lpstr>
      <vt:lpstr>Рефлексия Что нового вы для себя открыли? Что больше всего вам понравилось на уроке?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органов растения  на примере комнатных цветов</dc:title>
  <cp:lastModifiedBy>Oleg</cp:lastModifiedBy>
  <cp:revision>7</cp:revision>
  <dcterms:modified xsi:type="dcterms:W3CDTF">2017-10-30T09:44:13Z</dcterms:modified>
</cp:coreProperties>
</file>