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67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8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006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902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728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15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986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560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82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28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57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84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30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58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891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53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92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56282DC-986F-4675-B4E6-587A0DEF967B}" type="datetimeFigureOut">
              <a:rPr lang="ru-RU" smtClean="0"/>
              <a:t>08.10.2015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3A306E-17C4-46A4-9CEB-48EA32E6BD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8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Системы счисления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</a:t>
            </a:r>
          </a:p>
          <a:p>
            <a:r>
              <a:rPr lang="ru-RU" dirty="0" smtClean="0"/>
              <a:t>Учитель: Аниканова К.И.</a:t>
            </a:r>
          </a:p>
          <a:p>
            <a:r>
              <a:rPr lang="ru-RU" dirty="0" smtClean="0"/>
              <a:t>ГБОУ Лицей № 1575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33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Овал 55"/>
          <p:cNvSpPr/>
          <p:nvPr/>
        </p:nvSpPr>
        <p:spPr>
          <a:xfrm>
            <a:off x="1632714" y="3752848"/>
            <a:ext cx="609631" cy="441327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трелка влево 76"/>
          <p:cNvSpPr/>
          <p:nvPr/>
        </p:nvSpPr>
        <p:spPr>
          <a:xfrm rot="18089749">
            <a:off x="4711851" y="5262685"/>
            <a:ext cx="625027" cy="97571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4807127" y="4490244"/>
            <a:ext cx="609631" cy="441327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4313224" y="4946649"/>
            <a:ext cx="609631" cy="441327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3768760" y="4692654"/>
            <a:ext cx="609631" cy="441327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3222615" y="4438648"/>
            <a:ext cx="609631" cy="441327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2510606" y="4136226"/>
            <a:ext cx="609631" cy="441327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6988"/>
            <a:ext cx="10018713" cy="1752599"/>
          </a:xfrm>
        </p:spPr>
        <p:txBody>
          <a:bodyPr/>
          <a:lstStyle/>
          <a:p>
            <a:r>
              <a:rPr lang="ru-RU" u="sng" dirty="0" smtClean="0"/>
              <a:t>Перевод чисел из десятичной системы счисления в двоичную.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6731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dirty="0" smtClean="0"/>
              <a:t>51</a:t>
            </a:r>
            <a:r>
              <a:rPr lang="ru-RU" sz="4000" baseline="-25000" dirty="0" smtClean="0"/>
              <a:t>10</a:t>
            </a:r>
            <a:endParaRPr lang="ru-RU" sz="4000" baseline="-25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00300" y="2895600"/>
            <a:ext cx="0" cy="673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2400300" y="3213100"/>
            <a:ext cx="6985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Объект 2"/>
          <p:cNvSpPr txBox="1">
            <a:spLocks/>
          </p:cNvSpPr>
          <p:nvPr/>
        </p:nvSpPr>
        <p:spPr>
          <a:xfrm>
            <a:off x="2452691" y="2666999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2</a:t>
            </a:r>
            <a:endParaRPr lang="ru-RU" sz="4000" baseline="-25000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400300" y="3117849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25</a:t>
            </a:r>
            <a:endParaRPr lang="ru-RU" sz="4000" baseline="-25000" dirty="0"/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1484309" y="3130550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50</a:t>
            </a:r>
            <a:endParaRPr lang="ru-RU" sz="4000" baseline="-25000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243009" y="2914650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-</a:t>
            </a:r>
            <a:endParaRPr lang="ru-RU" sz="4000" baseline="-250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98799" y="3251200"/>
            <a:ext cx="0" cy="673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3098799" y="3568700"/>
            <a:ext cx="6985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Объект 2"/>
          <p:cNvSpPr txBox="1">
            <a:spLocks/>
          </p:cNvSpPr>
          <p:nvPr/>
        </p:nvSpPr>
        <p:spPr>
          <a:xfrm>
            <a:off x="3151190" y="3022599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2</a:t>
            </a:r>
            <a:endParaRPr lang="ru-RU" sz="4000" baseline="-25000" dirty="0"/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2424108" y="3549650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24</a:t>
            </a:r>
            <a:endParaRPr lang="ru-RU" sz="4000" baseline="-25000" dirty="0"/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2262191" y="3333750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-</a:t>
            </a:r>
            <a:endParaRPr lang="ru-RU" sz="4000" baseline="-250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455726" y="3708400"/>
            <a:ext cx="72708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400300" y="4127500"/>
            <a:ext cx="72708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Объект 2"/>
          <p:cNvSpPr txBox="1">
            <a:spLocks/>
          </p:cNvSpPr>
          <p:nvPr/>
        </p:nvSpPr>
        <p:spPr>
          <a:xfrm>
            <a:off x="1455726" y="3597275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1</a:t>
            </a:r>
            <a:endParaRPr lang="ru-RU" sz="4000" baseline="-25000" dirty="0"/>
          </a:p>
        </p:txBody>
      </p:sp>
      <p:sp>
        <p:nvSpPr>
          <p:cNvPr id="28" name="Объект 2"/>
          <p:cNvSpPr txBox="1">
            <a:spLocks/>
          </p:cNvSpPr>
          <p:nvPr/>
        </p:nvSpPr>
        <p:spPr>
          <a:xfrm>
            <a:off x="2400300" y="4003675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 </a:t>
            </a:r>
            <a:r>
              <a:rPr lang="ru-RU" sz="4000" dirty="0" smtClean="0"/>
              <a:t> 0</a:t>
            </a:r>
            <a:endParaRPr lang="ru-RU" sz="4000" baseline="-25000" dirty="0"/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3127382" y="3416298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12</a:t>
            </a:r>
            <a:endParaRPr lang="ru-RU" sz="4000" baseline="-250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3825881" y="3867149"/>
            <a:ext cx="53021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Объект 2"/>
          <p:cNvSpPr txBox="1">
            <a:spLocks/>
          </p:cNvSpPr>
          <p:nvPr/>
        </p:nvSpPr>
        <p:spPr>
          <a:xfrm>
            <a:off x="3878272" y="3321048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2</a:t>
            </a:r>
            <a:endParaRPr lang="ru-RU" sz="4000" baseline="-25000" dirty="0"/>
          </a:p>
        </p:txBody>
      </p:sp>
      <p:sp>
        <p:nvSpPr>
          <p:cNvPr id="32" name="Объект 2"/>
          <p:cNvSpPr txBox="1">
            <a:spLocks/>
          </p:cNvSpPr>
          <p:nvPr/>
        </p:nvSpPr>
        <p:spPr>
          <a:xfrm>
            <a:off x="3013081" y="3616325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-</a:t>
            </a:r>
            <a:endParaRPr lang="ru-RU" sz="4000" baseline="-25000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127382" y="4425949"/>
            <a:ext cx="72708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Объект 2"/>
          <p:cNvSpPr txBox="1">
            <a:spLocks/>
          </p:cNvSpPr>
          <p:nvPr/>
        </p:nvSpPr>
        <p:spPr>
          <a:xfrm>
            <a:off x="3127382" y="4302124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 </a:t>
            </a:r>
            <a:r>
              <a:rPr lang="ru-RU" sz="4000" dirty="0" smtClean="0"/>
              <a:t> 0</a:t>
            </a:r>
            <a:endParaRPr lang="ru-RU" sz="4000" baseline="-25000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>
          <a:xfrm>
            <a:off x="3141698" y="3770089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12</a:t>
            </a:r>
            <a:endParaRPr lang="ru-RU" sz="4000" baseline="-25000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797299" y="3597275"/>
            <a:ext cx="0" cy="673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Объект 2"/>
          <p:cNvSpPr txBox="1">
            <a:spLocks/>
          </p:cNvSpPr>
          <p:nvPr/>
        </p:nvSpPr>
        <p:spPr>
          <a:xfrm>
            <a:off x="3878272" y="3746498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6</a:t>
            </a:r>
            <a:endParaRPr lang="ru-RU" sz="4000" baseline="-25000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4384681" y="4137023"/>
            <a:ext cx="46671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356099" y="3867149"/>
            <a:ext cx="0" cy="673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Объект 2"/>
          <p:cNvSpPr txBox="1">
            <a:spLocks/>
          </p:cNvSpPr>
          <p:nvPr/>
        </p:nvSpPr>
        <p:spPr>
          <a:xfrm>
            <a:off x="3871937" y="4152902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6</a:t>
            </a:r>
            <a:endParaRPr lang="ru-RU" sz="4000" baseline="-25000" dirty="0"/>
          </a:p>
        </p:txBody>
      </p:sp>
      <p:sp>
        <p:nvSpPr>
          <p:cNvPr id="44" name="Объект 2"/>
          <p:cNvSpPr txBox="1">
            <a:spLocks/>
          </p:cNvSpPr>
          <p:nvPr/>
        </p:nvSpPr>
        <p:spPr>
          <a:xfrm>
            <a:off x="3670299" y="4550565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 </a:t>
            </a:r>
            <a:r>
              <a:rPr lang="ru-RU" sz="4000" dirty="0" smtClean="0"/>
              <a:t> 0</a:t>
            </a:r>
            <a:endParaRPr lang="ru-RU" sz="4000" baseline="-25000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V="1">
            <a:off x="3797299" y="4667250"/>
            <a:ext cx="558800" cy="95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Объект 2"/>
          <p:cNvSpPr txBox="1">
            <a:spLocks/>
          </p:cNvSpPr>
          <p:nvPr/>
        </p:nvSpPr>
        <p:spPr>
          <a:xfrm>
            <a:off x="4408490" y="4025901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3</a:t>
            </a:r>
            <a:endParaRPr lang="ru-RU" sz="4000" baseline="-25000" dirty="0"/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4422779" y="3613151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2</a:t>
            </a:r>
            <a:endParaRPr lang="ru-RU" sz="4000" baseline="-25000" dirty="0"/>
          </a:p>
        </p:txBody>
      </p:sp>
      <p:sp>
        <p:nvSpPr>
          <p:cNvPr id="51" name="Объект 2"/>
          <p:cNvSpPr txBox="1">
            <a:spLocks/>
          </p:cNvSpPr>
          <p:nvPr/>
        </p:nvSpPr>
        <p:spPr>
          <a:xfrm>
            <a:off x="3733828" y="3930652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-</a:t>
            </a:r>
            <a:endParaRPr lang="ru-RU" sz="4000" baseline="-25000" dirty="0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H="1">
            <a:off x="4879981" y="4416422"/>
            <a:ext cx="349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851399" y="4146548"/>
            <a:ext cx="0" cy="6731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Объект 2"/>
          <p:cNvSpPr txBox="1">
            <a:spLocks/>
          </p:cNvSpPr>
          <p:nvPr/>
        </p:nvSpPr>
        <p:spPr>
          <a:xfrm>
            <a:off x="4267228" y="4263230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-</a:t>
            </a:r>
            <a:endParaRPr lang="ru-RU" sz="4000" baseline="-25000" dirty="0"/>
          </a:p>
        </p:txBody>
      </p:sp>
      <p:sp>
        <p:nvSpPr>
          <p:cNvPr id="58" name="Объект 2"/>
          <p:cNvSpPr txBox="1">
            <a:spLocks/>
          </p:cNvSpPr>
          <p:nvPr/>
        </p:nvSpPr>
        <p:spPr>
          <a:xfrm>
            <a:off x="4407258" y="4436846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2</a:t>
            </a:r>
            <a:endParaRPr lang="ru-RU" sz="4000" baseline="-25000" dirty="0"/>
          </a:p>
        </p:txBody>
      </p:sp>
      <p:sp>
        <p:nvSpPr>
          <p:cNvPr id="59" name="Объект 2"/>
          <p:cNvSpPr txBox="1">
            <a:spLocks/>
          </p:cNvSpPr>
          <p:nvPr/>
        </p:nvSpPr>
        <p:spPr>
          <a:xfrm>
            <a:off x="4125966" y="4787899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1</a:t>
            </a:r>
            <a:endParaRPr lang="ru-RU" sz="4000" baseline="-25000" dirty="0"/>
          </a:p>
        </p:txBody>
      </p:sp>
      <p:sp>
        <p:nvSpPr>
          <p:cNvPr id="60" name="Объект 2"/>
          <p:cNvSpPr txBox="1">
            <a:spLocks/>
          </p:cNvSpPr>
          <p:nvPr/>
        </p:nvSpPr>
        <p:spPr>
          <a:xfrm>
            <a:off x="4610128" y="4359277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1</a:t>
            </a:r>
            <a:endParaRPr lang="ru-RU" sz="4000" baseline="-25000" dirty="0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V="1">
            <a:off x="4356099" y="4970464"/>
            <a:ext cx="558800" cy="95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Стрелка влево 71"/>
          <p:cNvSpPr/>
          <p:nvPr/>
        </p:nvSpPr>
        <p:spPr>
          <a:xfrm rot="1150982">
            <a:off x="1526039" y="4881496"/>
            <a:ext cx="3454745" cy="147732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бъект 2"/>
          <p:cNvSpPr txBox="1">
            <a:spLocks/>
          </p:cNvSpPr>
          <p:nvPr/>
        </p:nvSpPr>
        <p:spPr>
          <a:xfrm>
            <a:off x="5920313" y="2057399"/>
            <a:ext cx="5911332" cy="3733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ru-RU" sz="4000" i="1" dirty="0" smtClean="0">
                <a:solidFill>
                  <a:srgbClr val="92D050"/>
                </a:solidFill>
              </a:rPr>
              <a:t>Алгоритм</a:t>
            </a:r>
          </a:p>
          <a:p>
            <a:pPr marL="0" indent="0" algn="just">
              <a:buNone/>
            </a:pPr>
            <a:r>
              <a:rPr lang="ru-RU" sz="3500" dirty="0" smtClean="0"/>
              <a:t>1.Последовательно </a:t>
            </a:r>
            <a:r>
              <a:rPr lang="ru-RU" sz="3500" dirty="0"/>
              <a:t>выполнять деление исходного целого десятичного числа и получаемых целых частных </a:t>
            </a:r>
            <a:r>
              <a:rPr lang="ru-RU" sz="3500" dirty="0" smtClean="0"/>
              <a:t>на 2 </a:t>
            </a:r>
            <a:r>
              <a:rPr lang="ru-RU" sz="3500" dirty="0"/>
              <a:t>до тех пор, пока не получится частное, </a:t>
            </a:r>
            <a:r>
              <a:rPr lang="ru-RU" sz="3500" dirty="0" smtClean="0"/>
              <a:t>меньшее 2. </a:t>
            </a:r>
          </a:p>
        </p:txBody>
      </p:sp>
      <p:sp>
        <p:nvSpPr>
          <p:cNvPr id="54" name="Объект 2"/>
          <p:cNvSpPr txBox="1">
            <a:spLocks/>
          </p:cNvSpPr>
          <p:nvPr/>
        </p:nvSpPr>
        <p:spPr>
          <a:xfrm>
            <a:off x="5920313" y="5735636"/>
            <a:ext cx="6004987" cy="13080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4400" dirty="0"/>
              <a:t>2. Записать полученные остатки в обратной последовательности.</a:t>
            </a:r>
            <a:endParaRPr lang="ru-RU" sz="4400" i="1" baseline="-25000" dirty="0"/>
          </a:p>
          <a:p>
            <a:pPr marL="0" indent="0" algn="ctr">
              <a:buFont typeface="Arial"/>
              <a:buNone/>
            </a:pPr>
            <a:endParaRPr lang="ru-RU" sz="4000" i="1" dirty="0" smtClean="0"/>
          </a:p>
        </p:txBody>
      </p:sp>
      <p:sp>
        <p:nvSpPr>
          <p:cNvPr id="62" name="Объект 2"/>
          <p:cNvSpPr txBox="1">
            <a:spLocks/>
          </p:cNvSpPr>
          <p:nvPr/>
        </p:nvSpPr>
        <p:spPr>
          <a:xfrm>
            <a:off x="4833927" y="3894537"/>
            <a:ext cx="10018713" cy="673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/>
              <a:t>2</a:t>
            </a:r>
            <a:endParaRPr lang="ru-RU" sz="4000" baseline="-25000" dirty="0"/>
          </a:p>
        </p:txBody>
      </p:sp>
      <p:sp>
        <p:nvSpPr>
          <p:cNvPr id="63" name="Объект 2"/>
          <p:cNvSpPr txBox="1">
            <a:spLocks/>
          </p:cNvSpPr>
          <p:nvPr/>
        </p:nvSpPr>
        <p:spPr>
          <a:xfrm>
            <a:off x="2510606" y="5746750"/>
            <a:ext cx="6004987" cy="13080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Ответ:110001</a:t>
            </a:r>
            <a:r>
              <a:rPr lang="ru-RU" sz="3200" baseline="-25000" dirty="0" smtClean="0">
                <a:solidFill>
                  <a:srgbClr val="FF0000"/>
                </a:solidFill>
              </a:rPr>
              <a:t>2</a:t>
            </a:r>
            <a:endParaRPr lang="ru-RU" sz="3200" i="1" baseline="-25000" dirty="0">
              <a:solidFill>
                <a:srgbClr val="FF0000"/>
              </a:solidFill>
            </a:endParaRPr>
          </a:p>
          <a:p>
            <a:pPr marL="0" indent="0" algn="ctr">
              <a:buFont typeface="Arial"/>
              <a:buNone/>
            </a:pPr>
            <a:endParaRPr lang="ru-RU" sz="4000" i="1" dirty="0" smtClean="0"/>
          </a:p>
        </p:txBody>
      </p:sp>
    </p:spTree>
    <p:extLst>
      <p:ext uri="{BB962C8B-B14F-4D97-AF65-F5344CB8AC3E}">
        <p14:creationId xmlns:p14="http://schemas.microsoft.com/office/powerpoint/2010/main" val="164639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3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70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8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9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2000"/>
                            </p:stCondLst>
                            <p:childTnLst>
                              <p:par>
                                <p:cTn id="56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6000"/>
                            </p:stCondLst>
                            <p:childTnLst>
                              <p:par>
                                <p:cTn id="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700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8500"/>
                            </p:stCondLst>
                            <p:childTnLst>
                              <p:par>
                                <p:cTn id="6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95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1000"/>
                            </p:stCondLst>
                            <p:childTnLst>
                              <p:par>
                                <p:cTn id="75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50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6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80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9000"/>
                            </p:stCondLst>
                            <p:childTnLst>
                              <p:par>
                                <p:cTn id="89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3000"/>
                            </p:stCondLst>
                            <p:childTnLst>
                              <p:par>
                                <p:cTn id="9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4000"/>
                            </p:stCondLst>
                            <p:childTnLst>
                              <p:par>
                                <p:cTn id="9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5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6500"/>
                            </p:stCondLst>
                            <p:childTnLst>
                              <p:par>
                                <p:cTn id="104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20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3500"/>
                            </p:stCondLst>
                            <p:childTnLst>
                              <p:par>
                                <p:cTn id="1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1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63510"/>
                            </p:stCondLst>
                            <p:childTnLst>
                              <p:par>
                                <p:cTn id="118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1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652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6530"/>
                            </p:stCondLst>
                            <p:childTnLst>
                              <p:par>
                                <p:cTn id="1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6753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68530"/>
                            </p:stCondLst>
                            <p:childTnLst>
                              <p:par>
                                <p:cTn id="132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7253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7403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75530"/>
                            </p:stCondLst>
                            <p:childTnLst>
                              <p:par>
                                <p:cTn id="142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79530"/>
                            </p:stCondLst>
                            <p:childTnLst>
                              <p:par>
                                <p:cTn id="1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8053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82030"/>
                            </p:stCondLst>
                            <p:childTnLst>
                              <p:par>
                                <p:cTn id="153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86030"/>
                            </p:stCondLst>
                            <p:childTnLst>
                              <p:par>
                                <p:cTn id="15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87530"/>
                            </p:stCondLst>
                            <p:childTnLst>
                              <p:par>
                                <p:cTn id="160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91530"/>
                            </p:stCondLst>
                            <p:childTnLst>
                              <p:par>
                                <p:cTn id="16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92530"/>
                            </p:stCondLst>
                            <p:childTnLst>
                              <p:par>
                                <p:cTn id="168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95030"/>
                            </p:stCondLst>
                            <p:childTnLst>
                              <p:par>
                                <p:cTn id="172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98030"/>
                            </p:stCondLst>
                            <p:childTnLst>
                              <p:par>
                                <p:cTn id="176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1030"/>
                            </p:stCondLst>
                            <p:childTnLst>
                              <p:par>
                                <p:cTn id="180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04030"/>
                            </p:stCondLst>
                            <p:childTnLst>
                              <p:par>
                                <p:cTn id="184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7030"/>
                            </p:stCondLst>
                            <p:childTnLst>
                              <p:par>
                                <p:cTn id="188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10030"/>
                            </p:stCondLst>
                            <p:childTnLst>
                              <p:par>
                                <p:cTn id="192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13030"/>
                            </p:stCondLst>
                            <p:childTnLst>
                              <p:par>
                                <p:cTn id="196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16030"/>
                            </p:stCondLst>
                            <p:childTnLst>
                              <p:par>
                                <p:cTn id="200" presetID="14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77" grpId="0" animBg="1"/>
      <p:bldP spid="69" grpId="0" animBg="1"/>
      <p:bldP spid="68" grpId="0" animBg="1"/>
      <p:bldP spid="67" grpId="0" animBg="1"/>
      <p:bldP spid="66" grpId="0" animBg="1"/>
      <p:bldP spid="65" grpId="0" animBg="1"/>
      <p:bldP spid="2" grpId="0"/>
      <p:bldP spid="3" grpId="0" build="p"/>
      <p:bldP spid="10" grpId="0"/>
      <p:bldP spid="12" grpId="0"/>
      <p:bldP spid="13" grpId="0"/>
      <p:bldP spid="14" grpId="0"/>
      <p:bldP spid="18" grpId="0"/>
      <p:bldP spid="19" grpId="0"/>
      <p:bldP spid="20" grpId="0"/>
      <p:bldP spid="26" grpId="0"/>
      <p:bldP spid="28" grpId="0"/>
      <p:bldP spid="29" grpId="0"/>
      <p:bldP spid="31" grpId="0"/>
      <p:bldP spid="32" grpId="0"/>
      <p:bldP spid="34" grpId="0"/>
      <p:bldP spid="35" grpId="0"/>
      <p:bldP spid="37" grpId="0"/>
      <p:bldP spid="43" grpId="0"/>
      <p:bldP spid="44" grpId="0"/>
      <p:bldP spid="48" grpId="0"/>
      <p:bldP spid="49" grpId="0"/>
      <p:bldP spid="51" grpId="0"/>
      <p:bldP spid="55" grpId="0"/>
      <p:bldP spid="58" grpId="0"/>
      <p:bldP spid="59" grpId="0"/>
      <p:bldP spid="60" grpId="0"/>
      <p:bldP spid="72" grpId="0" animBg="1"/>
      <p:bldP spid="78" grpId="0"/>
      <p:bldP spid="54" grpId="0"/>
      <p:bldP spid="62" grpId="0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1612" y="-163457"/>
            <a:ext cx="10018713" cy="1752599"/>
          </a:xfrm>
        </p:spPr>
        <p:txBody>
          <a:bodyPr/>
          <a:lstStyle/>
          <a:p>
            <a:r>
              <a:rPr lang="ru-RU" u="sng" dirty="0" smtClean="0"/>
              <a:t>Перевод чисел из двоичной системы счисления в десятичную.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244" y="1868496"/>
            <a:ext cx="2631704" cy="787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/>
              <a:t>                   =1</a:t>
            </a:r>
            <a:endParaRPr lang="ru-RU" sz="4000" baseline="-250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521337" y="1615300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7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45207" y="1658542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6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994012" y="1598615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5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225075" y="1615301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4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479680" y="1590671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3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722571" y="1605766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2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977769" y="1615302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1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186910" y="1599438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0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4490266" y="1617664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7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5558655" y="1624013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6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6505598" y="1617664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5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7573987" y="1617664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4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8639204" y="1608135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3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9582975" y="1592256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2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10699790" y="1598615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1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2540591" y="2214578"/>
            <a:ext cx="242891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b="1" baseline="-25000" dirty="0">
                <a:solidFill>
                  <a:srgbClr val="FF0000"/>
                </a:solidFill>
              </a:rPr>
              <a:t>0</a:t>
            </a:r>
            <a:r>
              <a:rPr lang="ru-RU" b="1" baseline="-25000" dirty="0" smtClean="0">
                <a:solidFill>
                  <a:srgbClr val="FF0000"/>
                </a:solidFill>
              </a:rPr>
              <a:t> 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1461613" y="1886640"/>
            <a:ext cx="2330185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10110101</a:t>
            </a:r>
            <a:r>
              <a:rPr lang="ru-RU" sz="4000" baseline="-25000" dirty="0" smtClean="0">
                <a:solidFill>
                  <a:srgbClr val="00B050"/>
                </a:solidFill>
              </a:rPr>
              <a:t>2</a:t>
            </a:r>
            <a:endParaRPr lang="ru-RU" sz="4000" baseline="-25000" dirty="0"/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5073393" y="3251199"/>
            <a:ext cx="5911332" cy="142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ru-RU" sz="4000" i="1" dirty="0" smtClean="0">
                <a:solidFill>
                  <a:srgbClr val="92D050"/>
                </a:solidFill>
              </a:rPr>
              <a:t>Алгоритм</a:t>
            </a:r>
          </a:p>
          <a:p>
            <a:pPr marL="0" indent="0" algn="just">
              <a:buNone/>
            </a:pPr>
            <a:r>
              <a:rPr lang="ru-RU" sz="3500" dirty="0" smtClean="0"/>
              <a:t>1. Расставить разряды, начиная с 0 , с последней цифры данного числа. </a:t>
            </a: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5031348" y="4652965"/>
            <a:ext cx="6258951" cy="1422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ru-RU" sz="3500" dirty="0" smtClean="0"/>
              <a:t>2. Выполнить умножение каждой цифры числа на показатель системы счисления в степени разряда и сложить полученные результаты. </a:t>
            </a: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3980903" y="1944695"/>
            <a:ext cx="377778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*</a:t>
            </a:r>
            <a:endParaRPr lang="ru-RU" sz="4000" baseline="-25000" dirty="0"/>
          </a:p>
        </p:txBody>
      </p:sp>
      <p:sp>
        <p:nvSpPr>
          <p:cNvPr id="25" name="Объект 2"/>
          <p:cNvSpPr txBox="1">
            <a:spLocks/>
          </p:cNvSpPr>
          <p:nvPr/>
        </p:nvSpPr>
        <p:spPr>
          <a:xfrm>
            <a:off x="4230647" y="1851032"/>
            <a:ext cx="234323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>
                <a:solidFill>
                  <a:srgbClr val="00B050"/>
                </a:solidFill>
              </a:rPr>
              <a:t>2</a:t>
            </a:r>
            <a:endParaRPr lang="ru-RU" sz="4000" baseline="-25000" dirty="0">
              <a:solidFill>
                <a:srgbClr val="00B050"/>
              </a:solidFill>
            </a:endParaRPr>
          </a:p>
        </p:txBody>
      </p:sp>
      <p:sp>
        <p:nvSpPr>
          <p:cNvPr id="26" name="Объект 2"/>
          <p:cNvSpPr txBox="1">
            <a:spLocks/>
          </p:cNvSpPr>
          <p:nvPr/>
        </p:nvSpPr>
        <p:spPr>
          <a:xfrm>
            <a:off x="4585859" y="1862147"/>
            <a:ext cx="485166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+</a:t>
            </a:r>
            <a:endParaRPr lang="ru-RU" sz="4000" baseline="-25000" dirty="0"/>
          </a:p>
        </p:txBody>
      </p:sp>
      <p:sp>
        <p:nvSpPr>
          <p:cNvPr id="30" name="Объект 2"/>
          <p:cNvSpPr txBox="1">
            <a:spLocks/>
          </p:cNvSpPr>
          <p:nvPr/>
        </p:nvSpPr>
        <p:spPr>
          <a:xfrm>
            <a:off x="4856162" y="1570824"/>
            <a:ext cx="429726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                0</a:t>
            </a:r>
            <a:endParaRPr lang="ru-RU" sz="4000" baseline="-25000" dirty="0"/>
          </a:p>
        </p:txBody>
      </p:sp>
      <p:sp>
        <p:nvSpPr>
          <p:cNvPr id="31" name="Объект 2"/>
          <p:cNvSpPr txBox="1">
            <a:spLocks/>
          </p:cNvSpPr>
          <p:nvPr/>
        </p:nvSpPr>
        <p:spPr>
          <a:xfrm>
            <a:off x="5079850" y="1972064"/>
            <a:ext cx="377778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*</a:t>
            </a:r>
            <a:endParaRPr lang="ru-RU" sz="4000" baseline="-25000" dirty="0"/>
          </a:p>
        </p:txBody>
      </p:sp>
      <p:sp>
        <p:nvSpPr>
          <p:cNvPr id="32" name="Объект 2"/>
          <p:cNvSpPr txBox="1">
            <a:spLocks/>
          </p:cNvSpPr>
          <p:nvPr/>
        </p:nvSpPr>
        <p:spPr>
          <a:xfrm>
            <a:off x="5315282" y="1862147"/>
            <a:ext cx="234323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>
                <a:solidFill>
                  <a:srgbClr val="00B050"/>
                </a:solidFill>
              </a:rPr>
              <a:t>2</a:t>
            </a:r>
            <a:endParaRPr lang="ru-RU" sz="4000" baseline="-25000" dirty="0">
              <a:solidFill>
                <a:srgbClr val="00B050"/>
              </a:solidFill>
            </a:endParaRPr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5576149" y="1889903"/>
            <a:ext cx="485166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+</a:t>
            </a:r>
            <a:endParaRPr lang="ru-RU" sz="4000" baseline="-25000" dirty="0"/>
          </a:p>
        </p:txBody>
      </p:sp>
      <p:sp>
        <p:nvSpPr>
          <p:cNvPr id="34" name="Объект 2"/>
          <p:cNvSpPr txBox="1">
            <a:spLocks/>
          </p:cNvSpPr>
          <p:nvPr/>
        </p:nvSpPr>
        <p:spPr>
          <a:xfrm>
            <a:off x="5833886" y="1551975"/>
            <a:ext cx="263529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                1</a:t>
            </a:r>
            <a:endParaRPr lang="ru-RU" sz="4000" baseline="-25000" dirty="0"/>
          </a:p>
        </p:txBody>
      </p:sp>
      <p:sp>
        <p:nvSpPr>
          <p:cNvPr id="39" name="Объект 2"/>
          <p:cNvSpPr txBox="1">
            <a:spLocks/>
          </p:cNvSpPr>
          <p:nvPr/>
        </p:nvSpPr>
        <p:spPr>
          <a:xfrm>
            <a:off x="6012863" y="1933947"/>
            <a:ext cx="377778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*</a:t>
            </a:r>
            <a:endParaRPr lang="ru-RU" sz="4000" baseline="-25000" dirty="0"/>
          </a:p>
        </p:txBody>
      </p:sp>
      <p:sp>
        <p:nvSpPr>
          <p:cNvPr id="40" name="Объект 2"/>
          <p:cNvSpPr txBox="1">
            <a:spLocks/>
          </p:cNvSpPr>
          <p:nvPr/>
        </p:nvSpPr>
        <p:spPr>
          <a:xfrm>
            <a:off x="6236647" y="1839978"/>
            <a:ext cx="234323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>
                <a:solidFill>
                  <a:srgbClr val="00B050"/>
                </a:solidFill>
              </a:rPr>
              <a:t>2</a:t>
            </a:r>
            <a:endParaRPr lang="ru-RU" sz="4000" baseline="-25000" dirty="0">
              <a:solidFill>
                <a:srgbClr val="00B050"/>
              </a:solidFill>
            </a:endParaRPr>
          </a:p>
        </p:txBody>
      </p:sp>
      <p:sp>
        <p:nvSpPr>
          <p:cNvPr id="41" name="Объект 2"/>
          <p:cNvSpPr txBox="1">
            <a:spLocks/>
          </p:cNvSpPr>
          <p:nvPr/>
        </p:nvSpPr>
        <p:spPr>
          <a:xfrm>
            <a:off x="6543493" y="1897853"/>
            <a:ext cx="485166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+</a:t>
            </a:r>
            <a:endParaRPr lang="ru-RU" sz="4000" baseline="-25000" dirty="0"/>
          </a:p>
        </p:txBody>
      </p:sp>
      <p:sp>
        <p:nvSpPr>
          <p:cNvPr id="43" name="Объект 2"/>
          <p:cNvSpPr txBox="1">
            <a:spLocks/>
          </p:cNvSpPr>
          <p:nvPr/>
        </p:nvSpPr>
        <p:spPr>
          <a:xfrm>
            <a:off x="6861120" y="1551975"/>
            <a:ext cx="263529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                1</a:t>
            </a:r>
            <a:endParaRPr lang="ru-RU" sz="4000" baseline="-25000" dirty="0"/>
          </a:p>
        </p:txBody>
      </p:sp>
      <p:sp>
        <p:nvSpPr>
          <p:cNvPr id="44" name="Объект 2"/>
          <p:cNvSpPr txBox="1">
            <a:spLocks/>
          </p:cNvSpPr>
          <p:nvPr/>
        </p:nvSpPr>
        <p:spPr>
          <a:xfrm>
            <a:off x="7053137" y="1933947"/>
            <a:ext cx="377778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*</a:t>
            </a:r>
            <a:endParaRPr lang="ru-RU" sz="4000" baseline="-25000" dirty="0"/>
          </a:p>
        </p:txBody>
      </p:sp>
      <p:sp>
        <p:nvSpPr>
          <p:cNvPr id="45" name="Объект 2"/>
          <p:cNvSpPr txBox="1">
            <a:spLocks/>
          </p:cNvSpPr>
          <p:nvPr/>
        </p:nvSpPr>
        <p:spPr>
          <a:xfrm>
            <a:off x="7313754" y="1847089"/>
            <a:ext cx="234323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>
                <a:solidFill>
                  <a:srgbClr val="00B050"/>
                </a:solidFill>
              </a:rPr>
              <a:t>2</a:t>
            </a:r>
            <a:endParaRPr lang="ru-RU" sz="4000" baseline="-25000" dirty="0">
              <a:solidFill>
                <a:srgbClr val="00B050"/>
              </a:solidFill>
            </a:endParaRPr>
          </a:p>
        </p:txBody>
      </p:sp>
      <p:sp>
        <p:nvSpPr>
          <p:cNvPr id="46" name="Объект 2"/>
          <p:cNvSpPr txBox="1">
            <a:spLocks/>
          </p:cNvSpPr>
          <p:nvPr/>
        </p:nvSpPr>
        <p:spPr>
          <a:xfrm>
            <a:off x="7635878" y="1897853"/>
            <a:ext cx="485166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+</a:t>
            </a:r>
            <a:endParaRPr lang="ru-RU" sz="4000" baseline="-25000" dirty="0"/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7916932" y="1544604"/>
            <a:ext cx="429726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                0</a:t>
            </a:r>
            <a:endParaRPr lang="ru-RU" sz="4000" baseline="-25000" dirty="0"/>
          </a:p>
        </p:txBody>
      </p:sp>
      <p:sp>
        <p:nvSpPr>
          <p:cNvPr id="49" name="Объект 2"/>
          <p:cNvSpPr txBox="1">
            <a:spLocks/>
          </p:cNvSpPr>
          <p:nvPr/>
        </p:nvSpPr>
        <p:spPr>
          <a:xfrm>
            <a:off x="8159058" y="1933947"/>
            <a:ext cx="377778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*</a:t>
            </a:r>
            <a:endParaRPr lang="ru-RU" sz="4000" baseline="-25000" dirty="0"/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8404880" y="1850243"/>
            <a:ext cx="234323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>
                <a:solidFill>
                  <a:srgbClr val="00B050"/>
                </a:solidFill>
              </a:rPr>
              <a:t>2</a:t>
            </a:r>
            <a:endParaRPr lang="ru-RU" sz="4000" baseline="-25000" dirty="0">
              <a:solidFill>
                <a:srgbClr val="00B050"/>
              </a:solidFill>
            </a:endParaRPr>
          </a:p>
        </p:txBody>
      </p:sp>
      <p:sp>
        <p:nvSpPr>
          <p:cNvPr id="51" name="Объект 2"/>
          <p:cNvSpPr txBox="1">
            <a:spLocks/>
          </p:cNvSpPr>
          <p:nvPr/>
        </p:nvSpPr>
        <p:spPr>
          <a:xfrm>
            <a:off x="8714418" y="1850242"/>
            <a:ext cx="485166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+</a:t>
            </a:r>
            <a:endParaRPr lang="ru-RU" sz="4000" baseline="-25000" dirty="0"/>
          </a:p>
        </p:txBody>
      </p:sp>
      <p:sp>
        <p:nvSpPr>
          <p:cNvPr id="52" name="Объект 2"/>
          <p:cNvSpPr txBox="1">
            <a:spLocks/>
          </p:cNvSpPr>
          <p:nvPr/>
        </p:nvSpPr>
        <p:spPr>
          <a:xfrm>
            <a:off x="8985257" y="1540246"/>
            <a:ext cx="263529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                1</a:t>
            </a:r>
            <a:endParaRPr lang="ru-RU" sz="4000" baseline="-25000" dirty="0"/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9186525" y="1944695"/>
            <a:ext cx="377778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*</a:t>
            </a:r>
            <a:endParaRPr lang="ru-RU" sz="4000" baseline="-25000" dirty="0"/>
          </a:p>
        </p:txBody>
      </p:sp>
      <p:sp>
        <p:nvSpPr>
          <p:cNvPr id="54" name="Объект 2"/>
          <p:cNvSpPr txBox="1">
            <a:spLocks/>
          </p:cNvSpPr>
          <p:nvPr/>
        </p:nvSpPr>
        <p:spPr>
          <a:xfrm>
            <a:off x="9395965" y="1837738"/>
            <a:ext cx="234323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>
                <a:solidFill>
                  <a:srgbClr val="00B050"/>
                </a:solidFill>
              </a:rPr>
              <a:t>2</a:t>
            </a:r>
            <a:endParaRPr lang="ru-RU" sz="4000" baseline="-25000" dirty="0">
              <a:solidFill>
                <a:srgbClr val="00B050"/>
              </a:solidFill>
            </a:endParaRPr>
          </a:p>
        </p:txBody>
      </p:sp>
      <p:sp>
        <p:nvSpPr>
          <p:cNvPr id="55" name="Объект 2"/>
          <p:cNvSpPr txBox="1">
            <a:spLocks/>
          </p:cNvSpPr>
          <p:nvPr/>
        </p:nvSpPr>
        <p:spPr>
          <a:xfrm>
            <a:off x="9655892" y="1859729"/>
            <a:ext cx="485166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+</a:t>
            </a:r>
            <a:endParaRPr lang="ru-RU" sz="4000" baseline="-25000" dirty="0"/>
          </a:p>
        </p:txBody>
      </p:sp>
      <p:sp>
        <p:nvSpPr>
          <p:cNvPr id="56" name="Объект 2"/>
          <p:cNvSpPr txBox="1">
            <a:spLocks/>
          </p:cNvSpPr>
          <p:nvPr/>
        </p:nvSpPr>
        <p:spPr>
          <a:xfrm>
            <a:off x="9951799" y="1546611"/>
            <a:ext cx="429726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                0</a:t>
            </a:r>
            <a:endParaRPr lang="ru-RU" sz="4000" baseline="-25000" dirty="0"/>
          </a:p>
        </p:txBody>
      </p:sp>
      <p:sp>
        <p:nvSpPr>
          <p:cNvPr id="57" name="Объект 2"/>
          <p:cNvSpPr txBox="1">
            <a:spLocks/>
          </p:cNvSpPr>
          <p:nvPr/>
        </p:nvSpPr>
        <p:spPr>
          <a:xfrm>
            <a:off x="10192518" y="1944695"/>
            <a:ext cx="377778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*</a:t>
            </a:r>
            <a:endParaRPr lang="ru-RU" sz="4000" baseline="-25000" dirty="0"/>
          </a:p>
        </p:txBody>
      </p:sp>
      <p:sp>
        <p:nvSpPr>
          <p:cNvPr id="58" name="Объект 2"/>
          <p:cNvSpPr txBox="1">
            <a:spLocks/>
          </p:cNvSpPr>
          <p:nvPr/>
        </p:nvSpPr>
        <p:spPr>
          <a:xfrm>
            <a:off x="10424425" y="1850241"/>
            <a:ext cx="234323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>
                <a:solidFill>
                  <a:srgbClr val="00B050"/>
                </a:solidFill>
              </a:rPr>
              <a:t>2</a:t>
            </a:r>
            <a:endParaRPr lang="ru-RU" sz="4000" baseline="-25000" dirty="0">
              <a:solidFill>
                <a:srgbClr val="00B050"/>
              </a:solidFill>
            </a:endParaRPr>
          </a:p>
        </p:txBody>
      </p:sp>
      <p:sp>
        <p:nvSpPr>
          <p:cNvPr id="59" name="Объект 2"/>
          <p:cNvSpPr txBox="1">
            <a:spLocks/>
          </p:cNvSpPr>
          <p:nvPr/>
        </p:nvSpPr>
        <p:spPr>
          <a:xfrm>
            <a:off x="10712611" y="1859729"/>
            <a:ext cx="485166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+</a:t>
            </a:r>
            <a:endParaRPr lang="ru-RU" sz="4000" baseline="-25000" dirty="0"/>
          </a:p>
        </p:txBody>
      </p:sp>
      <p:sp>
        <p:nvSpPr>
          <p:cNvPr id="60" name="Объект 2"/>
          <p:cNvSpPr txBox="1">
            <a:spLocks/>
          </p:cNvSpPr>
          <p:nvPr/>
        </p:nvSpPr>
        <p:spPr>
          <a:xfrm>
            <a:off x="1696889" y="2584081"/>
            <a:ext cx="485166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+</a:t>
            </a:r>
            <a:endParaRPr lang="ru-RU" sz="4000" baseline="-25000" dirty="0"/>
          </a:p>
        </p:txBody>
      </p:sp>
      <p:sp>
        <p:nvSpPr>
          <p:cNvPr id="62" name="Объект 2"/>
          <p:cNvSpPr txBox="1">
            <a:spLocks/>
          </p:cNvSpPr>
          <p:nvPr/>
        </p:nvSpPr>
        <p:spPr>
          <a:xfrm>
            <a:off x="1971670" y="2228855"/>
            <a:ext cx="263529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                1</a:t>
            </a:r>
            <a:endParaRPr lang="ru-RU" sz="4000" baseline="-25000" dirty="0"/>
          </a:p>
        </p:txBody>
      </p:sp>
      <p:sp>
        <p:nvSpPr>
          <p:cNvPr id="63" name="Объект 2"/>
          <p:cNvSpPr txBox="1">
            <a:spLocks/>
          </p:cNvSpPr>
          <p:nvPr/>
        </p:nvSpPr>
        <p:spPr>
          <a:xfrm>
            <a:off x="2145635" y="2619766"/>
            <a:ext cx="377778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*</a:t>
            </a:r>
            <a:endParaRPr lang="ru-RU" sz="4000" baseline="-25000" dirty="0"/>
          </a:p>
        </p:txBody>
      </p:sp>
      <p:sp>
        <p:nvSpPr>
          <p:cNvPr id="64" name="Объект 2"/>
          <p:cNvSpPr txBox="1">
            <a:spLocks/>
          </p:cNvSpPr>
          <p:nvPr/>
        </p:nvSpPr>
        <p:spPr>
          <a:xfrm>
            <a:off x="2363859" y="2537826"/>
            <a:ext cx="234323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>
                <a:solidFill>
                  <a:srgbClr val="00B050"/>
                </a:solidFill>
              </a:rPr>
              <a:t>2</a:t>
            </a:r>
            <a:endParaRPr lang="ru-RU" sz="4000" baseline="-25000" dirty="0">
              <a:solidFill>
                <a:srgbClr val="00B050"/>
              </a:solidFill>
            </a:endParaRPr>
          </a:p>
        </p:txBody>
      </p:sp>
      <p:sp>
        <p:nvSpPr>
          <p:cNvPr id="65" name="Объект 2"/>
          <p:cNvSpPr txBox="1">
            <a:spLocks/>
          </p:cNvSpPr>
          <p:nvPr/>
        </p:nvSpPr>
        <p:spPr>
          <a:xfrm>
            <a:off x="699510" y="2502141"/>
            <a:ext cx="2631704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                =</a:t>
            </a:r>
            <a:endParaRPr lang="ru-RU" sz="4000" baseline="-25000" dirty="0"/>
          </a:p>
        </p:txBody>
      </p:sp>
      <p:sp>
        <p:nvSpPr>
          <p:cNvPr id="66" name="Объект 2"/>
          <p:cNvSpPr txBox="1">
            <a:spLocks/>
          </p:cNvSpPr>
          <p:nvPr/>
        </p:nvSpPr>
        <p:spPr>
          <a:xfrm>
            <a:off x="989235" y="2502141"/>
            <a:ext cx="3484560" cy="787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                   181</a:t>
            </a:r>
            <a:r>
              <a:rPr lang="ru-RU" sz="4000" baseline="-25000" dirty="0" smtClean="0"/>
              <a:t>10</a:t>
            </a:r>
            <a:endParaRPr lang="ru-RU" sz="4000" baseline="-25000" dirty="0"/>
          </a:p>
        </p:txBody>
      </p:sp>
    </p:spTree>
    <p:extLst>
      <p:ext uri="{BB962C8B-B14F-4D97-AF65-F5344CB8AC3E}">
        <p14:creationId xmlns:p14="http://schemas.microsoft.com/office/powerpoint/2010/main" val="197745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800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9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8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1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4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7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3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6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90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2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5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8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1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40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1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7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0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3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6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7900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1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82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85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80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910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94000"/>
                            </p:stCondLst>
                            <p:childTnLst>
                              <p:par>
                                <p:cTn id="146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97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30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60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9000"/>
                            </p:stCondLst>
                            <p:childTnLst>
                              <p:par>
                                <p:cTn id="166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120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1500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7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240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27000"/>
                            </p:stCondLst>
                            <p:childTnLst>
                              <p:par>
                                <p:cTn id="190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1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300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33000"/>
                            </p:stCondLst>
                            <p:childTnLst>
                              <p:par>
                                <p:cTn id="19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36000"/>
                            </p:stCondLst>
                            <p:childTnLst>
                              <p:par>
                                <p:cTn id="20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39000"/>
                            </p:stCondLst>
                            <p:childTnLst>
                              <p:par>
                                <p:cTn id="206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10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42000"/>
                            </p:stCondLst>
                            <p:childTnLst>
                              <p:par>
                                <p:cTn id="210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10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31" grpId="0"/>
      <p:bldP spid="32" grpId="0"/>
      <p:bldP spid="33" grpId="0"/>
      <p:bldP spid="39" grpId="0"/>
      <p:bldP spid="40" grpId="0"/>
      <p:bldP spid="41" grpId="0"/>
      <p:bldP spid="44" grpId="0"/>
      <p:bldP spid="45" grpId="0"/>
      <p:bldP spid="46" grpId="0"/>
      <p:bldP spid="49" grpId="0"/>
      <p:bldP spid="50" grpId="0"/>
      <p:bldP spid="51" grpId="0"/>
      <p:bldP spid="53" grpId="0"/>
      <p:bldP spid="54" grpId="0"/>
      <p:bldP spid="55" grpId="0"/>
      <p:bldP spid="57" grpId="0"/>
      <p:bldP spid="58" grpId="0"/>
      <p:bldP spid="59" grpId="0"/>
      <p:bldP spid="60" grpId="0"/>
      <p:bldP spid="63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-190500"/>
            <a:ext cx="10018713" cy="1752599"/>
          </a:xfrm>
        </p:spPr>
        <p:txBody>
          <a:bodyPr/>
          <a:lstStyle/>
          <a:p>
            <a:r>
              <a:rPr lang="ru-RU" u="sng" dirty="0" smtClean="0"/>
              <a:t>Перевод чисел из двоичной системы счисления в восьмеричную.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7543" y="2425695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/>
              <a:t>10111011</a:t>
            </a:r>
            <a:r>
              <a:rPr lang="ru-RU" sz="4000" baseline="-25000" dirty="0" smtClean="0"/>
              <a:t>2</a:t>
            </a:r>
            <a:endParaRPr lang="ru-RU" sz="4000" baseline="-25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01990" y="3555784"/>
            <a:ext cx="0" cy="9017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Объект 2"/>
          <p:cNvSpPr txBox="1">
            <a:spLocks/>
          </p:cNvSpPr>
          <p:nvPr/>
        </p:nvSpPr>
        <p:spPr>
          <a:xfrm>
            <a:off x="1712133" y="3581395"/>
            <a:ext cx="10018713" cy="812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>
                <a:solidFill>
                  <a:srgbClr val="FF0000"/>
                </a:solidFill>
              </a:rPr>
              <a:t>0</a:t>
            </a:r>
            <a:endParaRPr lang="ru-RU" sz="4000" baseline="-25000" dirty="0">
              <a:solidFill>
                <a:srgbClr val="FF00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623473" y="3676542"/>
            <a:ext cx="647701" cy="127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Объект 2"/>
          <p:cNvSpPr txBox="1">
            <a:spLocks/>
          </p:cNvSpPr>
          <p:nvPr/>
        </p:nvSpPr>
        <p:spPr>
          <a:xfrm>
            <a:off x="5819514" y="2354883"/>
            <a:ext cx="5911332" cy="1930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ru-RU" sz="4000" i="1" dirty="0" smtClean="0">
                <a:solidFill>
                  <a:srgbClr val="92D050"/>
                </a:solidFill>
              </a:rPr>
              <a:t>Алгоритм</a:t>
            </a:r>
          </a:p>
          <a:p>
            <a:pPr marL="0" indent="0" algn="just">
              <a:buNone/>
            </a:pPr>
            <a:r>
              <a:rPr lang="ru-RU" sz="3500" dirty="0" smtClean="0"/>
              <a:t>1. Разбить число на группы по 3 цифры справа налево, начиная с младшего разряда.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489975" y="4565648"/>
            <a:ext cx="5911332" cy="1930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endParaRPr lang="ru-RU" sz="3500" dirty="0" smtClean="0"/>
          </a:p>
        </p:txBody>
      </p:sp>
      <p:grpSp>
        <p:nvGrpSpPr>
          <p:cNvPr id="6" name="Группа 5"/>
          <p:cNvGrpSpPr/>
          <p:nvPr/>
        </p:nvGrpSpPr>
        <p:grpSpPr>
          <a:xfrm>
            <a:off x="3022600" y="1028699"/>
            <a:ext cx="5911332" cy="1752599"/>
            <a:chOff x="2070100" y="4724398"/>
            <a:chExt cx="5911332" cy="193040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051300" y="5092700"/>
              <a:ext cx="1943100" cy="11747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бъект 2"/>
            <p:cNvSpPr txBox="1">
              <a:spLocks/>
            </p:cNvSpPr>
            <p:nvPr/>
          </p:nvSpPr>
          <p:spPr>
            <a:xfrm>
              <a:off x="2070100" y="4724398"/>
              <a:ext cx="5911332" cy="19304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ru-RU" sz="4000" i="1" dirty="0" smtClean="0"/>
                <a:t>8 = 2</a:t>
              </a:r>
              <a:r>
                <a:rPr lang="ru-RU" sz="4000" i="1" baseline="30000" dirty="0" smtClean="0"/>
                <a:t>3</a:t>
              </a:r>
              <a:endParaRPr lang="ru-RU" sz="3500" baseline="30000" dirty="0" smtClean="0"/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>
            <a:off x="2515375" y="3555784"/>
            <a:ext cx="0" cy="9017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Объект 2"/>
          <p:cNvSpPr txBox="1">
            <a:spLocks/>
          </p:cNvSpPr>
          <p:nvPr/>
        </p:nvSpPr>
        <p:spPr>
          <a:xfrm>
            <a:off x="5819514" y="4044695"/>
            <a:ext cx="5911332" cy="1636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ru-RU" sz="3500" dirty="0" smtClean="0"/>
              <a:t>2. Если до полной группы цифр не хватает, то добавляем нужное количество нулей справа.</a:t>
            </a: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819514" y="5270372"/>
            <a:ext cx="5911332" cy="1636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ru-RU" sz="3500" dirty="0" smtClean="0"/>
              <a:t>3. Затем каждую тройку цифр заменяем цифрой восьмеричной системы счисления.</a:t>
            </a:r>
          </a:p>
        </p:txBody>
      </p:sp>
    </p:spTree>
    <p:extLst>
      <p:ext uri="{BB962C8B-B14F-4D97-AF65-F5344CB8AC3E}">
        <p14:creationId xmlns:p14="http://schemas.microsoft.com/office/powerpoint/2010/main" val="163692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9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/>
      <p:bldP spid="10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ru-RU" dirty="0" smtClean="0"/>
              <a:t>Таблица соответствия чисел двоичной и восьмеричной системы счисления.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0276" y="1027113"/>
            <a:ext cx="5360990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smtClean="0">
                <a:solidFill>
                  <a:srgbClr val="00B050"/>
                </a:solidFill>
              </a:rPr>
              <a:t>Двоичная система счисления</a:t>
            </a:r>
            <a:endParaRPr lang="ru-RU" sz="3000" dirty="0">
              <a:solidFill>
                <a:srgbClr val="00B05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219563" y="252391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010111011</a:t>
            </a:r>
            <a:r>
              <a:rPr lang="ru-RU" sz="4000" baseline="-25000" dirty="0" smtClean="0"/>
              <a:t>2</a:t>
            </a:r>
            <a:endParaRPr lang="ru-RU" sz="4000" baseline="-250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234111" y="1054092"/>
            <a:ext cx="639683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000" dirty="0" smtClean="0">
                <a:solidFill>
                  <a:srgbClr val="00B050"/>
                </a:solidFill>
              </a:rPr>
              <a:t>Восьмеричная система счисления</a:t>
            </a:r>
            <a:endParaRPr lang="ru-RU" sz="3000" dirty="0">
              <a:solidFill>
                <a:srgbClr val="00B05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096000" y="2374900"/>
            <a:ext cx="65090" cy="42037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Объект 2"/>
          <p:cNvSpPr txBox="1">
            <a:spLocks/>
          </p:cNvSpPr>
          <p:nvPr/>
        </p:nvSpPr>
        <p:spPr>
          <a:xfrm>
            <a:off x="2926147" y="2470148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000</a:t>
            </a:r>
            <a:r>
              <a:rPr lang="ru-RU" sz="3600" baseline="-25000" dirty="0" smtClean="0"/>
              <a:t>2</a:t>
            </a:r>
            <a:endParaRPr lang="ru-RU" sz="3600" baseline="-25000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8035120" y="2470148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0</a:t>
            </a:r>
            <a:r>
              <a:rPr lang="ru-RU" sz="3600" baseline="-25000" dirty="0" smtClean="0"/>
              <a:t>8</a:t>
            </a:r>
            <a:endParaRPr lang="ru-RU" sz="3600" baseline="-250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705100" y="3238500"/>
            <a:ext cx="6680200" cy="126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бъект 2"/>
          <p:cNvSpPr txBox="1">
            <a:spLocks/>
          </p:cNvSpPr>
          <p:nvPr/>
        </p:nvSpPr>
        <p:spPr>
          <a:xfrm>
            <a:off x="2973375" y="2940045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001</a:t>
            </a:r>
            <a:r>
              <a:rPr lang="ru-RU" sz="3600" baseline="-25000" dirty="0" smtClean="0"/>
              <a:t>2</a:t>
            </a:r>
            <a:endParaRPr lang="ru-RU" sz="3600" baseline="-25000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8089100" y="2940044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1</a:t>
            </a:r>
            <a:r>
              <a:rPr lang="ru-RU" sz="3600" baseline="-25000" dirty="0" smtClean="0"/>
              <a:t>8</a:t>
            </a:r>
            <a:endParaRPr lang="ru-RU" sz="3600" baseline="-25000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2705100" y="3714750"/>
            <a:ext cx="6680200" cy="126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Объект 2"/>
          <p:cNvSpPr txBox="1">
            <a:spLocks/>
          </p:cNvSpPr>
          <p:nvPr/>
        </p:nvSpPr>
        <p:spPr>
          <a:xfrm>
            <a:off x="2949761" y="3409942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010</a:t>
            </a:r>
            <a:r>
              <a:rPr lang="ru-RU" sz="3600" baseline="-25000" dirty="0" smtClean="0"/>
              <a:t>2</a:t>
            </a:r>
            <a:endParaRPr lang="ru-RU" sz="3600" baseline="-25000" dirty="0"/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8089100" y="3409941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/>
              <a:t>2</a:t>
            </a:r>
            <a:r>
              <a:rPr lang="ru-RU" sz="3600" baseline="-25000" dirty="0" smtClean="0"/>
              <a:t>8</a:t>
            </a:r>
            <a:endParaRPr lang="ru-RU" sz="3600" baseline="-250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2705100" y="4162420"/>
            <a:ext cx="6680200" cy="126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Объект 2"/>
          <p:cNvSpPr txBox="1">
            <a:spLocks/>
          </p:cNvSpPr>
          <p:nvPr/>
        </p:nvSpPr>
        <p:spPr>
          <a:xfrm>
            <a:off x="2961568" y="3873496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011</a:t>
            </a:r>
            <a:r>
              <a:rPr lang="ru-RU" sz="3600" baseline="-25000" dirty="0" smtClean="0"/>
              <a:t>2</a:t>
            </a:r>
            <a:endParaRPr lang="ru-RU" sz="3600" baseline="-25000" dirty="0"/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8089100" y="3873495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3</a:t>
            </a:r>
            <a:r>
              <a:rPr lang="ru-RU" sz="3600" baseline="-25000" dirty="0" smtClean="0"/>
              <a:t>8</a:t>
            </a:r>
            <a:endParaRPr lang="ru-RU" sz="3600" baseline="-25000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2755900" y="4632320"/>
            <a:ext cx="6680200" cy="126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Объект 2"/>
          <p:cNvSpPr txBox="1">
            <a:spLocks/>
          </p:cNvSpPr>
          <p:nvPr/>
        </p:nvSpPr>
        <p:spPr>
          <a:xfrm>
            <a:off x="2961568" y="4321165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100</a:t>
            </a:r>
            <a:r>
              <a:rPr lang="ru-RU" sz="3600" baseline="-25000" dirty="0" smtClean="0"/>
              <a:t>2</a:t>
            </a:r>
            <a:endParaRPr lang="ru-RU" sz="3600" baseline="-25000" dirty="0"/>
          </a:p>
        </p:txBody>
      </p:sp>
      <p:sp>
        <p:nvSpPr>
          <p:cNvPr id="27" name="Объект 2"/>
          <p:cNvSpPr txBox="1">
            <a:spLocks/>
          </p:cNvSpPr>
          <p:nvPr/>
        </p:nvSpPr>
        <p:spPr>
          <a:xfrm>
            <a:off x="8101400" y="4308460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/>
              <a:t>4</a:t>
            </a:r>
            <a:r>
              <a:rPr lang="ru-RU" sz="3600" baseline="-25000" dirty="0" smtClean="0"/>
              <a:t>8</a:t>
            </a:r>
            <a:endParaRPr lang="ru-RU" sz="3600" baseline="-250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2755900" y="5095871"/>
            <a:ext cx="6680200" cy="126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Объект 2"/>
          <p:cNvSpPr txBox="1">
            <a:spLocks/>
          </p:cNvSpPr>
          <p:nvPr/>
        </p:nvSpPr>
        <p:spPr>
          <a:xfrm>
            <a:off x="2961568" y="4789459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101</a:t>
            </a:r>
            <a:r>
              <a:rPr lang="ru-RU" sz="3600" baseline="-25000" dirty="0" smtClean="0"/>
              <a:t>2</a:t>
            </a:r>
            <a:endParaRPr lang="ru-RU" sz="3600" baseline="-25000" dirty="0"/>
          </a:p>
        </p:txBody>
      </p:sp>
      <p:sp>
        <p:nvSpPr>
          <p:cNvPr id="46" name="Объект 2"/>
          <p:cNvSpPr txBox="1">
            <a:spLocks/>
          </p:cNvSpPr>
          <p:nvPr/>
        </p:nvSpPr>
        <p:spPr>
          <a:xfrm>
            <a:off x="8101400" y="4737097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5</a:t>
            </a:r>
            <a:r>
              <a:rPr lang="ru-RU" sz="3600" baseline="-25000" dirty="0" smtClean="0"/>
              <a:t>8</a:t>
            </a:r>
            <a:endParaRPr lang="ru-RU" sz="3600" baseline="-25000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2752328" y="5540355"/>
            <a:ext cx="6680200" cy="126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Объект 2"/>
          <p:cNvSpPr txBox="1">
            <a:spLocks/>
          </p:cNvSpPr>
          <p:nvPr/>
        </p:nvSpPr>
        <p:spPr>
          <a:xfrm>
            <a:off x="2961568" y="5240314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110</a:t>
            </a:r>
            <a:r>
              <a:rPr lang="ru-RU" sz="3600" baseline="-25000" dirty="0" smtClean="0"/>
              <a:t>2</a:t>
            </a:r>
            <a:endParaRPr lang="ru-RU" sz="3600" baseline="-25000" dirty="0"/>
          </a:p>
        </p:txBody>
      </p:sp>
      <p:sp>
        <p:nvSpPr>
          <p:cNvPr id="50" name="Объект 2"/>
          <p:cNvSpPr txBox="1">
            <a:spLocks/>
          </p:cNvSpPr>
          <p:nvPr/>
        </p:nvSpPr>
        <p:spPr>
          <a:xfrm>
            <a:off x="8101400" y="5265704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/>
              <a:t>6</a:t>
            </a:r>
            <a:r>
              <a:rPr lang="ru-RU" sz="3600" baseline="-25000" dirty="0" smtClean="0"/>
              <a:t>8</a:t>
            </a:r>
            <a:endParaRPr lang="ru-RU" sz="3600" baseline="-25000" dirty="0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V="1">
            <a:off x="2752328" y="6008658"/>
            <a:ext cx="6680200" cy="126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Объект 2"/>
          <p:cNvSpPr txBox="1">
            <a:spLocks/>
          </p:cNvSpPr>
          <p:nvPr/>
        </p:nvSpPr>
        <p:spPr>
          <a:xfrm>
            <a:off x="2973375" y="5729248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111</a:t>
            </a:r>
            <a:r>
              <a:rPr lang="ru-RU" sz="3600" baseline="-25000" dirty="0" smtClean="0"/>
              <a:t>2</a:t>
            </a:r>
            <a:endParaRPr lang="ru-RU" sz="3600" baseline="-25000" dirty="0"/>
          </a:p>
        </p:txBody>
      </p:sp>
      <p:sp>
        <p:nvSpPr>
          <p:cNvPr id="53" name="Объект 2"/>
          <p:cNvSpPr txBox="1">
            <a:spLocks/>
          </p:cNvSpPr>
          <p:nvPr/>
        </p:nvSpPr>
        <p:spPr>
          <a:xfrm>
            <a:off x="8125607" y="5753050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7</a:t>
            </a:r>
            <a:r>
              <a:rPr lang="ru-RU" sz="3600" baseline="-25000" dirty="0" smtClean="0"/>
              <a:t>8</a:t>
            </a:r>
            <a:endParaRPr lang="ru-RU" sz="3600" baseline="-25000" dirty="0"/>
          </a:p>
        </p:txBody>
      </p:sp>
      <p:sp>
        <p:nvSpPr>
          <p:cNvPr id="54" name="Объект 2"/>
          <p:cNvSpPr txBox="1">
            <a:spLocks/>
          </p:cNvSpPr>
          <p:nvPr/>
        </p:nvSpPr>
        <p:spPr>
          <a:xfrm>
            <a:off x="6451587" y="1371606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/>
              <a:t>=</a:t>
            </a:r>
            <a:endParaRPr lang="ru-RU" sz="3600" baseline="-25000" dirty="0"/>
          </a:p>
        </p:txBody>
      </p:sp>
      <p:sp>
        <p:nvSpPr>
          <p:cNvPr id="55" name="Объект 2"/>
          <p:cNvSpPr txBox="1">
            <a:spLocks/>
          </p:cNvSpPr>
          <p:nvPr/>
        </p:nvSpPr>
        <p:spPr>
          <a:xfrm>
            <a:off x="6809570" y="1324768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187</a:t>
            </a:r>
            <a:r>
              <a:rPr lang="ru-RU" sz="3600" baseline="-25000" dirty="0" smtClean="0">
                <a:solidFill>
                  <a:srgbClr val="FF0000"/>
                </a:solidFill>
              </a:rPr>
              <a:t>8</a:t>
            </a:r>
            <a:endParaRPr lang="ru-RU" sz="36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56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0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9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1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0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7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900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1000"/>
                            </p:stCondLst>
                            <p:childTnLst>
                              <p:par>
                                <p:cTn id="66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3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0"/>
                            </p:stCondLst>
                            <p:childTnLst>
                              <p:par>
                                <p:cTn id="7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7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9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1000"/>
                            </p:stCondLst>
                            <p:childTnLst>
                              <p:par>
                                <p:cTn id="8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3000"/>
                            </p:stCondLst>
                            <p:childTnLst>
                              <p:par>
                                <p:cTn id="8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5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7000"/>
                            </p:stCondLst>
                            <p:childTnLst>
                              <p:par>
                                <p:cTn id="9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9000"/>
                            </p:stCondLst>
                            <p:childTnLst>
                              <p:par>
                                <p:cTn id="9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1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3000"/>
                            </p:stCondLst>
                            <p:childTnLst>
                              <p:par>
                                <p:cTn id="106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5000"/>
                            </p:stCondLst>
                            <p:childTnLst>
                              <p:par>
                                <p:cTn id="11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7000"/>
                            </p:stCondLst>
                            <p:childTnLst>
                              <p:par>
                                <p:cTn id="11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9000"/>
                            </p:stCondLst>
                            <p:childTnLst>
                              <p:par>
                                <p:cTn id="11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/>
      <p:bldP spid="8" grpId="0"/>
      <p:bldP spid="10" grpId="0"/>
      <p:bldP spid="16" grpId="0"/>
      <p:bldP spid="17" grpId="0"/>
      <p:bldP spid="20" grpId="0"/>
      <p:bldP spid="21" grpId="0"/>
      <p:bldP spid="23" grpId="0"/>
      <p:bldP spid="24" grpId="0"/>
      <p:bldP spid="26" grpId="0"/>
      <p:bldP spid="27" grpId="0"/>
      <p:bldP spid="45" grpId="0"/>
      <p:bldP spid="46" grpId="0"/>
      <p:bldP spid="49" grpId="0"/>
      <p:bldP spid="50" grpId="0"/>
      <p:bldP spid="52" grpId="0"/>
      <p:bldP spid="53" grpId="0"/>
      <p:bldP spid="54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-190500"/>
            <a:ext cx="10018713" cy="1752599"/>
          </a:xfrm>
        </p:spPr>
        <p:txBody>
          <a:bodyPr/>
          <a:lstStyle/>
          <a:p>
            <a:r>
              <a:rPr lang="ru-RU" u="sng" dirty="0" smtClean="0"/>
              <a:t>Перевод чисел из двоичной системы счисления в </a:t>
            </a:r>
            <a:r>
              <a:rPr lang="ru-RU" u="sng" dirty="0" smtClean="0"/>
              <a:t>шестнадцатеричную.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5432" y="2308974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/>
              <a:t>110110110</a:t>
            </a:r>
            <a:r>
              <a:rPr lang="ru-RU" sz="4000" baseline="-25000" dirty="0" smtClean="0"/>
              <a:t>2</a:t>
            </a:r>
            <a:endParaRPr lang="ru-RU" sz="4000" baseline="-25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820990" y="3555784"/>
            <a:ext cx="0" cy="9017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Объект 2"/>
          <p:cNvSpPr txBox="1">
            <a:spLocks/>
          </p:cNvSpPr>
          <p:nvPr/>
        </p:nvSpPr>
        <p:spPr>
          <a:xfrm>
            <a:off x="1064433" y="3472485"/>
            <a:ext cx="10018713" cy="812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00</a:t>
            </a:r>
            <a:endParaRPr lang="ru-RU" sz="4000" baseline="-25000" dirty="0">
              <a:solidFill>
                <a:srgbClr val="FF00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623473" y="3676542"/>
            <a:ext cx="647701" cy="127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Объект 2"/>
          <p:cNvSpPr txBox="1">
            <a:spLocks/>
          </p:cNvSpPr>
          <p:nvPr/>
        </p:nvSpPr>
        <p:spPr>
          <a:xfrm>
            <a:off x="5819514" y="2354883"/>
            <a:ext cx="5911332" cy="1930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ru-RU" sz="4000" i="1" dirty="0" smtClean="0">
                <a:solidFill>
                  <a:srgbClr val="92D050"/>
                </a:solidFill>
              </a:rPr>
              <a:t>Алгоритм</a:t>
            </a:r>
          </a:p>
          <a:p>
            <a:pPr marL="0" indent="0" algn="just">
              <a:buNone/>
            </a:pPr>
            <a:r>
              <a:rPr lang="ru-RU" sz="3500" dirty="0" smtClean="0"/>
              <a:t>1. Разбить число на группы по 4 цифры справа налево, начиная с младшего разряда.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489975" y="4565648"/>
            <a:ext cx="5911332" cy="1930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endParaRPr lang="ru-RU" sz="3500" dirty="0" smtClean="0"/>
          </a:p>
        </p:txBody>
      </p:sp>
      <p:grpSp>
        <p:nvGrpSpPr>
          <p:cNvPr id="6" name="Группа 5"/>
          <p:cNvGrpSpPr/>
          <p:nvPr/>
        </p:nvGrpSpPr>
        <p:grpSpPr>
          <a:xfrm>
            <a:off x="3022600" y="1028699"/>
            <a:ext cx="5911332" cy="1752599"/>
            <a:chOff x="2070100" y="4724398"/>
            <a:chExt cx="5911332" cy="193040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051300" y="5092700"/>
              <a:ext cx="1943100" cy="11747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бъект 2"/>
            <p:cNvSpPr txBox="1">
              <a:spLocks/>
            </p:cNvSpPr>
            <p:nvPr/>
          </p:nvSpPr>
          <p:spPr>
            <a:xfrm>
              <a:off x="2070100" y="4724398"/>
              <a:ext cx="5911332" cy="19304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/>
                <a:buNone/>
              </a:pPr>
              <a:r>
                <a:rPr lang="ru-RU" sz="4000" i="1" dirty="0" smtClean="0"/>
                <a:t>16</a:t>
              </a:r>
              <a:r>
                <a:rPr lang="ru-RU" sz="4000" i="1" dirty="0" smtClean="0"/>
                <a:t> = 2</a:t>
              </a:r>
              <a:r>
                <a:rPr lang="ru-RU" sz="4000" i="1" baseline="30000" dirty="0"/>
                <a:t>4</a:t>
              </a:r>
              <a:endParaRPr lang="ru-RU" sz="3500" baseline="30000" dirty="0" smtClean="0"/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>
            <a:off x="1893075" y="3555784"/>
            <a:ext cx="0" cy="9017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Объект 2"/>
          <p:cNvSpPr txBox="1">
            <a:spLocks/>
          </p:cNvSpPr>
          <p:nvPr/>
        </p:nvSpPr>
        <p:spPr>
          <a:xfrm>
            <a:off x="5819514" y="4044695"/>
            <a:ext cx="5911332" cy="1636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ru-RU" sz="3500" dirty="0" smtClean="0"/>
              <a:t>2. Если до полной группы цифр не хватает, то добавляем нужное количество нулей справа.</a:t>
            </a: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819514" y="5270372"/>
            <a:ext cx="5911332" cy="1636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</a:pPr>
            <a:r>
              <a:rPr lang="ru-RU" sz="3500" dirty="0" smtClean="0"/>
              <a:t>3. Затем каждую четверку цифр заменяем цифрой восьмеричной системы счисления.</a:t>
            </a:r>
          </a:p>
        </p:txBody>
      </p:sp>
    </p:spTree>
    <p:extLst>
      <p:ext uri="{BB962C8B-B14F-4D97-AF65-F5344CB8AC3E}">
        <p14:creationId xmlns:p14="http://schemas.microsoft.com/office/powerpoint/2010/main" val="172898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9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6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/>
      <p:bldP spid="10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4138" y="-394457"/>
            <a:ext cx="10018713" cy="1752599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Таблица соответствия чисел двоичной и шестнадцатеричной системы счисления.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16900" y="879898"/>
            <a:ext cx="5360990" cy="1505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Двоичная система 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sz="28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02515" y="2182440"/>
            <a:ext cx="315038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4000" dirty="0" smtClean="0"/>
              <a:t>00110110110</a:t>
            </a:r>
            <a:r>
              <a:rPr lang="ru-RU" sz="4000" baseline="-25000" dirty="0" smtClean="0"/>
              <a:t>2</a:t>
            </a:r>
            <a:endParaRPr lang="ru-RU" sz="4000" baseline="-250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651000" y="803931"/>
            <a:ext cx="6396834" cy="1103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Шестнадцатеричная система</a:t>
            </a:r>
            <a:endParaRPr lang="ru-RU" sz="2800" dirty="0">
              <a:solidFill>
                <a:srgbClr val="00B05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676232" y="1627816"/>
            <a:ext cx="53202" cy="49561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Объект 2"/>
          <p:cNvSpPr txBox="1">
            <a:spLocks/>
          </p:cNvSpPr>
          <p:nvPr/>
        </p:nvSpPr>
        <p:spPr>
          <a:xfrm>
            <a:off x="5841985" y="1261107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/>
              <a:t>0000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9777890" y="1261107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/>
              <a:t>0</a:t>
            </a:r>
            <a:r>
              <a:rPr lang="ru-RU" sz="2800" baseline="-25000" dirty="0" smtClean="0"/>
              <a:t>16</a:t>
            </a:r>
            <a:endParaRPr lang="ru-RU" sz="2800" baseline="-250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4533900" y="1969124"/>
            <a:ext cx="7632101" cy="2541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Объект 2"/>
          <p:cNvSpPr txBox="1">
            <a:spLocks/>
          </p:cNvSpPr>
          <p:nvPr/>
        </p:nvSpPr>
        <p:spPr>
          <a:xfrm>
            <a:off x="5865590" y="1627816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/>
              <a:t>0001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9773532" y="1624468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/>
              <a:t>1</a:t>
            </a:r>
            <a:r>
              <a:rPr lang="ru-RU" sz="2800" baseline="-25000" dirty="0" smtClean="0"/>
              <a:t>16</a:t>
            </a:r>
            <a:endParaRPr lang="ru-RU" sz="2800" baseline="-250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4533900" y="2306432"/>
            <a:ext cx="7610857" cy="325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Объект 2"/>
          <p:cNvSpPr txBox="1">
            <a:spLocks/>
          </p:cNvSpPr>
          <p:nvPr/>
        </p:nvSpPr>
        <p:spPr>
          <a:xfrm>
            <a:off x="5883070" y="1994535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/>
              <a:t>0010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36" name="Объект 2"/>
          <p:cNvSpPr txBox="1">
            <a:spLocks/>
          </p:cNvSpPr>
          <p:nvPr/>
        </p:nvSpPr>
        <p:spPr>
          <a:xfrm>
            <a:off x="9795370" y="1955066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/>
              <a:t>2</a:t>
            </a:r>
            <a:r>
              <a:rPr lang="ru-RU" sz="2800" baseline="-25000" dirty="0" smtClean="0"/>
              <a:t>16</a:t>
            </a:r>
            <a:endParaRPr lang="ru-RU" sz="2800" baseline="-250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4533900" y="2616838"/>
            <a:ext cx="7610857" cy="658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Объект 2"/>
          <p:cNvSpPr txBox="1">
            <a:spLocks/>
          </p:cNvSpPr>
          <p:nvPr/>
        </p:nvSpPr>
        <p:spPr>
          <a:xfrm>
            <a:off x="5883070" y="2312014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/>
              <a:t>0011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39" name="Объект 2"/>
          <p:cNvSpPr txBox="1">
            <a:spLocks/>
          </p:cNvSpPr>
          <p:nvPr/>
        </p:nvSpPr>
        <p:spPr>
          <a:xfrm>
            <a:off x="9795370" y="2307269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600" dirty="0" smtClean="0"/>
              <a:t>3</a:t>
            </a:r>
            <a:r>
              <a:rPr lang="ru-RU" sz="2800" baseline="-25000" dirty="0" smtClean="0"/>
              <a:t>16</a:t>
            </a:r>
            <a:endParaRPr lang="ru-RU" sz="2800" baseline="-250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4533900" y="2934330"/>
            <a:ext cx="7632101" cy="416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Объект 2"/>
          <p:cNvSpPr txBox="1">
            <a:spLocks/>
          </p:cNvSpPr>
          <p:nvPr/>
        </p:nvSpPr>
        <p:spPr>
          <a:xfrm>
            <a:off x="5883070" y="2616838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/>
              <a:t>0</a:t>
            </a:r>
            <a:r>
              <a:rPr lang="en-US" sz="2800" dirty="0" smtClean="0"/>
              <a:t>100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42" name="Объект 2"/>
          <p:cNvSpPr txBox="1">
            <a:spLocks/>
          </p:cNvSpPr>
          <p:nvPr/>
        </p:nvSpPr>
        <p:spPr>
          <a:xfrm>
            <a:off x="9773532" y="2609233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600" dirty="0" smtClean="0"/>
              <a:t>4</a:t>
            </a:r>
            <a:r>
              <a:rPr lang="ru-RU" sz="2600" baseline="-25000" dirty="0" smtClean="0"/>
              <a:t>16</a:t>
            </a:r>
            <a:endParaRPr lang="ru-RU" sz="2600" baseline="-250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4533900" y="3251809"/>
            <a:ext cx="7632101" cy="538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Объект 2"/>
          <p:cNvSpPr txBox="1">
            <a:spLocks/>
          </p:cNvSpPr>
          <p:nvPr/>
        </p:nvSpPr>
        <p:spPr>
          <a:xfrm>
            <a:off x="5883070" y="2908919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/>
              <a:t>0</a:t>
            </a:r>
            <a:r>
              <a:rPr lang="en-US" sz="2800" dirty="0" smtClean="0"/>
              <a:t>101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48" name="Объект 2"/>
          <p:cNvSpPr txBox="1">
            <a:spLocks/>
          </p:cNvSpPr>
          <p:nvPr/>
        </p:nvSpPr>
        <p:spPr>
          <a:xfrm>
            <a:off x="9795370" y="2923127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600" dirty="0" smtClean="0"/>
              <a:t>5</a:t>
            </a:r>
            <a:r>
              <a:rPr lang="ru-RU" sz="2600" baseline="-25000" dirty="0" smtClean="0"/>
              <a:t>16</a:t>
            </a:r>
            <a:endParaRPr lang="ru-RU" sz="2600" baseline="-25000" dirty="0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4533900" y="3556633"/>
            <a:ext cx="7632101" cy="532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Объект 2"/>
          <p:cNvSpPr txBox="1">
            <a:spLocks/>
          </p:cNvSpPr>
          <p:nvPr/>
        </p:nvSpPr>
        <p:spPr>
          <a:xfrm>
            <a:off x="5883070" y="3215474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/>
              <a:t>0</a:t>
            </a:r>
            <a:r>
              <a:rPr lang="en-US" sz="2800" dirty="0" smtClean="0"/>
              <a:t>110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65" name="Объект 2"/>
          <p:cNvSpPr txBox="1">
            <a:spLocks/>
          </p:cNvSpPr>
          <p:nvPr/>
        </p:nvSpPr>
        <p:spPr>
          <a:xfrm>
            <a:off x="9810926" y="3255052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600" dirty="0"/>
              <a:t>6</a:t>
            </a:r>
            <a:r>
              <a:rPr lang="ru-RU" sz="2600" baseline="-25000" dirty="0" smtClean="0"/>
              <a:t>16</a:t>
            </a:r>
            <a:endParaRPr lang="ru-RU" sz="2600" baseline="-25000" dirty="0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4533900" y="3851893"/>
            <a:ext cx="7610857" cy="5002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Объект 2"/>
          <p:cNvSpPr txBox="1">
            <a:spLocks/>
          </p:cNvSpPr>
          <p:nvPr/>
        </p:nvSpPr>
        <p:spPr>
          <a:xfrm>
            <a:off x="5883070" y="3507585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/>
              <a:t>0</a:t>
            </a:r>
            <a:r>
              <a:rPr lang="en-US" sz="2800" dirty="0" smtClean="0"/>
              <a:t>111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69" name="Объект 2"/>
          <p:cNvSpPr txBox="1">
            <a:spLocks/>
          </p:cNvSpPr>
          <p:nvPr/>
        </p:nvSpPr>
        <p:spPr>
          <a:xfrm>
            <a:off x="9836834" y="3502123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600" dirty="0" smtClean="0"/>
              <a:t>7</a:t>
            </a:r>
            <a:r>
              <a:rPr lang="ru-RU" sz="2600" baseline="-25000" dirty="0" smtClean="0"/>
              <a:t>16</a:t>
            </a:r>
            <a:endParaRPr lang="ru-RU" sz="2600" baseline="-25000" dirty="0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4533900" y="4182115"/>
            <a:ext cx="7632101" cy="2459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Объект 2"/>
          <p:cNvSpPr txBox="1">
            <a:spLocks/>
          </p:cNvSpPr>
          <p:nvPr/>
        </p:nvSpPr>
        <p:spPr>
          <a:xfrm>
            <a:off x="5869958" y="3821781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1000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72" name="Объект 2"/>
          <p:cNvSpPr txBox="1">
            <a:spLocks/>
          </p:cNvSpPr>
          <p:nvPr/>
        </p:nvSpPr>
        <p:spPr>
          <a:xfrm>
            <a:off x="9862742" y="3869690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600" dirty="0"/>
              <a:t>8</a:t>
            </a:r>
            <a:r>
              <a:rPr lang="ru-RU" sz="2600" baseline="-25000" dirty="0" smtClean="0"/>
              <a:t>16</a:t>
            </a:r>
            <a:endParaRPr lang="ru-RU" sz="2600" baseline="-25000" dirty="0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4533900" y="4465800"/>
            <a:ext cx="7610857" cy="585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Объект 2"/>
          <p:cNvSpPr txBox="1">
            <a:spLocks/>
          </p:cNvSpPr>
          <p:nvPr/>
        </p:nvSpPr>
        <p:spPr>
          <a:xfrm>
            <a:off x="5873246" y="4140161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1001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76" name="Объект 2"/>
          <p:cNvSpPr txBox="1">
            <a:spLocks/>
          </p:cNvSpPr>
          <p:nvPr/>
        </p:nvSpPr>
        <p:spPr>
          <a:xfrm>
            <a:off x="9862742" y="4126862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600" dirty="0" smtClean="0"/>
              <a:t>9</a:t>
            </a:r>
            <a:r>
              <a:rPr lang="ru-RU" sz="2800" baseline="-25000" dirty="0" smtClean="0"/>
              <a:t>16</a:t>
            </a:r>
            <a:endParaRPr lang="ru-RU" sz="2800" baseline="-25000" dirty="0"/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>
            <a:off x="4533900" y="4784852"/>
            <a:ext cx="7632101" cy="441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Объект 2"/>
          <p:cNvSpPr txBox="1">
            <a:spLocks/>
          </p:cNvSpPr>
          <p:nvPr/>
        </p:nvSpPr>
        <p:spPr>
          <a:xfrm>
            <a:off x="5873246" y="4465800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1010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79" name="Объект 2"/>
          <p:cNvSpPr txBox="1">
            <a:spLocks/>
          </p:cNvSpPr>
          <p:nvPr/>
        </p:nvSpPr>
        <p:spPr>
          <a:xfrm>
            <a:off x="9888650" y="4471499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600" dirty="0" smtClean="0"/>
              <a:t>A</a:t>
            </a:r>
            <a:r>
              <a:rPr lang="ru-RU" sz="2800" baseline="-25000" dirty="0" smtClean="0"/>
              <a:t>16</a:t>
            </a:r>
            <a:endParaRPr lang="ru-RU" sz="2800" baseline="-25000" dirty="0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flipV="1">
            <a:off x="4533900" y="5090811"/>
            <a:ext cx="7610857" cy="235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Объект 2"/>
          <p:cNvSpPr txBox="1">
            <a:spLocks/>
          </p:cNvSpPr>
          <p:nvPr/>
        </p:nvSpPr>
        <p:spPr>
          <a:xfrm>
            <a:off x="5873246" y="4755926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1011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82" name="Объект 2"/>
          <p:cNvSpPr txBox="1">
            <a:spLocks/>
          </p:cNvSpPr>
          <p:nvPr/>
        </p:nvSpPr>
        <p:spPr>
          <a:xfrm>
            <a:off x="9888650" y="4783465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600" dirty="0"/>
              <a:t>B</a:t>
            </a:r>
            <a:r>
              <a:rPr lang="ru-RU" sz="2800" baseline="-25000" dirty="0" smtClean="0"/>
              <a:t>16</a:t>
            </a:r>
            <a:endParaRPr lang="ru-RU" sz="2800" baseline="-25000" dirty="0"/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>
            <a:off x="4648200" y="5444934"/>
            <a:ext cx="7496557" cy="16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Объект 2"/>
          <p:cNvSpPr txBox="1">
            <a:spLocks/>
          </p:cNvSpPr>
          <p:nvPr/>
        </p:nvSpPr>
        <p:spPr>
          <a:xfrm>
            <a:off x="5873246" y="5086742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1100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85" name="Объект 2"/>
          <p:cNvSpPr txBox="1">
            <a:spLocks/>
          </p:cNvSpPr>
          <p:nvPr/>
        </p:nvSpPr>
        <p:spPr>
          <a:xfrm>
            <a:off x="9871985" y="5127158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600" dirty="0" smtClean="0"/>
              <a:t>C</a:t>
            </a:r>
            <a:r>
              <a:rPr lang="ru-RU" sz="2800" baseline="-25000" dirty="0" smtClean="0"/>
              <a:t>16</a:t>
            </a:r>
            <a:endParaRPr lang="ru-RU" sz="2800" baseline="-25000" dirty="0"/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>
            <a:off x="4648200" y="5779565"/>
            <a:ext cx="7514419" cy="726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Объект 2"/>
          <p:cNvSpPr txBox="1">
            <a:spLocks/>
          </p:cNvSpPr>
          <p:nvPr/>
        </p:nvSpPr>
        <p:spPr>
          <a:xfrm>
            <a:off x="5873246" y="5459259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1101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88" name="Объект 2"/>
          <p:cNvSpPr txBox="1">
            <a:spLocks/>
          </p:cNvSpPr>
          <p:nvPr/>
        </p:nvSpPr>
        <p:spPr>
          <a:xfrm>
            <a:off x="9912537" y="5444934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600" dirty="0"/>
              <a:t>D</a:t>
            </a:r>
            <a:r>
              <a:rPr lang="ru-RU" sz="2800" baseline="-25000" dirty="0" smtClean="0"/>
              <a:t>16</a:t>
            </a:r>
            <a:endParaRPr lang="ru-RU" sz="2800" baseline="-25000" dirty="0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V="1">
            <a:off x="4648200" y="6129822"/>
            <a:ext cx="7514419" cy="244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0" name="Объект 2"/>
          <p:cNvSpPr txBox="1">
            <a:spLocks/>
          </p:cNvSpPr>
          <p:nvPr/>
        </p:nvSpPr>
        <p:spPr>
          <a:xfrm>
            <a:off x="5873246" y="5779565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1110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91" name="Объект 2"/>
          <p:cNvSpPr txBox="1">
            <a:spLocks/>
          </p:cNvSpPr>
          <p:nvPr/>
        </p:nvSpPr>
        <p:spPr>
          <a:xfrm>
            <a:off x="9950928" y="5829978"/>
            <a:ext cx="1833568" cy="935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600" dirty="0" smtClean="0"/>
              <a:t>E</a:t>
            </a:r>
            <a:r>
              <a:rPr lang="ru-RU" sz="2800" baseline="-25000" dirty="0" smtClean="0"/>
              <a:t>16</a:t>
            </a:r>
            <a:endParaRPr lang="ru-RU" sz="2800" baseline="-25000" dirty="0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 flipV="1">
            <a:off x="4416900" y="6472813"/>
            <a:ext cx="7745719" cy="168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3" name="Объект 2"/>
          <p:cNvSpPr txBox="1">
            <a:spLocks/>
          </p:cNvSpPr>
          <p:nvPr/>
        </p:nvSpPr>
        <p:spPr>
          <a:xfrm>
            <a:off x="5873246" y="6109620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1111</a:t>
            </a:r>
            <a:r>
              <a:rPr lang="ru-RU" sz="2800" baseline="-25000" dirty="0" smtClean="0"/>
              <a:t>2</a:t>
            </a:r>
            <a:endParaRPr lang="ru-RU" sz="2800" baseline="-25000" dirty="0"/>
          </a:p>
        </p:txBody>
      </p:sp>
      <p:sp>
        <p:nvSpPr>
          <p:cNvPr id="94" name="Объект 2"/>
          <p:cNvSpPr txBox="1">
            <a:spLocks/>
          </p:cNvSpPr>
          <p:nvPr/>
        </p:nvSpPr>
        <p:spPr>
          <a:xfrm>
            <a:off x="9965473" y="6152655"/>
            <a:ext cx="1833568" cy="939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600" dirty="0" smtClean="0"/>
              <a:t>F</a:t>
            </a:r>
            <a:r>
              <a:rPr lang="ru-RU" sz="2800" baseline="-25000" dirty="0" smtClean="0"/>
              <a:t>16</a:t>
            </a:r>
            <a:endParaRPr lang="ru-RU" sz="2800" baseline="-25000" dirty="0"/>
          </a:p>
        </p:txBody>
      </p:sp>
      <p:sp>
        <p:nvSpPr>
          <p:cNvPr id="103" name="Объект 2"/>
          <p:cNvSpPr txBox="1">
            <a:spLocks/>
          </p:cNvSpPr>
          <p:nvPr/>
        </p:nvSpPr>
        <p:spPr>
          <a:xfrm>
            <a:off x="2173893" y="2707142"/>
            <a:ext cx="315038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4000" dirty="0" smtClean="0"/>
              <a:t>=</a:t>
            </a:r>
            <a:endParaRPr lang="ru-RU" sz="4000" baseline="-25000" dirty="0"/>
          </a:p>
        </p:txBody>
      </p:sp>
      <p:sp>
        <p:nvSpPr>
          <p:cNvPr id="104" name="Объект 2"/>
          <p:cNvSpPr txBox="1">
            <a:spLocks/>
          </p:cNvSpPr>
          <p:nvPr/>
        </p:nvSpPr>
        <p:spPr>
          <a:xfrm>
            <a:off x="910251" y="3305692"/>
            <a:ext cx="315038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1B6</a:t>
            </a:r>
            <a:r>
              <a:rPr lang="en-US" sz="4000" baseline="-25000" dirty="0" smtClean="0">
                <a:solidFill>
                  <a:srgbClr val="FF0000"/>
                </a:solidFill>
              </a:rPr>
              <a:t>16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ru-RU" sz="40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13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0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9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1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0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7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900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1000"/>
                            </p:stCondLst>
                            <p:childTnLst>
                              <p:par>
                                <p:cTn id="66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3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0"/>
                            </p:stCondLst>
                            <p:childTnLst>
                              <p:par>
                                <p:cTn id="7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7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9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1000"/>
                            </p:stCondLst>
                            <p:childTnLst>
                              <p:par>
                                <p:cTn id="8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3000"/>
                            </p:stCondLst>
                            <p:childTnLst>
                              <p:par>
                                <p:cTn id="8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5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7000"/>
                            </p:stCondLst>
                            <p:childTnLst>
                              <p:par>
                                <p:cTn id="9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9000"/>
                            </p:stCondLst>
                            <p:childTnLst>
                              <p:par>
                                <p:cTn id="9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1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3000"/>
                            </p:stCondLst>
                            <p:childTnLst>
                              <p:par>
                                <p:cTn id="106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5000"/>
                            </p:stCondLst>
                            <p:childTnLst>
                              <p:par>
                                <p:cTn id="11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70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9000"/>
                            </p:stCondLst>
                            <p:childTnLst>
                              <p:par>
                                <p:cTn id="11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1000"/>
                            </p:stCondLst>
                            <p:childTnLst>
                              <p:par>
                                <p:cTn id="12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3000"/>
                            </p:stCondLst>
                            <p:childTnLst>
                              <p:par>
                                <p:cTn id="1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65000"/>
                            </p:stCondLst>
                            <p:childTnLst>
                              <p:par>
                                <p:cTn id="12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67000"/>
                            </p:stCondLst>
                            <p:childTnLst>
                              <p:par>
                                <p:cTn id="13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690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71000"/>
                            </p:stCondLst>
                            <p:childTnLst>
                              <p:par>
                                <p:cTn id="13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73000"/>
                            </p:stCondLst>
                            <p:childTnLst>
                              <p:par>
                                <p:cTn id="14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75000"/>
                            </p:stCondLst>
                            <p:childTnLst>
                              <p:par>
                                <p:cTn id="14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77000"/>
                            </p:stCondLst>
                            <p:childTnLst>
                              <p:par>
                                <p:cTn id="15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9000"/>
                            </p:stCondLst>
                            <p:childTnLst>
                              <p:par>
                                <p:cTn id="15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1000"/>
                            </p:stCondLst>
                            <p:childTnLst>
                              <p:par>
                                <p:cTn id="15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83000"/>
                            </p:stCondLst>
                            <p:childTnLst>
                              <p:par>
                                <p:cTn id="16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85000"/>
                            </p:stCondLst>
                            <p:childTnLst>
                              <p:par>
                                <p:cTn id="16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870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89000"/>
                            </p:stCondLst>
                            <p:childTnLst>
                              <p:par>
                                <p:cTn id="17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91000"/>
                            </p:stCondLst>
                            <p:childTnLst>
                              <p:par>
                                <p:cTn id="176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9300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95000"/>
                            </p:stCondLst>
                            <p:childTnLst>
                              <p:par>
                                <p:cTn id="18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97000"/>
                            </p:stCondLst>
                            <p:childTnLst>
                              <p:par>
                                <p:cTn id="18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9900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1000"/>
                            </p:stCondLst>
                            <p:childTnLst>
                              <p:par>
                                <p:cTn id="19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03000"/>
                            </p:stCondLst>
                            <p:childTnLst>
                              <p:par>
                                <p:cTn id="19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05000"/>
                            </p:stCondLst>
                            <p:childTnLst>
                              <p:par>
                                <p:cTn id="202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4" dur="1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08000"/>
                            </p:stCondLst>
                            <p:childTnLst>
                              <p:par>
                                <p:cTn id="206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8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/>
      <p:bldP spid="8" grpId="0"/>
      <p:bldP spid="10" grpId="0"/>
      <p:bldP spid="32" grpId="0"/>
      <p:bldP spid="33" grpId="0"/>
      <p:bldP spid="35" grpId="0"/>
      <p:bldP spid="36" grpId="0"/>
      <p:bldP spid="38" grpId="0"/>
      <p:bldP spid="39" grpId="0"/>
      <p:bldP spid="41" grpId="0"/>
      <p:bldP spid="42" grpId="0"/>
      <p:bldP spid="44" grpId="0"/>
      <p:bldP spid="48" grpId="0"/>
      <p:bldP spid="57" grpId="0"/>
      <p:bldP spid="65" grpId="0"/>
      <p:bldP spid="67" grpId="0"/>
      <p:bldP spid="69" grpId="0"/>
      <p:bldP spid="71" grpId="0"/>
      <p:bldP spid="72" grpId="0"/>
      <p:bldP spid="75" grpId="0"/>
      <p:bldP spid="76" grpId="0"/>
      <p:bldP spid="78" grpId="0"/>
      <p:bldP spid="79" grpId="0"/>
      <p:bldP spid="81" grpId="0"/>
      <p:bldP spid="82" grpId="0"/>
      <p:bldP spid="84" grpId="0"/>
      <p:bldP spid="85" grpId="0"/>
      <p:bldP spid="87" grpId="0"/>
      <p:bldP spid="88" grpId="0"/>
      <p:bldP spid="90" grpId="0"/>
      <p:bldP spid="91" grpId="0"/>
      <p:bldP spid="93" grpId="0"/>
      <p:bldP spid="94" grpId="0"/>
      <p:bldP spid="103" grpId="0" build="p"/>
      <p:bldP spid="10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372</TotalTime>
  <Words>421</Words>
  <Application>Microsoft Office PowerPoint</Application>
  <PresentationFormat>Широкоэкранный</PresentationFormat>
  <Paragraphs>166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Corbel</vt:lpstr>
      <vt:lpstr>Параллакс</vt:lpstr>
      <vt:lpstr>Системы счисления</vt:lpstr>
      <vt:lpstr>Перевод чисел из десятичной системы счисления в двоичную.</vt:lpstr>
      <vt:lpstr>Перевод чисел из двоичной системы счисления в десятичную.</vt:lpstr>
      <vt:lpstr>Перевод чисел из двоичной системы счисления в восьмеричную.</vt:lpstr>
      <vt:lpstr>Таблица соответствия чисел двоичной и восьмеричной системы счисления.</vt:lpstr>
      <vt:lpstr>Перевод чисел из двоичной системы счисления в шестнадцатеричную.</vt:lpstr>
      <vt:lpstr>Таблица соответствия чисел двоичной и шестнадцатеричной системы счисления.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счисления</dc:title>
  <dc:creator>Кристина Игоревна Аниканова</dc:creator>
  <cp:lastModifiedBy>Кристина Игоревна Аниканова</cp:lastModifiedBy>
  <cp:revision>35</cp:revision>
  <dcterms:created xsi:type="dcterms:W3CDTF">2015-10-05T10:31:48Z</dcterms:created>
  <dcterms:modified xsi:type="dcterms:W3CDTF">2015-10-08T13:50:46Z</dcterms:modified>
</cp:coreProperties>
</file>