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4" r:id="rId4"/>
    <p:sldId id="275" r:id="rId5"/>
    <p:sldId id="260" r:id="rId6"/>
    <p:sldId id="265" r:id="rId7"/>
    <p:sldId id="284" r:id="rId8"/>
    <p:sldId id="285" r:id="rId9"/>
    <p:sldId id="270" r:id="rId10"/>
    <p:sldId id="271" r:id="rId11"/>
    <p:sldId id="277" r:id="rId12"/>
    <p:sldId id="286" r:id="rId13"/>
    <p:sldId id="287" r:id="rId14"/>
    <p:sldId id="288" r:id="rId15"/>
    <p:sldId id="289" r:id="rId16"/>
    <p:sldId id="290" r:id="rId17"/>
    <p:sldId id="29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800000"/>
    <a:srgbClr val="CC99FF"/>
    <a:srgbClr val="66FFCC"/>
    <a:srgbClr val="3A15D9"/>
    <a:srgbClr val="CCCCFF"/>
    <a:srgbClr val="000099"/>
    <a:srgbClr val="780E5C"/>
    <a:srgbClr val="9900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0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AE0486-D7C0-407D-9C73-35EDEB524C24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0D830B-0DD0-482F-89CC-5D52C23AD856}">
      <dgm:prSet phldrT="[Текст]"/>
      <dgm:spPr/>
      <dgm:t>
        <a:bodyPr/>
        <a:lstStyle/>
        <a:p>
          <a:r>
            <a:rPr lang="ru-RU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целью создания эффективной пространственной предметно- развивающей среды в дошкольном учреждении во всех возрастных группах оформлены центры речевой активности, которые </a:t>
          </a:r>
          <a:br>
            <a:rPr lang="ru-RU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b="1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предусматривает определенный перечень материала и оборудования</a:t>
          </a:r>
          <a:r>
            <a:rPr lang="ru-RU" b="1" dirty="0" smtClean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b="1" dirty="0">
            <a:solidFill>
              <a:srgbClr val="990099"/>
            </a:solidFill>
          </a:endParaRPr>
        </a:p>
      </dgm:t>
    </dgm:pt>
    <dgm:pt modelId="{67864E25-7692-4CFC-B6AF-B2A984A69618}" type="parTrans" cxnId="{06EBED96-91D1-4987-A46A-47FE185AC023}">
      <dgm:prSet/>
      <dgm:spPr/>
      <dgm:t>
        <a:bodyPr/>
        <a:lstStyle/>
        <a:p>
          <a:endParaRPr lang="ru-RU"/>
        </a:p>
      </dgm:t>
    </dgm:pt>
    <dgm:pt modelId="{0CD2A967-96DF-451E-9A58-26D49F75C216}" type="sibTrans" cxnId="{06EBED96-91D1-4987-A46A-47FE185AC023}">
      <dgm:prSet/>
      <dgm:spPr/>
      <dgm:t>
        <a:bodyPr/>
        <a:lstStyle/>
        <a:p>
          <a:endParaRPr lang="ru-RU"/>
        </a:p>
      </dgm:t>
    </dgm:pt>
    <dgm:pt modelId="{B7A6A705-021E-4482-BEFA-1B75F755E5F7}">
      <dgm:prSet phldrT="[Текст]" custT="1"/>
      <dgm:spPr>
        <a:ln w="73025" cmpd="thickThin">
          <a:solidFill>
            <a:srgbClr val="000099"/>
          </a:solidFill>
        </a:ln>
      </dgm:spPr>
      <dgm:t>
        <a:bodyPr/>
        <a:lstStyle/>
        <a:p>
          <a:endParaRPr lang="ru-RU" sz="2800" dirty="0" smtClean="0">
            <a:latin typeface="Times New Roman" panose="02020603050405020304" pitchFamily="18" charset="0"/>
            <a:ea typeface="+mj-ea"/>
            <a:cs typeface="Times New Roman" panose="02020603050405020304" pitchFamily="18" charset="0"/>
          </a:endParaRPr>
        </a:p>
        <a:p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Нормативно - знаковый материал</a:t>
          </a:r>
          <a:r>
            <a:rPr lang="ru-RU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 </a:t>
          </a:r>
        </a:p>
        <a:p>
          <a:r>
            <a:rPr lang="ru-RU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который готовит ребёнка к освоению письменной речи (чтения и письма):</a:t>
          </a:r>
        </a:p>
        <a:p>
          <a:r>
            <a:rPr lang="ru-RU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 разнообразные наборы букв, приспособления для работы с ними, алфавитные таблицы и т.п. </a:t>
          </a:r>
          <a:br>
            <a:rPr lang="ru-RU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</a:br>
          <a:endParaRPr lang="ru-RU" sz="2400" dirty="0"/>
        </a:p>
      </dgm:t>
    </dgm:pt>
    <dgm:pt modelId="{5CAF41ED-7E60-4D92-B0E5-DD893BEA5E10}" type="parTrans" cxnId="{DA3537CB-4E5D-4078-AD43-B406FF35762F}">
      <dgm:prSet/>
      <dgm:spPr/>
      <dgm:t>
        <a:bodyPr/>
        <a:lstStyle/>
        <a:p>
          <a:endParaRPr lang="ru-RU"/>
        </a:p>
      </dgm:t>
    </dgm:pt>
    <dgm:pt modelId="{4DF3D9F4-8744-42BE-9F20-85502C2CB415}" type="sibTrans" cxnId="{DA3537CB-4E5D-4078-AD43-B406FF35762F}">
      <dgm:prSet/>
      <dgm:spPr/>
      <dgm:t>
        <a:bodyPr/>
        <a:lstStyle/>
        <a:p>
          <a:endParaRPr lang="ru-RU"/>
        </a:p>
      </dgm:t>
    </dgm:pt>
    <dgm:pt modelId="{5256935C-43A2-427A-9F24-D96E9B78B178}">
      <dgm:prSet phldrT="[Текст]" custT="1"/>
      <dgm:spPr>
        <a:ln w="73025" cmpd="thickThin">
          <a:solidFill>
            <a:srgbClr val="000099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Образно - символический материал </a:t>
          </a:r>
        </a:p>
        <a:p>
          <a:r>
            <a:rPr lang="ru-RU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специально разработанные, так называемые «наглядные пособия»: предметные и сюжетные картины, иллюстрации, серии картинок с фабульным развитием сюжета;</a:t>
          </a:r>
          <a:br>
            <a:rPr lang="ru-RU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</a:br>
          <a:r>
            <a:rPr lang="ru-RU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алгоритмы для обучению рассказыванию, описанию; </a:t>
          </a:r>
          <a:r>
            <a:rPr lang="ru-RU" sz="2400" dirty="0" err="1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мнемотаблицы</a:t>
          </a:r>
          <a:r>
            <a:rPr lang="ru-RU" sz="2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 для заучивания стихов </a:t>
          </a:r>
          <a:endParaRPr lang="ru-RU" sz="2400" dirty="0"/>
        </a:p>
      </dgm:t>
    </dgm:pt>
    <dgm:pt modelId="{75DD84B3-06EC-4F76-8659-BD407F49BCC3}" type="parTrans" cxnId="{B20109E2-2CA2-48CC-8C31-6A13D631B074}">
      <dgm:prSet/>
      <dgm:spPr/>
      <dgm:t>
        <a:bodyPr/>
        <a:lstStyle/>
        <a:p>
          <a:endParaRPr lang="ru-RU"/>
        </a:p>
      </dgm:t>
    </dgm:pt>
    <dgm:pt modelId="{858C01EA-0FFC-4D42-B57D-83C4EF35C2BA}" type="sibTrans" cxnId="{B20109E2-2CA2-48CC-8C31-6A13D631B074}">
      <dgm:prSet/>
      <dgm:spPr/>
      <dgm:t>
        <a:bodyPr/>
        <a:lstStyle/>
        <a:p>
          <a:endParaRPr lang="ru-RU"/>
        </a:p>
      </dgm:t>
    </dgm:pt>
    <dgm:pt modelId="{CCF29610-CA4F-4D7F-90E9-652E8AC1018C}">
      <dgm:prSet phldrT="[Текст]" custT="1"/>
      <dgm:spPr>
        <a:ln w="60325" cmpd="thickThin">
          <a:solidFill>
            <a:srgbClr val="000099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Разнообразный практический материал для организации речевых игр и занятий</a:t>
          </a:r>
          <a:br>
            <a: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</a:br>
          <a:endParaRPr lang="ru-RU" sz="2400" b="1" dirty="0">
            <a:solidFill>
              <a:srgbClr val="FF0000"/>
            </a:solidFill>
          </a:endParaRPr>
        </a:p>
      </dgm:t>
    </dgm:pt>
    <dgm:pt modelId="{90122561-2716-4FAB-9D2A-D2490A610853}" type="parTrans" cxnId="{2C03BF9D-BCB7-4BE7-BCB9-BC3F3F13545E}">
      <dgm:prSet/>
      <dgm:spPr/>
      <dgm:t>
        <a:bodyPr/>
        <a:lstStyle/>
        <a:p>
          <a:endParaRPr lang="ru-RU"/>
        </a:p>
      </dgm:t>
    </dgm:pt>
    <dgm:pt modelId="{FED837F9-375A-4F20-9C90-2A17B75FAC91}" type="sibTrans" cxnId="{2C03BF9D-BCB7-4BE7-BCB9-BC3F3F13545E}">
      <dgm:prSet/>
      <dgm:spPr/>
      <dgm:t>
        <a:bodyPr/>
        <a:lstStyle/>
        <a:p>
          <a:endParaRPr lang="ru-RU"/>
        </a:p>
      </dgm:t>
    </dgm:pt>
    <dgm:pt modelId="{ED705A82-1323-4F55-855A-49455605E649}" type="pres">
      <dgm:prSet presAssocID="{F9AE0486-D7C0-407D-9C73-35EDEB524C2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281DF4-4C83-4FF4-A99F-6C68179D4761}" type="pres">
      <dgm:prSet presAssocID="{610D830B-0DD0-482F-89CC-5D52C23AD856}" presName="roof" presStyleLbl="dkBgShp" presStyleIdx="0" presStyleCnt="2"/>
      <dgm:spPr/>
      <dgm:t>
        <a:bodyPr/>
        <a:lstStyle/>
        <a:p>
          <a:endParaRPr lang="ru-RU"/>
        </a:p>
      </dgm:t>
    </dgm:pt>
    <dgm:pt modelId="{BE7AF7C2-9EC9-4AD6-A9E7-A3B33CBF1578}" type="pres">
      <dgm:prSet presAssocID="{610D830B-0DD0-482F-89CC-5D52C23AD856}" presName="pillars" presStyleCnt="0"/>
      <dgm:spPr/>
    </dgm:pt>
    <dgm:pt modelId="{B113E7BC-172D-4A34-9272-B282B41DC1E7}" type="pres">
      <dgm:prSet presAssocID="{610D830B-0DD0-482F-89CC-5D52C23AD85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7978A5-0AAB-486D-A12C-24E54D6E5269}" type="pres">
      <dgm:prSet presAssocID="{5256935C-43A2-427A-9F24-D96E9B78B178}" presName="pillarX" presStyleLbl="node1" presStyleIdx="1" presStyleCnt="3" custScaleY="1003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3E6C0-D16E-4325-A621-2D21FA21756F}" type="pres">
      <dgm:prSet presAssocID="{CCF29610-CA4F-4D7F-90E9-652E8AC1018C}" presName="pillarX" presStyleLbl="node1" presStyleIdx="2" presStyleCnt="3" custLinFactNeighborX="66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27BAC-9750-489C-BF1A-CAE8238B4B2F}" type="pres">
      <dgm:prSet presAssocID="{610D830B-0DD0-482F-89CC-5D52C23AD856}" presName="base" presStyleLbl="dkBgShp" presStyleIdx="1" presStyleCnt="2"/>
      <dgm:spPr/>
    </dgm:pt>
  </dgm:ptLst>
  <dgm:cxnLst>
    <dgm:cxn modelId="{06EBED96-91D1-4987-A46A-47FE185AC023}" srcId="{F9AE0486-D7C0-407D-9C73-35EDEB524C24}" destId="{610D830B-0DD0-482F-89CC-5D52C23AD856}" srcOrd="0" destOrd="0" parTransId="{67864E25-7692-4CFC-B6AF-B2A984A69618}" sibTransId="{0CD2A967-96DF-451E-9A58-26D49F75C216}"/>
    <dgm:cxn modelId="{FBD7EDBD-7B4B-4F2B-91DD-3D20C2239596}" type="presOf" srcId="{610D830B-0DD0-482F-89CC-5D52C23AD856}" destId="{B8281DF4-4C83-4FF4-A99F-6C68179D4761}" srcOrd="0" destOrd="0" presId="urn:microsoft.com/office/officeart/2005/8/layout/hList3"/>
    <dgm:cxn modelId="{91C4721D-05BC-4B81-B989-1300F5A623B6}" type="presOf" srcId="{F9AE0486-D7C0-407D-9C73-35EDEB524C24}" destId="{ED705A82-1323-4F55-855A-49455605E649}" srcOrd="0" destOrd="0" presId="urn:microsoft.com/office/officeart/2005/8/layout/hList3"/>
    <dgm:cxn modelId="{2C03BF9D-BCB7-4BE7-BCB9-BC3F3F13545E}" srcId="{610D830B-0DD0-482F-89CC-5D52C23AD856}" destId="{CCF29610-CA4F-4D7F-90E9-652E8AC1018C}" srcOrd="2" destOrd="0" parTransId="{90122561-2716-4FAB-9D2A-D2490A610853}" sibTransId="{FED837F9-375A-4F20-9C90-2A17B75FAC91}"/>
    <dgm:cxn modelId="{594FBD49-ECAC-4414-953C-C108E243D3EF}" type="presOf" srcId="{CCF29610-CA4F-4D7F-90E9-652E8AC1018C}" destId="{5673E6C0-D16E-4325-A621-2D21FA21756F}" srcOrd="0" destOrd="0" presId="urn:microsoft.com/office/officeart/2005/8/layout/hList3"/>
    <dgm:cxn modelId="{DA3537CB-4E5D-4078-AD43-B406FF35762F}" srcId="{610D830B-0DD0-482F-89CC-5D52C23AD856}" destId="{B7A6A705-021E-4482-BEFA-1B75F755E5F7}" srcOrd="0" destOrd="0" parTransId="{5CAF41ED-7E60-4D92-B0E5-DD893BEA5E10}" sibTransId="{4DF3D9F4-8744-42BE-9F20-85502C2CB415}"/>
    <dgm:cxn modelId="{D5DBA95A-3D04-45DD-8CCF-E4341F642F36}" type="presOf" srcId="{5256935C-43A2-427A-9F24-D96E9B78B178}" destId="{777978A5-0AAB-486D-A12C-24E54D6E5269}" srcOrd="0" destOrd="0" presId="urn:microsoft.com/office/officeart/2005/8/layout/hList3"/>
    <dgm:cxn modelId="{65F8FBF6-C88F-4E7B-B016-5736ED00EAB0}" type="presOf" srcId="{B7A6A705-021E-4482-BEFA-1B75F755E5F7}" destId="{B113E7BC-172D-4A34-9272-B282B41DC1E7}" srcOrd="0" destOrd="0" presId="urn:microsoft.com/office/officeart/2005/8/layout/hList3"/>
    <dgm:cxn modelId="{B20109E2-2CA2-48CC-8C31-6A13D631B074}" srcId="{610D830B-0DD0-482F-89CC-5D52C23AD856}" destId="{5256935C-43A2-427A-9F24-D96E9B78B178}" srcOrd="1" destOrd="0" parTransId="{75DD84B3-06EC-4F76-8659-BD407F49BCC3}" sibTransId="{858C01EA-0FFC-4D42-B57D-83C4EF35C2BA}"/>
    <dgm:cxn modelId="{D3DB16CC-5818-4910-9952-F8221487B8F8}" type="presParOf" srcId="{ED705A82-1323-4F55-855A-49455605E649}" destId="{B8281DF4-4C83-4FF4-A99F-6C68179D4761}" srcOrd="0" destOrd="0" presId="urn:microsoft.com/office/officeart/2005/8/layout/hList3"/>
    <dgm:cxn modelId="{F4B7C1C6-4743-4A8D-96E4-1E5CB8AEF29D}" type="presParOf" srcId="{ED705A82-1323-4F55-855A-49455605E649}" destId="{BE7AF7C2-9EC9-4AD6-A9E7-A3B33CBF1578}" srcOrd="1" destOrd="0" presId="urn:microsoft.com/office/officeart/2005/8/layout/hList3"/>
    <dgm:cxn modelId="{1C0E0CCB-0A4A-49B5-B472-19ABE823819A}" type="presParOf" srcId="{BE7AF7C2-9EC9-4AD6-A9E7-A3B33CBF1578}" destId="{B113E7BC-172D-4A34-9272-B282B41DC1E7}" srcOrd="0" destOrd="0" presId="urn:microsoft.com/office/officeart/2005/8/layout/hList3"/>
    <dgm:cxn modelId="{05BDC68E-252B-4B03-97A7-C0A4536A8CE9}" type="presParOf" srcId="{BE7AF7C2-9EC9-4AD6-A9E7-A3B33CBF1578}" destId="{777978A5-0AAB-486D-A12C-24E54D6E5269}" srcOrd="1" destOrd="0" presId="urn:microsoft.com/office/officeart/2005/8/layout/hList3"/>
    <dgm:cxn modelId="{57A8C575-ADD1-49BA-8BF3-A92FA1A477BF}" type="presParOf" srcId="{BE7AF7C2-9EC9-4AD6-A9E7-A3B33CBF1578}" destId="{5673E6C0-D16E-4325-A621-2D21FA21756F}" srcOrd="2" destOrd="0" presId="urn:microsoft.com/office/officeart/2005/8/layout/hList3"/>
    <dgm:cxn modelId="{95C3F104-9191-45D2-8658-5D2CFFBB06C7}" type="presParOf" srcId="{ED705A82-1323-4F55-855A-49455605E649}" destId="{5D927BAC-9750-489C-BF1A-CAE8238B4B2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43A6E5-2281-4549-8108-800BA8768D8D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FA1BB407-BB2F-436B-BD19-917EA32FD56A}">
      <dgm:prSet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Особенно тесно связано со становлением речи развитие тонких движений пальцев рук. По мнению известного философа Канта, “</a:t>
          </a:r>
          <a:r>
            <a:rPr lang="ru-RU" sz="1800" b="1" dirty="0" smtClean="0">
              <a:solidFill>
                <a:srgbClr val="FF0000"/>
              </a:solidFill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rPr>
            <a:t>рука - это выдвинувшийся вперед человеческий мозг</a:t>
          </a:r>
          <a:r>
            <a: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”. Необходимо как можно чаще использовать в ООД и играх с детьми упражнения для развития мелкой моторики, так называемую пальчиковую гимнастику.</a:t>
          </a:r>
          <a:endParaRPr lang="ru-RU" sz="1800" b="1" dirty="0">
            <a:solidFill>
              <a:srgbClr val="FF0000"/>
            </a:solidFill>
            <a:latin typeface="Times New Roman" panose="02020603050405020304" pitchFamily="18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EBFF82-D134-4AA1-9C52-58B33765D5A7}" type="parTrans" cxnId="{74811DA5-E958-41C3-9B39-1EDA77471A27}">
      <dgm:prSet/>
      <dgm:spPr/>
      <dgm:t>
        <a:bodyPr/>
        <a:lstStyle/>
        <a:p>
          <a:endParaRPr lang="ru-RU"/>
        </a:p>
      </dgm:t>
    </dgm:pt>
    <dgm:pt modelId="{F8223A05-DCFB-459C-A32C-7829103B34E3}" type="sibTrans" cxnId="{74811DA5-E958-41C3-9B39-1EDA77471A27}">
      <dgm:prSet/>
      <dgm:spPr/>
      <dgm:t>
        <a:bodyPr/>
        <a:lstStyle/>
        <a:p>
          <a:endParaRPr lang="ru-RU"/>
        </a:p>
      </dgm:t>
    </dgm:pt>
    <dgm:pt modelId="{1B676438-92DE-41C4-BBB5-C411240A21ED}">
      <dgm:prSet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Важно использовать двигательно-речевые средства. Они часто используются  при динамической паузе, при автоматизации звуков, при развитии умений координировать движения с речью. Стихотворения подбираются так, чтобы соотнести ритм стихотворной строки с движениями рук, ног, и туловища. Длина строки должна быть средней, чтобы подобрать к ней соответствующее движение.</a:t>
          </a:r>
          <a:endParaRPr lang="ru-RU" sz="1800" dirty="0">
            <a:solidFill>
              <a:srgbClr val="FF0000"/>
            </a:solidFill>
          </a:endParaRPr>
        </a:p>
      </dgm:t>
    </dgm:pt>
    <dgm:pt modelId="{4B298E10-AF90-416D-B899-29457D396289}" type="parTrans" cxnId="{8F49726C-6874-49A3-99A5-248A749C2100}">
      <dgm:prSet/>
      <dgm:spPr/>
      <dgm:t>
        <a:bodyPr/>
        <a:lstStyle/>
        <a:p>
          <a:endParaRPr lang="ru-RU"/>
        </a:p>
      </dgm:t>
    </dgm:pt>
    <dgm:pt modelId="{00DDB15B-2E41-4B00-A531-712265DD9E1D}" type="sibTrans" cxnId="{8F49726C-6874-49A3-99A5-248A749C2100}">
      <dgm:prSet/>
      <dgm:spPr/>
      <dgm:t>
        <a:bodyPr/>
        <a:lstStyle/>
        <a:p>
          <a:endParaRPr lang="ru-RU"/>
        </a:p>
      </dgm:t>
    </dgm:pt>
    <dgm:pt modelId="{70E248C2-4B61-42ED-9FF8-5C916849A27F}">
      <dgm:prSet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Необходимо заботимся о своевременном формировании речи детей, о ее чистоте и правильности, предупреждая и исправляя различные нарушения</a:t>
          </a:r>
          <a:endParaRPr lang="ru-RU" sz="18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6B85DF-9360-4667-86B9-756A02396F27}" type="parTrans" cxnId="{660E2D90-8BA2-4B8C-921C-2D8DF77414D5}">
      <dgm:prSet/>
      <dgm:spPr/>
      <dgm:t>
        <a:bodyPr/>
        <a:lstStyle/>
        <a:p>
          <a:endParaRPr lang="ru-RU"/>
        </a:p>
      </dgm:t>
    </dgm:pt>
    <dgm:pt modelId="{335B05A6-6C2D-46B9-AA6E-DC1C237D0463}" type="sibTrans" cxnId="{660E2D90-8BA2-4B8C-921C-2D8DF77414D5}">
      <dgm:prSet/>
      <dgm:spPr/>
      <dgm:t>
        <a:bodyPr/>
        <a:lstStyle/>
        <a:p>
          <a:endParaRPr lang="ru-RU"/>
        </a:p>
      </dgm:t>
    </dgm:pt>
    <dgm:pt modelId="{B0967552-46F3-4572-9103-B2CD53F6D70F}">
      <dgm:prSet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Речевые уголки должны привлекать к себе внимание детей, желание играть, именно в данном отведенном пространстве.</a:t>
          </a:r>
          <a:endParaRPr lang="ru-RU" sz="18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CE9A83-1E8D-4D08-AA00-D08E67EE0BCC}" type="parTrans" cxnId="{863C947E-3D7F-412F-B50A-7EA67D50D63D}">
      <dgm:prSet/>
      <dgm:spPr/>
      <dgm:t>
        <a:bodyPr/>
        <a:lstStyle/>
        <a:p>
          <a:endParaRPr lang="ru-RU"/>
        </a:p>
      </dgm:t>
    </dgm:pt>
    <dgm:pt modelId="{64A6C79D-A75B-473D-8D15-C5EEA0D25CC5}" type="sibTrans" cxnId="{863C947E-3D7F-412F-B50A-7EA67D50D63D}">
      <dgm:prSet/>
      <dgm:spPr/>
      <dgm:t>
        <a:bodyPr/>
        <a:lstStyle/>
        <a:p>
          <a:endParaRPr lang="ru-RU"/>
        </a:p>
      </dgm:t>
    </dgm:pt>
    <dgm:pt modelId="{84400399-E761-4D9C-80F1-977A7898490A}">
      <dgm:prSet custT="1"/>
      <dgm:spPr/>
      <dgm:t>
        <a:bodyPr/>
        <a:lstStyle/>
        <a:p>
          <a:r>
            <a:rPr lang="ru-RU" alt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Грамотная, педагогически целесообразная речь педагога – важная составляющая речевого развития детей</a:t>
          </a:r>
          <a:endParaRPr lang="ru-RU" altLang="ru-RU" sz="18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26C978-7D98-46EA-ACAE-4C37D80383EC}" type="parTrans" cxnId="{2F7F4C1A-7E42-461A-8E1B-6C36A2977F82}">
      <dgm:prSet/>
      <dgm:spPr/>
      <dgm:t>
        <a:bodyPr/>
        <a:lstStyle/>
        <a:p>
          <a:endParaRPr lang="ru-RU"/>
        </a:p>
      </dgm:t>
    </dgm:pt>
    <dgm:pt modelId="{3A462CFE-57A9-4986-A8E5-8A33A84E56C2}" type="sibTrans" cxnId="{2F7F4C1A-7E42-461A-8E1B-6C36A2977F82}">
      <dgm:prSet/>
      <dgm:spPr/>
      <dgm:t>
        <a:bodyPr/>
        <a:lstStyle/>
        <a:p>
          <a:endParaRPr lang="ru-RU"/>
        </a:p>
      </dgm:t>
    </dgm:pt>
    <dgm:pt modelId="{78E67C8B-3074-4BCE-B7F4-FFF7EE0655D1}" type="pres">
      <dgm:prSet presAssocID="{0B43A6E5-2281-4549-8108-800BA8768D8D}" presName="linearFlow" presStyleCnt="0">
        <dgm:presLayoutVars>
          <dgm:dir/>
          <dgm:resizeHandles val="exact"/>
        </dgm:presLayoutVars>
      </dgm:prSet>
      <dgm:spPr/>
    </dgm:pt>
    <dgm:pt modelId="{2F936910-47A9-4AE3-8B14-A2A71AE20984}" type="pres">
      <dgm:prSet presAssocID="{FA1BB407-BB2F-436B-BD19-917EA32FD56A}" presName="composite" presStyleCnt="0"/>
      <dgm:spPr/>
    </dgm:pt>
    <dgm:pt modelId="{AEFE1B5E-45DC-44F4-8CE5-D885FBFED5FA}" type="pres">
      <dgm:prSet presAssocID="{FA1BB407-BB2F-436B-BD19-917EA32FD56A}" presName="imgShp" presStyleLbl="fgImgPlace1" presStyleIdx="0" presStyleCnt="5" custLinFactX="-100000" custLinFactNeighborX="-118874" custLinFactNeighborY="410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rgbClr val="800000"/>
          </a:solidFill>
        </a:ln>
      </dgm:spPr>
      <dgm:t>
        <a:bodyPr/>
        <a:lstStyle/>
        <a:p>
          <a:endParaRPr lang="ru-RU"/>
        </a:p>
      </dgm:t>
    </dgm:pt>
    <dgm:pt modelId="{6A9C11CB-F472-487D-8735-E457ABDFACCA}" type="pres">
      <dgm:prSet presAssocID="{FA1BB407-BB2F-436B-BD19-917EA32FD56A}" presName="txShp" presStyleLbl="node1" presStyleIdx="0" presStyleCnt="5" custScaleX="142908" custScaleY="206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EBDAC-F594-4D0E-AE43-49ABBD16FD0F}" type="pres">
      <dgm:prSet presAssocID="{F8223A05-DCFB-459C-A32C-7829103B34E3}" presName="spacing" presStyleCnt="0"/>
      <dgm:spPr/>
    </dgm:pt>
    <dgm:pt modelId="{12AD2855-5D6F-4445-A186-B17E03B72032}" type="pres">
      <dgm:prSet presAssocID="{1B676438-92DE-41C4-BBB5-C411240A21ED}" presName="composite" presStyleCnt="0"/>
      <dgm:spPr/>
    </dgm:pt>
    <dgm:pt modelId="{9EA50996-F24A-4562-BF15-7541C32B018F}" type="pres">
      <dgm:prSet presAssocID="{1B676438-92DE-41C4-BBB5-C411240A21ED}" presName="imgShp" presStyleLbl="fgImgPlace1" presStyleIdx="1" presStyleCnt="5" custLinFactX="-100000" custLinFactNeighborX="-122740" custLinFactNeighborY="-374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538213EB-D3BE-4E62-9293-7B2A0DDB4DFF}" type="pres">
      <dgm:prSet presAssocID="{1B676438-92DE-41C4-BBB5-C411240A21ED}" presName="txShp" presStyleLbl="node1" presStyleIdx="1" presStyleCnt="5" custScaleX="143368" custScaleY="172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DFA6D4-2EFC-4BC9-BC1F-970495A4698F}" type="pres">
      <dgm:prSet presAssocID="{00DDB15B-2E41-4B00-A531-712265DD9E1D}" presName="spacing" presStyleCnt="0"/>
      <dgm:spPr/>
    </dgm:pt>
    <dgm:pt modelId="{F87A8B4C-2F73-482A-ABE9-42D65A171B50}" type="pres">
      <dgm:prSet presAssocID="{B0967552-46F3-4572-9103-B2CD53F6D70F}" presName="composite" presStyleCnt="0"/>
      <dgm:spPr/>
    </dgm:pt>
    <dgm:pt modelId="{472A9F3E-ECE1-4FF2-9A50-9379E773EE58}" type="pres">
      <dgm:prSet presAssocID="{B0967552-46F3-4572-9103-B2CD53F6D70F}" presName="imgShp" presStyleLbl="fgImgPlace1" presStyleIdx="2" presStyleCnt="5" custLinFactX="-100000" custLinFactNeighborX="-123634" custLinFactNeighborY="-245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4558C04-B233-4B0F-828E-A839DE147B55}" type="pres">
      <dgm:prSet presAssocID="{B0967552-46F3-4572-9103-B2CD53F6D70F}" presName="txShp" presStyleLbl="node1" presStyleIdx="2" presStyleCnt="5" custScaleX="143280" custScaleY="139776" custLinFactNeighborX="1133" custLinFactNeighborY="42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1F03EE-E1C1-4213-86BC-BED3A563939B}" type="pres">
      <dgm:prSet presAssocID="{64A6C79D-A75B-473D-8D15-C5EEA0D25CC5}" presName="spacing" presStyleCnt="0"/>
      <dgm:spPr/>
    </dgm:pt>
    <dgm:pt modelId="{72CB4F37-62C6-4011-AF17-21C59E63ADDA}" type="pres">
      <dgm:prSet presAssocID="{70E248C2-4B61-42ED-9FF8-5C916849A27F}" presName="composite" presStyleCnt="0"/>
      <dgm:spPr/>
    </dgm:pt>
    <dgm:pt modelId="{830E504D-9854-4F77-B0E0-8E4714C2B39E}" type="pres">
      <dgm:prSet presAssocID="{70E248C2-4B61-42ED-9FF8-5C916849A27F}" presName="imgShp" presStyleLbl="fgImgPlace1" presStyleIdx="3" presStyleCnt="5" custLinFactX="-100000" custLinFactNeighborX="-122620" custLinFactNeighborY="6158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6EBBE863-17FF-43D9-B72C-0B1E1D739599}" type="pres">
      <dgm:prSet presAssocID="{70E248C2-4B61-42ED-9FF8-5C916849A27F}" presName="txShp" presStyleLbl="node1" presStyleIdx="3" presStyleCnt="5" custScaleX="143745" custScaleY="120009" custLinFactNeighborX="1170" custLinFactNeighborY="2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37B9A-39FF-4C35-B8DA-B1B71B3CC469}" type="pres">
      <dgm:prSet presAssocID="{335B05A6-6C2D-46B9-AA6E-DC1C237D0463}" presName="spacing" presStyleCnt="0"/>
      <dgm:spPr/>
    </dgm:pt>
    <dgm:pt modelId="{A943949B-D76D-4911-B710-E2079CDAADB7}" type="pres">
      <dgm:prSet presAssocID="{84400399-E761-4D9C-80F1-977A7898490A}" presName="composite" presStyleCnt="0"/>
      <dgm:spPr/>
    </dgm:pt>
    <dgm:pt modelId="{1C498917-B25E-4916-A707-07BB942DB7FA}" type="pres">
      <dgm:prSet presAssocID="{84400399-E761-4D9C-80F1-977A7898490A}" presName="imgShp" presStyleLbl="fgImgPlace1" presStyleIdx="4" presStyleCnt="5" custLinFactX="-100000" custLinFactNeighborX="-122989" custLinFactNeighborY="-3835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380E51C9-1AA7-46AA-93B3-3EE51C6B46BF}" type="pres">
      <dgm:prSet presAssocID="{84400399-E761-4D9C-80F1-977A7898490A}" presName="txShp" presStyleLbl="node1" presStyleIdx="4" presStyleCnt="5" custScaleX="142094" custScaleY="115913" custLinFactNeighborX="1240" custLinFactNeighborY="-3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E0EB9E-4CF4-4AF3-8BB6-D2805FA50471}" type="presOf" srcId="{1B676438-92DE-41C4-BBB5-C411240A21ED}" destId="{538213EB-D3BE-4E62-9293-7B2A0DDB4DFF}" srcOrd="0" destOrd="0" presId="urn:microsoft.com/office/officeart/2005/8/layout/vList3"/>
    <dgm:cxn modelId="{3B7629D7-08ED-42CD-A44D-88F22EB2AAF6}" type="presOf" srcId="{FA1BB407-BB2F-436B-BD19-917EA32FD56A}" destId="{6A9C11CB-F472-487D-8735-E457ABDFACCA}" srcOrd="0" destOrd="0" presId="urn:microsoft.com/office/officeart/2005/8/layout/vList3"/>
    <dgm:cxn modelId="{2F7F4C1A-7E42-461A-8E1B-6C36A2977F82}" srcId="{0B43A6E5-2281-4549-8108-800BA8768D8D}" destId="{84400399-E761-4D9C-80F1-977A7898490A}" srcOrd="4" destOrd="0" parTransId="{7626C978-7D98-46EA-ACAE-4C37D80383EC}" sibTransId="{3A462CFE-57A9-4986-A8E5-8A33A84E56C2}"/>
    <dgm:cxn modelId="{194EC117-2930-4736-8955-7E4ECC942B53}" type="presOf" srcId="{84400399-E761-4D9C-80F1-977A7898490A}" destId="{380E51C9-1AA7-46AA-93B3-3EE51C6B46BF}" srcOrd="0" destOrd="0" presId="urn:microsoft.com/office/officeart/2005/8/layout/vList3"/>
    <dgm:cxn modelId="{09FEAB64-29C9-4568-AFB9-9999DB074E4D}" type="presOf" srcId="{70E248C2-4B61-42ED-9FF8-5C916849A27F}" destId="{6EBBE863-17FF-43D9-B72C-0B1E1D739599}" srcOrd="0" destOrd="0" presId="urn:microsoft.com/office/officeart/2005/8/layout/vList3"/>
    <dgm:cxn modelId="{9E017F45-9765-42CA-A71E-F8B90C4672F1}" type="presOf" srcId="{B0967552-46F3-4572-9103-B2CD53F6D70F}" destId="{64558C04-B233-4B0F-828E-A839DE147B55}" srcOrd="0" destOrd="0" presId="urn:microsoft.com/office/officeart/2005/8/layout/vList3"/>
    <dgm:cxn modelId="{8F49726C-6874-49A3-99A5-248A749C2100}" srcId="{0B43A6E5-2281-4549-8108-800BA8768D8D}" destId="{1B676438-92DE-41C4-BBB5-C411240A21ED}" srcOrd="1" destOrd="0" parTransId="{4B298E10-AF90-416D-B899-29457D396289}" sibTransId="{00DDB15B-2E41-4B00-A531-712265DD9E1D}"/>
    <dgm:cxn modelId="{48FF7092-90A2-4422-9158-F944AB6A7FBE}" type="presOf" srcId="{0B43A6E5-2281-4549-8108-800BA8768D8D}" destId="{78E67C8B-3074-4BCE-B7F4-FFF7EE0655D1}" srcOrd="0" destOrd="0" presId="urn:microsoft.com/office/officeart/2005/8/layout/vList3"/>
    <dgm:cxn modelId="{660E2D90-8BA2-4B8C-921C-2D8DF77414D5}" srcId="{0B43A6E5-2281-4549-8108-800BA8768D8D}" destId="{70E248C2-4B61-42ED-9FF8-5C916849A27F}" srcOrd="3" destOrd="0" parTransId="{506B85DF-9360-4667-86B9-756A02396F27}" sibTransId="{335B05A6-6C2D-46B9-AA6E-DC1C237D0463}"/>
    <dgm:cxn modelId="{863C947E-3D7F-412F-B50A-7EA67D50D63D}" srcId="{0B43A6E5-2281-4549-8108-800BA8768D8D}" destId="{B0967552-46F3-4572-9103-B2CD53F6D70F}" srcOrd="2" destOrd="0" parTransId="{F3CE9A83-1E8D-4D08-AA00-D08E67EE0BCC}" sibTransId="{64A6C79D-A75B-473D-8D15-C5EEA0D25CC5}"/>
    <dgm:cxn modelId="{74811DA5-E958-41C3-9B39-1EDA77471A27}" srcId="{0B43A6E5-2281-4549-8108-800BA8768D8D}" destId="{FA1BB407-BB2F-436B-BD19-917EA32FD56A}" srcOrd="0" destOrd="0" parTransId="{FEEBFF82-D134-4AA1-9C52-58B33765D5A7}" sibTransId="{F8223A05-DCFB-459C-A32C-7829103B34E3}"/>
    <dgm:cxn modelId="{B1EDF83D-CFC6-403D-9B1C-1D60443E1092}" type="presParOf" srcId="{78E67C8B-3074-4BCE-B7F4-FFF7EE0655D1}" destId="{2F936910-47A9-4AE3-8B14-A2A71AE20984}" srcOrd="0" destOrd="0" presId="urn:microsoft.com/office/officeart/2005/8/layout/vList3"/>
    <dgm:cxn modelId="{E6539858-C6FE-4E1D-A98A-C91DF9A2B0AF}" type="presParOf" srcId="{2F936910-47A9-4AE3-8B14-A2A71AE20984}" destId="{AEFE1B5E-45DC-44F4-8CE5-D885FBFED5FA}" srcOrd="0" destOrd="0" presId="urn:microsoft.com/office/officeart/2005/8/layout/vList3"/>
    <dgm:cxn modelId="{145FF4E8-7AD6-41AD-9ADE-84D159226077}" type="presParOf" srcId="{2F936910-47A9-4AE3-8B14-A2A71AE20984}" destId="{6A9C11CB-F472-487D-8735-E457ABDFACCA}" srcOrd="1" destOrd="0" presId="urn:microsoft.com/office/officeart/2005/8/layout/vList3"/>
    <dgm:cxn modelId="{7FD0E492-2BF0-4F2C-AEE8-91C78BE1CCD6}" type="presParOf" srcId="{78E67C8B-3074-4BCE-B7F4-FFF7EE0655D1}" destId="{F3DEBDAC-F594-4D0E-AE43-49ABBD16FD0F}" srcOrd="1" destOrd="0" presId="urn:microsoft.com/office/officeart/2005/8/layout/vList3"/>
    <dgm:cxn modelId="{66019B1B-CE96-4A3E-83B4-F0204E4280BF}" type="presParOf" srcId="{78E67C8B-3074-4BCE-B7F4-FFF7EE0655D1}" destId="{12AD2855-5D6F-4445-A186-B17E03B72032}" srcOrd="2" destOrd="0" presId="urn:microsoft.com/office/officeart/2005/8/layout/vList3"/>
    <dgm:cxn modelId="{3B5D8B5E-D9DF-4022-8560-487B0918F855}" type="presParOf" srcId="{12AD2855-5D6F-4445-A186-B17E03B72032}" destId="{9EA50996-F24A-4562-BF15-7541C32B018F}" srcOrd="0" destOrd="0" presId="urn:microsoft.com/office/officeart/2005/8/layout/vList3"/>
    <dgm:cxn modelId="{20BB33DD-7C26-4002-97D1-DF9E73188336}" type="presParOf" srcId="{12AD2855-5D6F-4445-A186-B17E03B72032}" destId="{538213EB-D3BE-4E62-9293-7B2A0DDB4DFF}" srcOrd="1" destOrd="0" presId="urn:microsoft.com/office/officeart/2005/8/layout/vList3"/>
    <dgm:cxn modelId="{6E8AE8FD-CABF-4A07-B12F-9470217D32FB}" type="presParOf" srcId="{78E67C8B-3074-4BCE-B7F4-FFF7EE0655D1}" destId="{F4DFA6D4-2EFC-4BC9-BC1F-970495A4698F}" srcOrd="3" destOrd="0" presId="urn:microsoft.com/office/officeart/2005/8/layout/vList3"/>
    <dgm:cxn modelId="{2FCC5312-9E07-4BBF-97FC-D6408E73867B}" type="presParOf" srcId="{78E67C8B-3074-4BCE-B7F4-FFF7EE0655D1}" destId="{F87A8B4C-2F73-482A-ABE9-42D65A171B50}" srcOrd="4" destOrd="0" presId="urn:microsoft.com/office/officeart/2005/8/layout/vList3"/>
    <dgm:cxn modelId="{409F3AF7-17FA-4276-A3C6-12C9B51233E9}" type="presParOf" srcId="{F87A8B4C-2F73-482A-ABE9-42D65A171B50}" destId="{472A9F3E-ECE1-4FF2-9A50-9379E773EE58}" srcOrd="0" destOrd="0" presId="urn:microsoft.com/office/officeart/2005/8/layout/vList3"/>
    <dgm:cxn modelId="{A2A4757F-EF5B-43D7-870A-5EAE1532A316}" type="presParOf" srcId="{F87A8B4C-2F73-482A-ABE9-42D65A171B50}" destId="{64558C04-B233-4B0F-828E-A839DE147B55}" srcOrd="1" destOrd="0" presId="urn:microsoft.com/office/officeart/2005/8/layout/vList3"/>
    <dgm:cxn modelId="{F5E384E0-6DBA-4EF5-8676-272C59D2D7AB}" type="presParOf" srcId="{78E67C8B-3074-4BCE-B7F4-FFF7EE0655D1}" destId="{4D1F03EE-E1C1-4213-86BC-BED3A563939B}" srcOrd="5" destOrd="0" presId="urn:microsoft.com/office/officeart/2005/8/layout/vList3"/>
    <dgm:cxn modelId="{9A7CB740-3C7C-4758-A191-5BD8A4FB103B}" type="presParOf" srcId="{78E67C8B-3074-4BCE-B7F4-FFF7EE0655D1}" destId="{72CB4F37-62C6-4011-AF17-21C59E63ADDA}" srcOrd="6" destOrd="0" presId="urn:microsoft.com/office/officeart/2005/8/layout/vList3"/>
    <dgm:cxn modelId="{9DACFA82-4AB7-45D1-84F1-EAA2CC719ECD}" type="presParOf" srcId="{72CB4F37-62C6-4011-AF17-21C59E63ADDA}" destId="{830E504D-9854-4F77-B0E0-8E4714C2B39E}" srcOrd="0" destOrd="0" presId="urn:microsoft.com/office/officeart/2005/8/layout/vList3"/>
    <dgm:cxn modelId="{496188CC-509E-4ED4-BD04-B117BF3BBB8D}" type="presParOf" srcId="{72CB4F37-62C6-4011-AF17-21C59E63ADDA}" destId="{6EBBE863-17FF-43D9-B72C-0B1E1D739599}" srcOrd="1" destOrd="0" presId="urn:microsoft.com/office/officeart/2005/8/layout/vList3"/>
    <dgm:cxn modelId="{161D2D30-2163-4BF4-9D33-FFE593372BD5}" type="presParOf" srcId="{78E67C8B-3074-4BCE-B7F4-FFF7EE0655D1}" destId="{1CA37B9A-39FF-4C35-B8DA-B1B71B3CC469}" srcOrd="7" destOrd="0" presId="urn:microsoft.com/office/officeart/2005/8/layout/vList3"/>
    <dgm:cxn modelId="{345B5C97-337C-4B82-AA11-14DE2DB131A1}" type="presParOf" srcId="{78E67C8B-3074-4BCE-B7F4-FFF7EE0655D1}" destId="{A943949B-D76D-4911-B710-E2079CDAADB7}" srcOrd="8" destOrd="0" presId="urn:microsoft.com/office/officeart/2005/8/layout/vList3"/>
    <dgm:cxn modelId="{BB0D4655-9B12-40EF-9D18-96F94163E1C1}" type="presParOf" srcId="{A943949B-D76D-4911-B710-E2079CDAADB7}" destId="{1C498917-B25E-4916-A707-07BB942DB7FA}" srcOrd="0" destOrd="0" presId="urn:microsoft.com/office/officeart/2005/8/layout/vList3"/>
    <dgm:cxn modelId="{EFE669E0-966B-43CA-976F-45FD20C0E9A5}" type="presParOf" srcId="{A943949B-D76D-4911-B710-E2079CDAADB7}" destId="{380E51C9-1AA7-46AA-93B3-3EE51C6B46B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81DF4-4C83-4FF4-A99F-6C68179D4761}">
      <dsp:nvSpPr>
        <dsp:cNvPr id="0" name=""/>
        <dsp:cNvSpPr/>
      </dsp:nvSpPr>
      <dsp:spPr>
        <a:xfrm>
          <a:off x="0" y="0"/>
          <a:ext cx="12192000" cy="205739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целью создания эффективной пространственной предметно- развивающей среды в дошкольном учреждении во всех возрастных группах оформлены центры речевой активности, которые </a:t>
          </a:r>
          <a:br>
            <a:rPr lang="ru-RU" sz="2900" b="1" kern="12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900" b="1" kern="1200" dirty="0" smtClean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предусматривает определенный перечень материала и оборудования</a:t>
          </a:r>
          <a:r>
            <a:rPr lang="ru-RU" sz="2900" b="1" kern="1200" dirty="0" smtClean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2900" b="1" kern="1200" dirty="0">
            <a:solidFill>
              <a:srgbClr val="990099"/>
            </a:solidFill>
          </a:endParaRPr>
        </a:p>
      </dsp:txBody>
      <dsp:txXfrm>
        <a:off x="0" y="0"/>
        <a:ext cx="12192000" cy="2057399"/>
      </dsp:txXfrm>
    </dsp:sp>
    <dsp:sp modelId="{B113E7BC-172D-4A34-9272-B282B41DC1E7}">
      <dsp:nvSpPr>
        <dsp:cNvPr id="0" name=""/>
        <dsp:cNvSpPr/>
      </dsp:nvSpPr>
      <dsp:spPr>
        <a:xfrm>
          <a:off x="5953" y="2057399"/>
          <a:ext cx="4060031" cy="43205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73025" cmpd="thickThin">
          <a:solidFill>
            <a:srgbClr val="000099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 smtClean="0">
            <a:latin typeface="Times New Roman" panose="02020603050405020304" pitchFamily="18" charset="0"/>
            <a:ea typeface="+mj-ea"/>
            <a:cs typeface="Times New Roman" panose="02020603050405020304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Нормативно - знаковый материал</a:t>
          </a:r>
          <a:r>
            <a:rPr lang="ru-RU" sz="2400" kern="1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который готовит ребёнка к освоению письменной речи (чтения и письма):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 разнообразные наборы букв, приспособления для работы с ними, алфавитные таблицы и т.п. </a:t>
          </a:r>
          <a:br>
            <a:rPr lang="ru-RU" sz="2400" kern="1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</a:br>
          <a:endParaRPr lang="ru-RU" sz="2400" kern="1200" dirty="0"/>
        </a:p>
      </dsp:txBody>
      <dsp:txXfrm>
        <a:off x="5953" y="2057399"/>
        <a:ext cx="4060031" cy="4320539"/>
      </dsp:txXfrm>
    </dsp:sp>
    <dsp:sp modelId="{777978A5-0AAB-486D-A12C-24E54D6E5269}">
      <dsp:nvSpPr>
        <dsp:cNvPr id="0" name=""/>
        <dsp:cNvSpPr/>
      </dsp:nvSpPr>
      <dsp:spPr>
        <a:xfrm>
          <a:off x="4065984" y="2049773"/>
          <a:ext cx="4060031" cy="433579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73025" cmpd="thickThin">
          <a:solidFill>
            <a:srgbClr val="000099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Образно - символический материал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специально разработанные, так называемые «наглядные пособия»: предметные и сюжетные картины, иллюстрации, серии картинок с фабульным развитием сюжета;</a:t>
          </a:r>
          <a:br>
            <a:rPr lang="ru-RU" sz="2400" kern="1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</a:br>
          <a:r>
            <a:rPr lang="ru-RU" sz="2400" kern="1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алгоритмы для обучению рассказыванию, описанию; </a:t>
          </a:r>
          <a:r>
            <a:rPr lang="ru-RU" sz="2400" kern="1200" dirty="0" err="1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мнемотаблицы</a:t>
          </a:r>
          <a:r>
            <a:rPr lang="ru-RU" sz="2400" kern="1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 для заучивания стихов </a:t>
          </a:r>
          <a:endParaRPr lang="ru-RU" sz="2400" kern="1200" dirty="0"/>
        </a:p>
      </dsp:txBody>
      <dsp:txXfrm>
        <a:off x="4065984" y="2049773"/>
        <a:ext cx="4060031" cy="4335790"/>
      </dsp:txXfrm>
    </dsp:sp>
    <dsp:sp modelId="{5673E6C0-D16E-4325-A621-2D21FA21756F}">
      <dsp:nvSpPr>
        <dsp:cNvPr id="0" name=""/>
        <dsp:cNvSpPr/>
      </dsp:nvSpPr>
      <dsp:spPr>
        <a:xfrm>
          <a:off x="8131968" y="2057399"/>
          <a:ext cx="4060031" cy="43205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0325" cmpd="thickThin">
          <a:solidFill>
            <a:srgbClr val="000099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Разнообразный практический материал для организации речевых игр и занятий</a:t>
          </a:r>
          <a:br>
            <a:rPr lang="ru-RU" sz="24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</a:br>
          <a:endParaRPr lang="ru-RU" sz="2400" b="1" kern="1200" dirty="0">
            <a:solidFill>
              <a:srgbClr val="FF0000"/>
            </a:solidFill>
          </a:endParaRPr>
        </a:p>
      </dsp:txBody>
      <dsp:txXfrm>
        <a:off x="8131968" y="2057399"/>
        <a:ext cx="4060031" cy="4320539"/>
      </dsp:txXfrm>
    </dsp:sp>
    <dsp:sp modelId="{5D927BAC-9750-489C-BF1A-CAE8238B4B2F}">
      <dsp:nvSpPr>
        <dsp:cNvPr id="0" name=""/>
        <dsp:cNvSpPr/>
      </dsp:nvSpPr>
      <dsp:spPr>
        <a:xfrm>
          <a:off x="0" y="6377939"/>
          <a:ext cx="12192000" cy="48005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C11CB-F472-487D-8735-E457ABDFACCA}">
      <dsp:nvSpPr>
        <dsp:cNvPr id="0" name=""/>
        <dsp:cNvSpPr/>
      </dsp:nvSpPr>
      <dsp:spPr>
        <a:xfrm rot="10800000">
          <a:off x="291764" y="389"/>
          <a:ext cx="11166511" cy="15563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08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Особенно тесно связано со становлением речи развитие тонких движений пальцев рук. По мнению известного философа Канта, “</a:t>
          </a:r>
          <a:r>
            <a:rPr lang="ru-RU" sz="1800" b="1" kern="1200" dirty="0" smtClean="0">
              <a:solidFill>
                <a:srgbClr val="FF0000"/>
              </a:solidFill>
              <a:latin typeface="Monotype Corsiva" panose="03010101010201010101" pitchFamily="66" charset="0"/>
              <a:ea typeface="Times New Roman" panose="02020603050405020304" pitchFamily="18" charset="0"/>
              <a:cs typeface="Times New Roman" panose="02020603050405020304" pitchFamily="18" charset="0"/>
            </a:rPr>
            <a:t>рука - это выдвинувшийся вперед человеческий мозг</a:t>
          </a:r>
          <a:r>
            <a:rPr lang="ru-RU" sz="18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”. Необходимо как можно чаще использовать в ООД и играх с детьми упражнения для развития мелкой моторики, так называемую пальчиковую гимнастику.</a:t>
          </a:r>
          <a:endParaRPr lang="ru-RU" sz="1800" b="1" kern="1200" dirty="0">
            <a:solidFill>
              <a:srgbClr val="FF0000"/>
            </a:solidFill>
            <a:latin typeface="Times New Roman" panose="02020603050405020304" pitchFamily="18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680851" y="389"/>
        <a:ext cx="10777424" cy="1556348"/>
      </dsp:txXfrm>
    </dsp:sp>
    <dsp:sp modelId="{AEFE1B5E-45DC-44F4-8CE5-D885FBFED5FA}">
      <dsp:nvSpPr>
        <dsp:cNvPr id="0" name=""/>
        <dsp:cNvSpPr/>
      </dsp:nvSpPr>
      <dsp:spPr>
        <a:xfrm>
          <a:off x="0" y="431927"/>
          <a:ext cx="755347" cy="75534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rgbClr val="8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213EB-D3BE-4E62-9293-7B2A0DDB4DFF}">
      <dsp:nvSpPr>
        <dsp:cNvPr id="0" name=""/>
        <dsp:cNvSpPr/>
      </dsp:nvSpPr>
      <dsp:spPr>
        <a:xfrm rot="10800000">
          <a:off x="273792" y="1782214"/>
          <a:ext cx="11202455" cy="130206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08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Важно использовать двигательно-речевые средства. Они часто используются  при динамической паузе, при автоматизации звуков, при развитии умений координировать движения с речью. Стихотворения подбираются так, чтобы соотнести ритм стихотворной строки с движениями рук, ног, и туловища. Длина строки должна быть средней, чтобы подобрать к ней соответствующее движение.</a:t>
          </a:r>
          <a:endParaRPr lang="ru-RU" sz="1800" kern="1200" dirty="0">
            <a:solidFill>
              <a:srgbClr val="FF0000"/>
            </a:solidFill>
          </a:endParaRPr>
        </a:p>
      </dsp:txBody>
      <dsp:txXfrm rot="10800000">
        <a:off x="599307" y="1782214"/>
        <a:ext cx="10876940" cy="1302060"/>
      </dsp:txXfrm>
    </dsp:sp>
    <dsp:sp modelId="{9EA50996-F24A-4562-BF15-7541C32B018F}">
      <dsp:nvSpPr>
        <dsp:cNvPr id="0" name=""/>
        <dsp:cNvSpPr/>
      </dsp:nvSpPr>
      <dsp:spPr>
        <a:xfrm>
          <a:off x="0" y="2027305"/>
          <a:ext cx="755347" cy="75534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558C04-B233-4B0F-828E-A839DE147B55}">
      <dsp:nvSpPr>
        <dsp:cNvPr id="0" name=""/>
        <dsp:cNvSpPr/>
      </dsp:nvSpPr>
      <dsp:spPr>
        <a:xfrm rot="10800000">
          <a:off x="365760" y="3341952"/>
          <a:ext cx="11195579" cy="105579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08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Речевые уголки должны привлекать к себе внимание детей, желание играть, именно в данном отведенном пространстве.</a:t>
          </a:r>
          <a:endParaRPr lang="ru-RU" sz="18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629708" y="3341952"/>
        <a:ext cx="10931631" cy="1055794"/>
      </dsp:txXfrm>
    </dsp:sp>
    <dsp:sp modelId="{472A9F3E-ECE1-4FF2-9A50-9379E773EE58}">
      <dsp:nvSpPr>
        <dsp:cNvPr id="0" name=""/>
        <dsp:cNvSpPr/>
      </dsp:nvSpPr>
      <dsp:spPr>
        <a:xfrm>
          <a:off x="0" y="3458124"/>
          <a:ext cx="755347" cy="75534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BBE863-17FF-43D9-B72C-0B1E1D739599}">
      <dsp:nvSpPr>
        <dsp:cNvPr id="0" name=""/>
        <dsp:cNvSpPr/>
      </dsp:nvSpPr>
      <dsp:spPr>
        <a:xfrm rot="10800000">
          <a:off x="350484" y="4607126"/>
          <a:ext cx="11231913" cy="90648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08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Необходимо заботимся о своевременном формировании речи детей, о ее чистоте и правильности, предупреждая и исправляя различные нарушения</a:t>
          </a:r>
          <a:endParaRPr lang="ru-RU" sz="18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577105" y="4607126"/>
        <a:ext cx="11005292" cy="906484"/>
      </dsp:txXfrm>
    </dsp:sp>
    <dsp:sp modelId="{830E504D-9854-4F77-B0E0-8E4714C2B39E}">
      <dsp:nvSpPr>
        <dsp:cNvPr id="0" name=""/>
        <dsp:cNvSpPr/>
      </dsp:nvSpPr>
      <dsp:spPr>
        <a:xfrm>
          <a:off x="0" y="4713105"/>
          <a:ext cx="755347" cy="75534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E51C9-1AA7-46AA-93B3-3EE51C6B46BF}">
      <dsp:nvSpPr>
        <dsp:cNvPr id="0" name=""/>
        <dsp:cNvSpPr/>
      </dsp:nvSpPr>
      <dsp:spPr>
        <a:xfrm rot="10800000">
          <a:off x="420456" y="5695240"/>
          <a:ext cx="11102907" cy="87554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087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Грамотная, педагогически целесообразная речь педагога – важная составляющая речевого развития детей</a:t>
          </a:r>
          <a:endParaRPr lang="ru-RU" altLang="ru-RU" sz="18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639342" y="5695240"/>
        <a:ext cx="10884021" cy="875545"/>
      </dsp:txXfrm>
    </dsp:sp>
    <dsp:sp modelId="{1C498917-B25E-4916-A707-07BB942DB7FA}">
      <dsp:nvSpPr>
        <dsp:cNvPr id="0" name=""/>
        <dsp:cNvSpPr/>
      </dsp:nvSpPr>
      <dsp:spPr>
        <a:xfrm>
          <a:off x="0" y="5754116"/>
          <a:ext cx="755347" cy="755347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01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45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61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14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9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0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56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94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63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2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26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1CF0E-CA70-4AA2-95BA-2D83E73E0BC2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8A5A-46CC-46FC-9355-48CA3CDF5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4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430392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rgbClr val="3A15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  <a:br>
              <a:rPr lang="ru-RU" sz="1800" dirty="0" smtClean="0">
                <a:solidFill>
                  <a:srgbClr val="3A15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3A15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№25 «Светлячок»</a:t>
            </a:r>
            <a:endParaRPr lang="ru-RU" sz="1800" dirty="0">
              <a:solidFill>
                <a:srgbClr val="3A15D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807744"/>
            <a:ext cx="9144000" cy="3495776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</a:p>
          <a:p>
            <a:r>
              <a:rPr lang="ru-RU" sz="4400" b="1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Пространственная предметно-развивающая среда – как важнейший фактор развития речи дошкольников</a:t>
            </a:r>
            <a:r>
              <a:rPr lang="ru-RU" sz="44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dirty="0" smtClean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3A15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воспитатель Борисова Марина Александровна</a:t>
            </a:r>
            <a:endParaRPr lang="ru-RU" dirty="0">
              <a:solidFill>
                <a:srgbClr val="3A15D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43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оснащения пространственной предметно-развивающей среды:</a:t>
            </a:r>
            <a:endParaRPr lang="ru-RU" b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8199" y="1528820"/>
            <a:ext cx="8520953" cy="4749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9720">
              <a:lnSpc>
                <a:spcPct val="122000"/>
              </a:lnSpc>
            </a:pP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99720" algn="ctr"/>
            <a:r>
              <a:rPr lang="ru-RU" sz="3600" b="1" dirty="0">
                <a:solidFill>
                  <a:srgbClr val="3A15D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наполняемость уголка;</a:t>
            </a:r>
          </a:p>
          <a:p>
            <a:pPr indent="299720" algn="ctr"/>
            <a:r>
              <a:rPr lang="ru-RU" sz="3600" b="1" dirty="0">
                <a:solidFill>
                  <a:srgbClr val="3A15D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разнообразие материала;</a:t>
            </a:r>
          </a:p>
          <a:p>
            <a:pPr indent="299720" algn="ctr"/>
            <a:r>
              <a:rPr lang="ru-RU" sz="3600" b="1" dirty="0">
                <a:solidFill>
                  <a:srgbClr val="3A15D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соответствие возрасту;</a:t>
            </a:r>
          </a:p>
          <a:p>
            <a:pPr indent="299720" algn="ctr"/>
            <a:r>
              <a:rPr lang="ru-RU" sz="3600" b="1" dirty="0">
                <a:solidFill>
                  <a:srgbClr val="3A15D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доступность;</a:t>
            </a:r>
          </a:p>
          <a:p>
            <a:pPr indent="299720" algn="ctr"/>
            <a:r>
              <a:rPr lang="ru-RU" sz="3600" b="1" dirty="0">
                <a:solidFill>
                  <a:srgbClr val="3A15D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системность;</a:t>
            </a:r>
          </a:p>
          <a:p>
            <a:pPr indent="299720" algn="ctr"/>
            <a:r>
              <a:rPr lang="ru-RU" sz="3600" b="1" dirty="0">
                <a:solidFill>
                  <a:srgbClr val="3A15D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эстетика оформления;</a:t>
            </a:r>
          </a:p>
          <a:p>
            <a:pPr indent="299720" algn="ctr"/>
            <a:r>
              <a:rPr lang="ru-RU" sz="3600" b="1" dirty="0">
                <a:solidFill>
                  <a:srgbClr val="3A15D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ведущая игрушка (</a:t>
            </a:r>
            <a:r>
              <a:rPr lang="ru-RU" sz="3600" b="1" i="1" dirty="0">
                <a:solidFill>
                  <a:srgbClr val="3A15D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«хозяйка»</a:t>
            </a:r>
            <a:r>
              <a:rPr lang="ru-RU" sz="3600" b="1" dirty="0">
                <a:solidFill>
                  <a:srgbClr val="3A15D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речевого уголка).</a:t>
            </a:r>
            <a:endParaRPr lang="ru-RU" sz="3600" b="1" dirty="0">
              <a:solidFill>
                <a:srgbClr val="3A15D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641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4356"/>
            <a:ext cx="10515600" cy="6872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40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речевых уголков </a:t>
            </a:r>
            <a:r>
              <a:rPr lang="ru-RU" sz="4000" b="1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группах ДОУ</a:t>
            </a:r>
            <a:r>
              <a:rPr lang="ru-RU" sz="4000" b="1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800000"/>
              </a:solidFill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685945" y="5060830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Картинки по лексическим темам.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59436" y="931654"/>
            <a:ext cx="2947644" cy="4003374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дидактических  игры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разделам развития речи для детей данного возраста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артикуляционной,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дыхательной 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пальчиковой гимнастик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8684788" y="931654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Художественные произведения по программе</a:t>
            </a:r>
            <a:endParaRPr lang="ru-RU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5624421" y="3637473"/>
            <a:ext cx="2294626" cy="1483742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Различные виды театров.</a:t>
            </a:r>
            <a:r>
              <a:rPr lang="ru-RU" sz="200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3657600" y="3102694"/>
            <a:ext cx="8347492" cy="3574151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Предметные картинки: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изображением игрушек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предметов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гигиены; одежды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обуви, посуды, мебели, спальных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принадлежностей,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транспортных средств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овощей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фруктов, домашних животных и их детенышей;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изображением размера,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цвета предметов, вкуса, температуры предметов (красный, большой, горячий, сладкий и т.д.); </a:t>
            </a:r>
            <a:b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 изображением действий (ложится спать, садится, одевается, гуляет, подметает и т.д.)</a:t>
            </a:r>
            <a:r>
              <a:rPr lang="ru-RU" sz="36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4656106" y="859409"/>
            <a:ext cx="3262941" cy="2073932"/>
          </a:xfrm>
          <a:prstGeom prst="flowChartPunchedTape">
            <a:avLst/>
          </a:prstGeom>
          <a:solidFill>
            <a:srgbClr val="66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3A15D9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Вторая группа раннего возраста</a:t>
            </a:r>
            <a:endParaRPr lang="ru-RU" sz="3600" b="1" dirty="0">
              <a:solidFill>
                <a:srgbClr val="3A15D9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620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13716" y="310264"/>
            <a:ext cx="2947644" cy="4003374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дидактических  игры</a:t>
            </a:r>
            <a:r>
              <a:rPr lang="ru-RU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разделам развития речи для детей данного возраста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артикуляционной,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дыхательной 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пальчиковой гимнастик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Волна 2"/>
          <p:cNvSpPr/>
          <p:nvPr/>
        </p:nvSpPr>
        <p:spPr>
          <a:xfrm>
            <a:off x="3988423" y="310264"/>
            <a:ext cx="3358982" cy="2128136"/>
          </a:xfrm>
          <a:prstGeom prst="wave">
            <a:avLst/>
          </a:prstGeom>
          <a:solidFill>
            <a:srgbClr val="66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3A15D9"/>
                </a:solidFill>
                <a:latin typeface="Monotype Corsiva" panose="03010101010201010101" pitchFamily="66" charset="0"/>
                <a:ea typeface="+mj-ea"/>
                <a:cs typeface="Times New Roman" panose="02020603050405020304" pitchFamily="18" charset="0"/>
              </a:rPr>
              <a:t>Вторая младшая группа</a:t>
            </a:r>
            <a:endParaRPr lang="ru-RU" sz="3600" b="1" dirty="0">
              <a:solidFill>
                <a:srgbClr val="3A15D9"/>
              </a:solidFill>
              <a:latin typeface="Monotype Corsiva" panose="03010101010201010101" pitchFamily="66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8074468" y="389378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Художественные произведения по программе</a:t>
            </a:r>
            <a:endParaRPr lang="ru-RU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815840" y="2791582"/>
            <a:ext cx="7189252" cy="3885263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Предметные и сюжетные картинки:</a:t>
            </a: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предметов одежды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обуви,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головных уборов, посуды, мебели, видов транспорта, части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суток, домашних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животных и их детенышей,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овощей, фруктов и т. д.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изображением местоположение предметов (за окном, высоко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далеко, под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шкафом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ctr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изображением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некоторых материалов и их свойств (н-р: бумага – гладкая, рвётся)</a:t>
            </a:r>
          </a:p>
          <a:p>
            <a:pPr marL="342900" indent="-342900" algn="ctr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изображением действий</a:t>
            </a:r>
            <a:endParaRPr lang="ru-RU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40225" y="4877950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Картинки по лексическим темам.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8168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1134520" y="310264"/>
            <a:ext cx="2947644" cy="4003374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дидактических  игры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разделам развития речи для детей данного возраста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упражнения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артикуляционной,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дыхательной 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пальчиковой гимнастик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Волна 2"/>
          <p:cNvSpPr/>
          <p:nvPr/>
        </p:nvSpPr>
        <p:spPr>
          <a:xfrm>
            <a:off x="4815840" y="310264"/>
            <a:ext cx="3358982" cy="2128136"/>
          </a:xfrm>
          <a:prstGeom prst="wave">
            <a:avLst/>
          </a:prstGeom>
          <a:solidFill>
            <a:srgbClr val="66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3A15D9"/>
                </a:solidFill>
                <a:latin typeface="Monotype Corsiva" panose="03010101010201010101" pitchFamily="66" charset="0"/>
                <a:ea typeface="+mj-ea"/>
                <a:cs typeface="Times New Roman" panose="02020603050405020304" pitchFamily="18" charset="0"/>
              </a:rPr>
              <a:t>Средняя группа</a:t>
            </a:r>
            <a:endParaRPr lang="ru-RU" sz="3600" b="1" dirty="0">
              <a:solidFill>
                <a:srgbClr val="3A15D9"/>
              </a:solidFill>
              <a:latin typeface="Monotype Corsiva" panose="03010101010201010101" pitchFamily="66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156508" y="389378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Художественные произведения по программе</a:t>
            </a:r>
            <a:endParaRPr lang="ru-RU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815840" y="2791582"/>
            <a:ext cx="7189252" cy="3885263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Предметные и сюжетные картинки:</a:t>
            </a:r>
          </a:p>
          <a:p>
            <a:pPr marL="342900" indent="-342900" algn="ctr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изображением знакомых сказок (рассказывание по сюжетной картинке)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 изображением предметов, явлений, событий,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имевших места в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 собственном опыте</a:t>
            </a:r>
          </a:p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изображением местоположение предметов (за окном, высоко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далеко, под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шкафом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 algn="ctr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изображением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предметов-противоположностей (антонимы)</a:t>
            </a:r>
          </a:p>
          <a:p>
            <a:pPr marL="342900" indent="-342900" algn="ctr">
              <a:buFontTx/>
              <a:buChar char="-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изображением профессий и их трудовых действий</a:t>
            </a:r>
            <a:endParaRPr lang="ru-RU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13716" y="4877950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Картинки по лексическим темам.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2873890" y="4877950"/>
            <a:ext cx="1835269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составления  описания и сравнения предметов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365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13716" y="310264"/>
            <a:ext cx="2947644" cy="4003374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дидактических  игры</a:t>
            </a:r>
            <a:r>
              <a:rPr lang="ru-RU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разделам развития речи для детей данного возраста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артикуляционной,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дыхательной 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пальчиковой гимнастик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Волна 2"/>
          <p:cNvSpPr/>
          <p:nvPr/>
        </p:nvSpPr>
        <p:spPr>
          <a:xfrm>
            <a:off x="4788523" y="183815"/>
            <a:ext cx="3358982" cy="2128136"/>
          </a:xfrm>
          <a:prstGeom prst="wave">
            <a:avLst/>
          </a:prstGeom>
          <a:solidFill>
            <a:srgbClr val="66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3A15D9"/>
                </a:solidFill>
                <a:latin typeface="Monotype Corsiva" panose="03010101010201010101" pitchFamily="66" charset="0"/>
                <a:ea typeface="+mj-ea"/>
                <a:cs typeface="Times New Roman" panose="02020603050405020304" pitchFamily="18" charset="0"/>
              </a:rPr>
              <a:t>Старшая группа</a:t>
            </a:r>
            <a:endParaRPr lang="ru-RU" sz="3600" b="1" dirty="0">
              <a:solidFill>
                <a:srgbClr val="3A15D9"/>
              </a:solidFill>
              <a:latin typeface="Monotype Corsiva" panose="03010101010201010101" pitchFamily="66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279146" y="310264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Художественные произведения по программе</a:t>
            </a:r>
            <a:endParaRPr lang="ru-RU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553200" y="2438400"/>
            <a:ext cx="5451892" cy="4238445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Предметные и сюжетные картинки: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 изображением изделий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народных промыслов,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мини-коллекций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(открытки, марки, монеты, наборы игрушек,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выполненных из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определенного материала), иллюстрированные книги (в том числе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знакомые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сказки с рисунками разных художников), открытки, фотографии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достопримечательностями родного края,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фабульным (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последовательно развивающимся) действием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40225" y="4847470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Картинки по лексическим темам.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895366" y="3287094"/>
            <a:ext cx="2185394" cy="2626026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составления  описания и сравнения предметов, объектов, явлений (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мнемотаблицы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02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13716" y="310264"/>
            <a:ext cx="2947644" cy="3316856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дидактических  игры</a:t>
            </a:r>
            <a:r>
              <a:rPr lang="ru-RU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разделам развития речи для детей данного возраста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упражнения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артикуляционной,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дыхательной 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пальчиковой гимнастик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Волна 2"/>
          <p:cNvSpPr/>
          <p:nvPr/>
        </p:nvSpPr>
        <p:spPr>
          <a:xfrm>
            <a:off x="4569357" y="310263"/>
            <a:ext cx="3541359" cy="2128136"/>
          </a:xfrm>
          <a:prstGeom prst="wave">
            <a:avLst/>
          </a:prstGeom>
          <a:solidFill>
            <a:srgbClr val="66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3A15D9"/>
                </a:solidFill>
                <a:latin typeface="Monotype Corsiva" panose="03010101010201010101" pitchFamily="66" charset="0"/>
                <a:ea typeface="+mj-ea"/>
                <a:cs typeface="Times New Roman" panose="02020603050405020304" pitchFamily="18" charset="0"/>
              </a:rPr>
              <a:t>Подготовительная группа</a:t>
            </a:r>
            <a:endParaRPr lang="ru-RU" sz="3600" b="1" dirty="0">
              <a:solidFill>
                <a:srgbClr val="3A15D9"/>
              </a:solidFill>
              <a:latin typeface="Monotype Corsiva" panose="03010101010201010101" pitchFamily="66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9049828" y="310263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Художественные произведения по программе</a:t>
            </a:r>
            <a:endParaRPr lang="ru-RU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874267" y="2546411"/>
            <a:ext cx="4931540" cy="1490857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Предметные и сюжетные картинки: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 по обогащению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бытового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природоведческого, обществоведческого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словаря детей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874267" y="5024745"/>
            <a:ext cx="2294626" cy="1483742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Картинки по лексическим темам.</a:t>
            </a:r>
            <a: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313717" y="4145280"/>
            <a:ext cx="2780004" cy="2363207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составления  описания и сравнения предметов, объектов, явлений (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мнемотаблицы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7056119" y="4229603"/>
            <a:ext cx="4815841" cy="2194560"/>
          </a:xfrm>
          <a:prstGeom prst="round2Diag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Графическое изображение: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-составления предложения по заданному количеству слов;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-деление предложения на слова (без учёта предлогов и союзов);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-деление слова на слоги (двусложные и трёхсложные с открытым слогом)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183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1985281"/>
              </p:ext>
            </p:extLst>
          </p:nvPr>
        </p:nvGraphicFramePr>
        <p:xfrm>
          <a:off x="243840" y="106680"/>
          <a:ext cx="11750040" cy="659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2685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Картинки по запросу фон для презентации по развитию речи для дошкольник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7405" y="1840149"/>
            <a:ext cx="4669276" cy="466927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9600" b="1" dirty="0" smtClean="0">
                <a:solidFill>
                  <a:srgbClr val="FF0066"/>
                </a:solidFill>
                <a:latin typeface="Monotype Corsiva" panose="03010101010201010101" pitchFamily="66" charset="0"/>
              </a:rPr>
              <a:t>Спасибо за внимание!</a:t>
            </a:r>
            <a:endParaRPr lang="ru-RU" sz="9600" b="1" dirty="0">
              <a:solidFill>
                <a:srgbClr val="FF0066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2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575" y="172528"/>
            <a:ext cx="10515600" cy="1387331"/>
          </a:xfrm>
        </p:spPr>
        <p:txBody>
          <a:bodyPr>
            <a:normAutofit fontScale="90000"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rgbClr val="CE33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 </a:t>
            </a:r>
            <a:r>
              <a:rPr lang="ru-RU" sz="3600" b="1" dirty="0">
                <a:solidFill>
                  <a:srgbClr val="CE3302"/>
                </a:solidFill>
                <a:latin typeface="Times New Roman" panose="02020603050405020304" pitchFamily="18" charset="0"/>
                <a:cs typeface="Times New Roman" pitchFamily="18" charset="0"/>
              </a:rPr>
              <a:t>пустых стенах ребенок не </a:t>
            </a:r>
            <a:r>
              <a:rPr lang="ru-RU" sz="3600" b="1" dirty="0" smtClean="0">
                <a:solidFill>
                  <a:srgbClr val="CE3302"/>
                </a:solidFill>
                <a:latin typeface="Times New Roman" panose="02020603050405020304" pitchFamily="18" charset="0"/>
                <a:cs typeface="Times New Roman" pitchFamily="18" charset="0"/>
              </a:rPr>
              <a:t>заговорит»</a:t>
            </a:r>
            <a:br>
              <a:rPr lang="ru-RU" sz="3600" b="1" dirty="0" smtClean="0">
                <a:solidFill>
                  <a:srgbClr val="CE3302"/>
                </a:solidFill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Елизавета Ивановна Тихеева, известный российский и советский педагог</a:t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575" y="1559859"/>
            <a:ext cx="10515600" cy="5047974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  </a:t>
            </a:r>
            <a:r>
              <a:rPr lang="ru-RU" sz="3200" dirty="0" smtClean="0">
                <a:solidFill>
                  <a:srgbClr val="0000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Одним </a:t>
            </a:r>
            <a:r>
              <a:rPr lang="ru-RU" sz="3200" dirty="0">
                <a:solidFill>
                  <a:srgbClr val="0000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из основных организационно-педагогических условий и способов речевого развития детей дошкольного возраста является:</a:t>
            </a:r>
            <a:br>
              <a:rPr lang="ru-RU" sz="3200" dirty="0">
                <a:solidFill>
                  <a:srgbClr val="0000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200" b="1" i="1" dirty="0">
                <a:solidFill>
                  <a:srgbClr val="0000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создание качественной, насыщенной пространственной предметно-развивающей среды в </a:t>
            </a:r>
            <a:r>
              <a:rPr lang="ru-RU" sz="3200" b="1" i="1" dirty="0" smtClean="0">
                <a:solidFill>
                  <a:srgbClr val="00009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ДОУ, которая </a:t>
            </a:r>
            <a:r>
              <a:rPr lang="ru-RU" sz="3200" b="1" i="1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должна удовлетворять </a:t>
            </a:r>
            <a:r>
              <a:rPr lang="ru-RU" sz="3200" b="1" i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важные жизненные потребности </a:t>
            </a:r>
            <a:r>
              <a:rPr lang="ru-RU" sz="3200" b="1" i="1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дошкольника в </a:t>
            </a:r>
            <a:r>
              <a:rPr lang="ru-RU" sz="3200" b="1" i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познании и общении.</a:t>
            </a:r>
            <a:br>
              <a:rPr lang="ru-RU" sz="3200" b="1" i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i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           </a:t>
            </a:r>
            <a:r>
              <a:rPr lang="ru-RU" sz="32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Речевая развивающая среда – это, особым образом организованное окружение, наиболее эффективно влияющее на развитие разных сторон речи каждого ребенка.</a:t>
            </a:r>
            <a:endParaRPr lang="ru-RU" sz="3200" dirty="0">
              <a:solidFill>
                <a:srgbClr val="000099"/>
              </a:solidFill>
            </a:endParaRPr>
          </a:p>
          <a:p>
            <a:endParaRPr lang="ru-RU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9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«РЕЧЕВОЕ РАЗВИТИЕ» включает в себя</a:t>
            </a:r>
          </a:p>
        </p:txBody>
      </p:sp>
      <p:sp>
        <p:nvSpPr>
          <p:cNvPr id="3" name="Прямоугольник с одним вырезанным углом 2"/>
          <p:cNvSpPr/>
          <p:nvPr/>
        </p:nvSpPr>
        <p:spPr>
          <a:xfrm>
            <a:off x="573058" y="1880556"/>
            <a:ext cx="3078551" cy="2329135"/>
          </a:xfrm>
          <a:prstGeom prst="snip1Rect">
            <a:avLst/>
          </a:prstGeom>
          <a:solidFill>
            <a:srgbClr val="66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речью как средством общения и культуры;</a:t>
            </a:r>
            <a: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3943050" y="1828798"/>
            <a:ext cx="3823658" cy="2329135"/>
          </a:xfrm>
          <a:prstGeom prst="snip1Rect">
            <a:avLst/>
          </a:prstGeom>
          <a:solidFill>
            <a:srgbClr val="99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активного словаря; развитие связной, грамматически правильной диалогической и монологической речи;</a:t>
            </a:r>
            <a: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8058149" y="1846048"/>
            <a:ext cx="3840312" cy="2329135"/>
          </a:xfrm>
          <a:prstGeom prst="snip1Rect">
            <a:avLst/>
          </a:prstGeom>
          <a:solidFill>
            <a:srgbClr val="FF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речевого творчества; развитие звуковой и интонационной культуры речи, фонематического слуха;</a:t>
            </a:r>
            <a: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1263171" y="4347713"/>
            <a:ext cx="4259290" cy="2053088"/>
          </a:xfrm>
          <a:prstGeom prst="snip1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книжной культурой, детской литературой, понимание на слух текстов различных жанров детской литературы;</a:t>
            </a:r>
            <a: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6270503" y="4347713"/>
            <a:ext cx="3707802" cy="2053088"/>
          </a:xfrm>
          <a:prstGeom prst="snip1Rect">
            <a:avLst/>
          </a:prstGeom>
          <a:solidFill>
            <a:srgbClr val="CC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звуковой аналитико-синтетической активности как предпосылки обучения грамоте.</a:t>
            </a:r>
            <a: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976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8259"/>
            <a:ext cx="10515600" cy="1225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Образовательной области Речевое развитие.</a:t>
            </a: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dirty="0" smtClean="0"/>
              <a:t>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8830" y="931654"/>
            <a:ext cx="112143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>
                <a:solidFill>
                  <a:srgbClr val="3A15D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Развитие </a:t>
            </a:r>
            <a:r>
              <a:rPr lang="ru-RU" sz="2800" dirty="0">
                <a:solidFill>
                  <a:srgbClr val="3A15D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речи. </a:t>
            </a:r>
            <a:br>
              <a:rPr lang="ru-RU" sz="2800" dirty="0">
                <a:solidFill>
                  <a:srgbClr val="3A15D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Развитие свободного общения с взрослыми и детьми, овладение конструктивными способами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средствами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окружающими.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2. Развитие всех компонентов устной речи детей: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-грамматического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строя речи,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-связной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— диалогической и монологической форм;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-формирование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словаря,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-воспитание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звуковой культуры речи.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Практическое овладение воспитанниками нормами речи.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3A15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литература.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интереса и любви к чтению;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литературной речи.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желания и умения слушать художественные произведения, следить за развитием 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86444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143251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 построения речевой среды</a:t>
            </a:r>
            <a:r>
              <a:rPr lang="ru-RU" sz="3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– </a:t>
            </a:r>
            <a: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насыщение окружающей среды компонентами, обеспечивающими развитие речи ребенка дошкольного возраста.</a:t>
            </a:r>
            <a:b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    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построения речевой среды</a:t>
            </a:r>
            <a:r>
              <a:rPr lang="ru-RU" sz="32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7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возможности восприятия и наблюдения за правильной речью;</a:t>
            </a:r>
            <a:b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богатства сенсорных представлений;</a:t>
            </a:r>
            <a:b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возможности самостоятельной индивидуальной речевой деятельности ребенка;</a:t>
            </a:r>
            <a:b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комфортности состояния ребенка в проявлении речевых реакций;</a:t>
            </a:r>
            <a:b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возможности исследования и экспериментирования в языковой системе.</a:t>
            </a:r>
            <a:br>
              <a:rPr lang="ru-RU" sz="3100" b="1" dirty="0" smtClean="0">
                <a:solidFill>
                  <a:srgbClr val="3A15D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100" b="1" dirty="0">
              <a:solidFill>
                <a:srgbClr val="3A15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6258109" y="830996"/>
            <a:ext cx="5663597" cy="3284055"/>
            <a:chOff x="6258109" y="830996"/>
            <a:chExt cx="5663597" cy="3284055"/>
          </a:xfrm>
        </p:grpSpPr>
        <p:sp>
          <p:nvSpPr>
            <p:cNvPr id="12" name="AutoShape 16"/>
            <p:cNvSpPr>
              <a:spLocks noChangeArrowheads="1"/>
            </p:cNvSpPr>
            <p:nvPr/>
          </p:nvSpPr>
          <p:spPr bwMode="gray">
            <a:xfrm>
              <a:off x="6258109" y="830996"/>
              <a:ext cx="5663597" cy="3284055"/>
            </a:xfrm>
            <a:prstGeom prst="roundRect">
              <a:avLst>
                <a:gd name="adj" fmla="val 12699"/>
              </a:avLst>
            </a:prstGeom>
            <a:solidFill>
              <a:srgbClr val="FFFF00"/>
            </a:solidFill>
            <a:ln>
              <a:noFill/>
            </a:ln>
            <a:ex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" name="AutoShape 17"/>
            <p:cNvSpPr>
              <a:spLocks noChangeArrowheads="1"/>
            </p:cNvSpPr>
            <p:nvPr/>
          </p:nvSpPr>
          <p:spPr bwMode="gray">
            <a:xfrm>
              <a:off x="6435306" y="915868"/>
              <a:ext cx="5313871" cy="313854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7" dist="17961" dir="13500000">
                <a:srgbClr val="999999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altLang="ru-RU" sz="2000" b="1" dirty="0" smtClean="0">
                  <a:solidFill>
                    <a:srgbClr val="B08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Книжный </a:t>
              </a:r>
              <a:r>
                <a:rPr lang="ru-RU" altLang="ru-RU" sz="2000" b="1" dirty="0">
                  <a:solidFill>
                    <a:srgbClr val="B08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уголок </a:t>
              </a:r>
              <a:r>
                <a:rPr lang="ru-RU" altLang="ru-RU" sz="2000" b="1" dirty="0" smtClean="0">
                  <a:solidFill>
                    <a:srgbClr val="B08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</a:p>
            <a:p>
              <a:pPr algn="ctr"/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Знакомство </a:t>
              </a: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 книжной </a:t>
              </a:r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культурой,</a:t>
              </a:r>
            </a:p>
            <a:p>
              <a:pPr algn="ctr"/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детской литературой и её жанрами</a:t>
              </a:r>
            </a:p>
            <a:p>
              <a:pPr algn="ctr"/>
              <a:r>
                <a:rPr lang="ru-RU" altLang="ru-RU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Центр </a:t>
              </a:r>
              <a:r>
                <a:rPr lang="ru-RU" altLang="ru-RU" sz="2000" b="1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речевого развития </a:t>
              </a:r>
              <a:r>
                <a:rPr lang="ru-RU" altLang="ru-RU" sz="2000" b="1" dirty="0" smtClean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</a:p>
            <a:p>
              <a:pPr algn="ctr"/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Формирование звуковой аналитико-</a:t>
              </a:r>
            </a:p>
            <a:p>
              <a:pPr algn="ctr"/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синтетической </a:t>
              </a: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активности </a:t>
              </a:r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как</a:t>
              </a:r>
            </a:p>
            <a:p>
              <a:pPr algn="ctr"/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предпосылки </a:t>
              </a: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обучения </a:t>
              </a:r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грамоте,</a:t>
              </a:r>
            </a:p>
            <a:p>
              <a:pPr algn="ctr"/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речевого творчества; </a:t>
              </a:r>
              <a:endPara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</a:t>
              </a: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звуковой культуры речи</a:t>
              </a:r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</a:p>
            <a:p>
              <a:pPr algn="ctr"/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фонематического </a:t>
              </a:r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слуха.</a:t>
              </a: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endPara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362308" y="0"/>
            <a:ext cx="117146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развития речи дошкольников необходима организация центров, стимулирующих речевую активность детей.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28954" y="915868"/>
            <a:ext cx="5895801" cy="2820674"/>
            <a:chOff x="228954" y="915868"/>
            <a:chExt cx="5895801" cy="2820674"/>
          </a:xfrm>
        </p:grpSpPr>
        <p:sp>
          <p:nvSpPr>
            <p:cNvPr id="14" name="AutoShape 8"/>
            <p:cNvSpPr>
              <a:spLocks noChangeArrowheads="1"/>
            </p:cNvSpPr>
            <p:nvPr/>
          </p:nvSpPr>
          <p:spPr bwMode="ltGray">
            <a:xfrm>
              <a:off x="228954" y="915868"/>
              <a:ext cx="5895801" cy="2820674"/>
            </a:xfrm>
            <a:prstGeom prst="roundRect">
              <a:avLst>
                <a:gd name="adj" fmla="val 12699"/>
              </a:avLst>
            </a:prstGeom>
            <a:solidFill>
              <a:srgbClr val="FF33CC"/>
            </a:solidFill>
            <a:ln>
              <a:noFill/>
            </a:ln>
            <a:ex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AutoShape 17"/>
            <p:cNvSpPr>
              <a:spLocks noChangeArrowheads="1"/>
            </p:cNvSpPr>
            <p:nvPr/>
          </p:nvSpPr>
          <p:spPr bwMode="gray">
            <a:xfrm>
              <a:off x="528544" y="1194931"/>
              <a:ext cx="5296619" cy="226254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7" dist="17961" dir="13500000">
                <a:srgbClr val="999999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lvl="0" algn="ctr"/>
              <a:endPara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/>
              <a:endPara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/>
              <a:endPara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/>
              <a:r>
                <a:rPr lang="ru-RU" altLang="ru-RU" sz="2000" b="1" dirty="0" smtClean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Центр театрализованной </a:t>
              </a:r>
              <a:endParaRPr lang="ru-RU" altLang="ru-RU" sz="20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/>
              <a:r>
                <a:rPr lang="ru-RU" altLang="ru-RU" sz="2000" b="1" dirty="0" smtClean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деятельности</a:t>
              </a:r>
            </a:p>
            <a:p>
              <a:pPr marL="342900" lvl="0" indent="-342900" algn="ctr">
                <a:spcBef>
                  <a:spcPts val="0"/>
                </a:spcBef>
              </a:pPr>
              <a:r>
                <a:rPr lang="ru-RU" altLang="ru-RU" sz="20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коммуникативных навыков</a:t>
              </a:r>
              <a:r>
                <a:rPr lang="ru-RU" altLang="ru-RU" sz="2000" b="1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</a:p>
            <a:p>
              <a:pPr marL="342900" lvl="0" indent="-342900" algn="ctr">
                <a:spcBef>
                  <a:spcPts val="0"/>
                </a:spcBef>
              </a:pPr>
              <a:r>
                <a:rPr lang="ru-RU" altLang="ru-RU" sz="2000" b="1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связной</a:t>
              </a:r>
              <a:r>
                <a:rPr lang="ru-RU" altLang="ru-RU" sz="20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диалогической </a:t>
              </a:r>
              <a:r>
                <a:rPr lang="ru-RU" altLang="ru-RU" sz="2000" b="1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речи,</a:t>
              </a:r>
            </a:p>
            <a:p>
              <a:pPr marL="342900" lvl="0" indent="-342900" algn="ctr">
                <a:spcBef>
                  <a:spcPts val="0"/>
                </a:spcBef>
              </a:pPr>
              <a:r>
                <a:rPr lang="ru-RU" altLang="ru-RU" sz="2000" b="1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интонационной и</a:t>
              </a:r>
            </a:p>
            <a:p>
              <a:pPr marL="342900" lvl="0" indent="-342900" algn="ctr">
                <a:spcBef>
                  <a:spcPts val="0"/>
                </a:spcBef>
              </a:pPr>
              <a:r>
                <a:rPr lang="ru-RU" altLang="ru-RU" sz="2000" b="1" kern="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эмоциональной окрашенности  речи</a:t>
              </a:r>
              <a:endParaRPr lang="ru-RU" altLang="ru-RU" sz="2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lvl="0" indent="-342900">
                <a:spcBef>
                  <a:spcPct val="20000"/>
                </a:spcBef>
              </a:pPr>
              <a:endParaRPr lang="ru-RU" altLang="ru-RU" b="1" kern="0" dirty="0">
                <a:solidFill>
                  <a:srgbClr val="000000"/>
                </a:solidFill>
                <a:latin typeface="Arial"/>
              </a:endParaRPr>
            </a:p>
            <a:p>
              <a:pPr lvl="0" algn="ctr"/>
              <a:endPara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/>
              <a:endParaRPr lang="en-US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240865" y="3870660"/>
            <a:ext cx="5878547" cy="2796810"/>
            <a:chOff x="240865" y="3870660"/>
            <a:chExt cx="5878547" cy="2796810"/>
          </a:xfrm>
        </p:grpSpPr>
        <p:sp>
          <p:nvSpPr>
            <p:cNvPr id="18" name="AutoShape 3"/>
            <p:cNvSpPr>
              <a:spLocks noChangeArrowheads="1"/>
            </p:cNvSpPr>
            <p:nvPr/>
          </p:nvSpPr>
          <p:spPr bwMode="gray">
            <a:xfrm>
              <a:off x="240865" y="3870660"/>
              <a:ext cx="5878547" cy="2796810"/>
            </a:xfrm>
            <a:prstGeom prst="roundRect">
              <a:avLst>
                <a:gd name="adj" fmla="val 12699"/>
              </a:avLst>
            </a:prstGeom>
            <a:solidFill>
              <a:srgbClr val="4AD3DA"/>
            </a:solidFill>
            <a:ln>
              <a:noFill/>
            </a:ln>
            <a:ex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526562" y="4054414"/>
              <a:ext cx="5296618" cy="247893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7" dist="17961" dir="13500000">
                <a:srgbClr val="999999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altLang="ru-RU" sz="2000" b="1" dirty="0" smtClean="0">
                  <a:solidFill>
                    <a:srgbClr val="00B0F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Центр сюжетно-ролевых игр</a:t>
              </a:r>
            </a:p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alt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Развитие коммуникативных навыков,</a:t>
              </a:r>
            </a:p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alt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овладение </a:t>
              </a:r>
              <a:r>
                <a:rPr lang="ru-RU" altLang="ru-RU" sz="20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речью как средством </a:t>
              </a:r>
              <a:endParaRPr lang="ru-RU" alt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alt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Общения, развитие связной, диалогической</a:t>
              </a:r>
            </a:p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alt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20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речи, </a:t>
              </a:r>
              <a:r>
                <a:rPr lang="ru-RU" alt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обогащение словаря</a:t>
              </a:r>
              <a:endParaRPr lang="en-US" alt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6291941" y="4344803"/>
            <a:ext cx="5486400" cy="2362290"/>
            <a:chOff x="6291941" y="4344803"/>
            <a:chExt cx="5486400" cy="2362290"/>
          </a:xfrm>
        </p:grpSpPr>
        <p:sp>
          <p:nvSpPr>
            <p:cNvPr id="16" name="AutoShape 12"/>
            <p:cNvSpPr>
              <a:spLocks noChangeArrowheads="1"/>
            </p:cNvSpPr>
            <p:nvPr/>
          </p:nvSpPr>
          <p:spPr bwMode="gray">
            <a:xfrm>
              <a:off x="6291941" y="4344803"/>
              <a:ext cx="5486400" cy="2362290"/>
            </a:xfrm>
            <a:prstGeom prst="roundRect">
              <a:avLst>
                <a:gd name="adj" fmla="val 12699"/>
              </a:avLst>
            </a:prstGeom>
            <a:solidFill>
              <a:srgbClr val="3A15D9"/>
            </a:solidFill>
            <a:ln>
              <a:noFill/>
            </a:ln>
            <a:extLst/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23" name="AutoShape 13"/>
            <p:cNvSpPr>
              <a:spLocks noChangeArrowheads="1"/>
            </p:cNvSpPr>
            <p:nvPr/>
          </p:nvSpPr>
          <p:spPr bwMode="gray">
            <a:xfrm>
              <a:off x="6586051" y="4471043"/>
              <a:ext cx="4898180" cy="210981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7" dist="17961" dir="13500000">
                <a:srgbClr val="999999"/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 Narrow" panose="020B060602020203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ru-RU" altLang="ru-RU" sz="2000" b="1" dirty="0" smtClean="0">
                  <a:solidFill>
                    <a:srgbClr val="3A15D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Центр </a:t>
              </a:r>
              <a:endParaRPr lang="ru-RU" altLang="ru-RU" sz="2000" b="1" dirty="0">
                <a:solidFill>
                  <a:srgbClr val="3A15D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r>
                <a:rPr lang="ru-RU" altLang="ru-RU" sz="2000" b="1" dirty="0">
                  <a:solidFill>
                    <a:srgbClr val="3A15D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сенсорно – моторного</a:t>
              </a:r>
            </a:p>
            <a:p>
              <a:pPr algn="ctr" eaLnBrk="1" hangingPunct="1"/>
              <a:r>
                <a:rPr lang="ru-RU" altLang="ru-RU" sz="2000" b="1" dirty="0">
                  <a:solidFill>
                    <a:srgbClr val="3A15D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altLang="ru-RU" sz="2000" b="1" dirty="0" smtClean="0">
                  <a:solidFill>
                    <a:srgbClr val="3A15D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развития</a:t>
              </a:r>
            </a:p>
            <a:p>
              <a:pPr algn="ctr"/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Работа  по развитию  </a:t>
              </a:r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мелкой моторики </a:t>
              </a:r>
            </a:p>
            <a:p>
              <a:pPr algn="ctr"/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пальцев </a:t>
              </a: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рук влияет </a:t>
              </a:r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речевые </a:t>
              </a:r>
              <a:endPara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alt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зоны коры </a:t>
              </a:r>
              <a:r>
                <a:rPr lang="ru-RU" alt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головного мозга</a:t>
              </a:r>
            </a:p>
            <a:p>
              <a:pPr algn="ctr" eaLnBrk="1" hangingPunct="1"/>
              <a:endParaRPr lang="ru-RU" altLang="ru-RU" b="1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360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ru-RU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84763424"/>
              </p:ext>
            </p:extLst>
          </p:nvPr>
        </p:nvGraphicFramePr>
        <p:xfrm>
          <a:off x="0" y="1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07749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89498"/>
          </a:xfrm>
        </p:spPr>
        <p:txBody>
          <a:bodyPr>
            <a:normAutofit fontScale="90000"/>
          </a:bodyPr>
          <a:lstStyle/>
          <a:p>
            <a:pPr lvl="0" indent="299720" algn="ctr">
              <a:lnSpc>
                <a:spcPct val="100000"/>
              </a:lnSpc>
              <a:spcBef>
                <a:spcPts val="0"/>
              </a:spcBef>
            </a:pPr>
            <a:r>
              <a:rPr lang="ru-RU" sz="4000" b="1" dirty="0" smtClean="0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rgbClr val="CC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картотек игр и упражнений для оснащения речевого </a:t>
            </a:r>
            <a:r>
              <a:rPr lang="ru-RU" sz="40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уголка:</a:t>
            </a:r>
            <a:r>
              <a:rPr lang="ru-RU" sz="40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ru-RU" sz="4000" b="1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ru-RU" sz="4000" b="1" dirty="0">
              <a:solidFill>
                <a:srgbClr val="000099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049" y="1089498"/>
            <a:ext cx="1159390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9720"/>
            <a:endParaRPr lang="ru-RU" sz="2800" dirty="0" smtClean="0">
              <a:solidFill>
                <a:srgbClr val="8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9720"/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Картотека артикуляционных </a:t>
            </a:r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упражнений +комплект 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зеркал </a:t>
            </a:r>
            <a:r>
              <a:rPr lang="ru-RU" sz="3200" i="1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 ручкой)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299720"/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Картотека дыхательных упражнений.</a:t>
            </a:r>
          </a:p>
          <a:p>
            <a:pPr indent="299720"/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Картотека пальчиковых игр.</a:t>
            </a:r>
          </a:p>
          <a:p>
            <a:pPr indent="299720"/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Картотека оздоровительных пауз со стихотворным текстом </a:t>
            </a:r>
            <a:endParaRPr lang="ru-RU" sz="3200" dirty="0" smtClean="0">
              <a:solidFill>
                <a:srgbClr val="8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99720"/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Дидактические игры на обогащение словаря.</a:t>
            </a:r>
          </a:p>
          <a:p>
            <a:pPr indent="299720"/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Дидактические игры на развитие ГСР.</a:t>
            </a:r>
          </a:p>
          <a:p>
            <a:pPr indent="299720"/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Дидактические игры на развитие СР.</a:t>
            </a:r>
          </a:p>
          <a:p>
            <a:pPr indent="299720"/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Дидактические игры на совершенствование </a:t>
            </a:r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ЗКР, </a:t>
            </a:r>
          </a:p>
          <a:p>
            <a:pPr indent="299720"/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фонематического</a:t>
            </a:r>
            <a:r>
              <a:rPr lang="ru-RU" sz="3200" dirty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 smtClean="0">
                <a:solidFill>
                  <a:srgbClr val="8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восприятия.</a:t>
            </a:r>
          </a:p>
          <a:p>
            <a:pPr indent="299720"/>
            <a:endParaRPr lang="ru-RU" sz="2800" dirty="0">
              <a:solidFill>
                <a:srgbClr val="8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15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0947" y="140838"/>
            <a:ext cx="10515600" cy="96334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организации речевого центра необходимо соблюдать следующие требования: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810883" y="1449238"/>
            <a:ext cx="4140679" cy="1777041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Наглядный и дидактический материал в речевом уголке меняется согласно лексической теме.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820947" y="1449238"/>
            <a:ext cx="4872487" cy="2193122"/>
          </a:xfrm>
          <a:prstGeom prst="round2DiagRect">
            <a:avLst/>
          </a:prstGeom>
          <a:solidFill>
            <a:srgbClr val="CC99FF"/>
          </a:solidFill>
          <a:ln w="127000" cmpd="tri">
            <a:solidFill>
              <a:srgbClr val="780E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Наглядный и дидактический материал в речевом уголке меняется согласно лексической теме.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464060" y="1446506"/>
            <a:ext cx="5118339" cy="2195854"/>
          </a:xfrm>
          <a:prstGeom prst="round2DiagRect">
            <a:avLst/>
          </a:prstGeom>
          <a:solidFill>
            <a:srgbClr val="CC99FF"/>
          </a:solidFill>
          <a:ln w="127000" cmpd="tri">
            <a:solidFill>
              <a:srgbClr val="780E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Речевой уголок желательно размещать рядом с книжным уголком. Оформление уголка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должно вызывать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стремление к самостоятельной деятельности.</a:t>
            </a: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810884" y="3828690"/>
            <a:ext cx="4882550" cy="2744638"/>
          </a:xfrm>
          <a:prstGeom prst="round2DiagRect">
            <a:avLst/>
          </a:prstGeom>
          <a:solidFill>
            <a:srgbClr val="CC99FF"/>
          </a:solidFill>
          <a:ln w="127000" cmpd="tri">
            <a:solidFill>
              <a:srgbClr val="780E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Неотъемлемым атрибутом речевого уголка должна быть игрушка – «одушевленный» персонаж, который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помогает вызывать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детей речевой интерес, побуждать к речевой активности.</a:t>
            </a: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464060" y="3828690"/>
            <a:ext cx="5118338" cy="2744638"/>
          </a:xfrm>
          <a:prstGeom prst="round2DiagRect">
            <a:avLst/>
          </a:prstGeom>
          <a:solidFill>
            <a:srgbClr val="CC99FF"/>
          </a:solidFill>
          <a:ln w="127000" cmpd="tri">
            <a:solidFill>
              <a:srgbClr val="780E5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гровой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дидактический и наглядный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должен соответствовать возрасту детей группы.</a:t>
            </a:r>
          </a:p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Необходимым атрибутом являются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зеркало.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28532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859</Words>
  <Application>Microsoft Office PowerPoint</Application>
  <PresentationFormat>Широкоэкранный</PresentationFormat>
  <Paragraphs>145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Monotype Corsiva</vt:lpstr>
      <vt:lpstr>Times New Roman</vt:lpstr>
      <vt:lpstr>Тема Office</vt:lpstr>
      <vt:lpstr>Муниципальное бюджетное дошкольное образовательное учреждение  детский сад №25 «Светлячок»</vt:lpstr>
      <vt:lpstr>    «В пустых стенах ребенок не заговорит» Елизавета Ивановна Тихеева, известный российский и советский педагог </vt:lpstr>
      <vt:lpstr>Образовательная область «РЕЧЕВОЕ РАЗВИТИЕ» включает в себя</vt:lpstr>
      <vt:lpstr> Основные цели и задачи Образовательной области Речевое развитие.  </vt:lpstr>
      <vt:lpstr>Цель построения речевой среды – насыщение окружающей среды компонентами, обеспечивающими развитие речи ребенка дошкольного возраста.        Задачи построения речевой среды: - обеспечение возможности восприятия и наблюдения за правильной речью; - обеспечение богатства сенсорных представлений; - обеспечение возможности самостоятельной индивидуальной речевой деятельности ребенка; - обеспечение комфортности состояния ребенка в проявлении речевых реакций; - обеспечение возможности исследования и экспериментирования в языковой системе. </vt:lpstr>
      <vt:lpstr>Презентация PowerPoint</vt:lpstr>
      <vt:lpstr> </vt:lpstr>
      <vt:lpstr> Виды картотек игр и упражнений для оснащения речевого уголка: </vt:lpstr>
      <vt:lpstr> При организации речевого центра необходимо соблюдать следующие требования:</vt:lpstr>
      <vt:lpstr>Критерии оснащения пространственной предметно-развивающей среды:</vt:lpstr>
      <vt:lpstr>Содержание речевых уголков в группах ДОУ.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детский сад №25</dc:title>
  <dc:creator>dns-shop.ru</dc:creator>
  <cp:lastModifiedBy>dns-shop.ru</cp:lastModifiedBy>
  <cp:revision>80</cp:revision>
  <dcterms:created xsi:type="dcterms:W3CDTF">2017-10-13T08:10:46Z</dcterms:created>
  <dcterms:modified xsi:type="dcterms:W3CDTF">2017-11-15T09:40:00Z</dcterms:modified>
</cp:coreProperties>
</file>