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8" r:id="rId2"/>
    <p:sldId id="271" r:id="rId3"/>
    <p:sldId id="259" r:id="rId4"/>
    <p:sldId id="260" r:id="rId5"/>
    <p:sldId id="261" r:id="rId6"/>
    <p:sldId id="262" r:id="rId7"/>
    <p:sldId id="263" r:id="rId8"/>
    <p:sldId id="264" r:id="rId9"/>
    <p:sldId id="265" r:id="rId10"/>
    <p:sldId id="266" r:id="rId11"/>
    <p:sldId id="256" r:id="rId12"/>
    <p:sldId id="257" r:id="rId13"/>
    <p:sldId id="267" r:id="rId14"/>
    <p:sldId id="268" r:id="rId15"/>
    <p:sldId id="269" r:id="rId16"/>
    <p:sldId id="270"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61330-4D52-4E15-9B82-8D0BB9AF7078}" type="datetimeFigureOut">
              <a:rPr lang="ru-RU" smtClean="0"/>
              <a:pPr/>
              <a:t>14.11.2017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4008B-F891-4AF5-8953-5E84790714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endParaRPr lang="ru-RU" dirty="0"/>
          </a:p>
        </p:txBody>
      </p:sp>
      <p:sp>
        <p:nvSpPr>
          <p:cNvPr id="4" name="Номер слайда 3"/>
          <p:cNvSpPr>
            <a:spLocks noGrp="1"/>
          </p:cNvSpPr>
          <p:nvPr>
            <p:ph type="sldNum" sz="quarter" idx="10"/>
          </p:nvPr>
        </p:nvSpPr>
        <p:spPr/>
        <p:txBody>
          <a:bodyPr/>
          <a:lstStyle/>
          <a:p>
            <a:fld id="{31D4008B-F891-4AF5-8953-5E84790714A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1D4008B-F891-4AF5-8953-5E84790714A1}"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14.11.2017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14.11.2017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14.11.2017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14.11.2017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14.11.2017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14.11.2017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14.11.2017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14.11.2017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14.11.2017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heel spokes="8"/>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microsoft.com/office/2007/relationships/hdphoto" Target="NULL"/><Relationship Id="rId12"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3.jpeg"/><Relationship Id="rId5" Type="http://schemas.openxmlformats.org/officeDocument/2006/relationships/image" Target="../media/image29.jpeg"/><Relationship Id="rId10" Type="http://schemas.openxmlformats.org/officeDocument/2006/relationships/image" Target="../media/image32.jpeg"/><Relationship Id="rId4" Type="http://schemas.openxmlformats.org/officeDocument/2006/relationships/image" Target="../media/image28.jpe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540544" y="776288"/>
            <a:ext cx="8103422" cy="3224216"/>
          </a:xfrm>
        </p:spPr>
        <p:txBody>
          <a:bodyPr>
            <a:normAutofit fontScale="90000"/>
          </a:bodyPr>
          <a:lstStyle/>
          <a:p>
            <a:pPr algn="ctr"/>
            <a:r>
              <a:rPr lang="ru-RU" dirty="0" smtClean="0"/>
              <a:t>Предметно-развивающая среда </a:t>
            </a:r>
            <a:br>
              <a:rPr lang="ru-RU" dirty="0" smtClean="0"/>
            </a:br>
            <a:r>
              <a:rPr lang="ru-RU" dirty="0" smtClean="0"/>
              <a:t>для экспериментирования</a:t>
            </a:r>
            <a:br>
              <a:rPr lang="ru-RU" dirty="0" smtClean="0"/>
            </a:br>
            <a:r>
              <a:rPr lang="ru-RU" dirty="0" smtClean="0"/>
              <a:t>в ДОУ</a:t>
            </a:r>
            <a:endParaRPr lang="ru-RU" dirty="0"/>
          </a:p>
        </p:txBody>
      </p:sp>
      <p:sp>
        <p:nvSpPr>
          <p:cNvPr id="6" name="Подзаголовок 5"/>
          <p:cNvSpPr>
            <a:spLocks noGrp="1"/>
          </p:cNvSpPr>
          <p:nvPr>
            <p:ph type="subTitle" idx="1"/>
          </p:nvPr>
        </p:nvSpPr>
        <p:spPr>
          <a:xfrm>
            <a:off x="714348" y="2143116"/>
            <a:ext cx="8134350" cy="3643338"/>
          </a:xfrm>
        </p:spPr>
        <p:txBody>
          <a:bodyPr>
            <a:normAutofit fontScale="92500" lnSpcReduction="10000"/>
          </a:bodyPr>
          <a:lstStyle/>
          <a:p>
            <a:endParaRPr lang="ru-RU" dirty="0" smtClean="0"/>
          </a:p>
          <a:p>
            <a:endParaRPr lang="ru-RU" dirty="0" smtClean="0"/>
          </a:p>
          <a:p>
            <a:endParaRPr lang="ru-RU" dirty="0" smtClean="0"/>
          </a:p>
          <a:p>
            <a:endParaRPr lang="ru-RU" dirty="0" smtClean="0"/>
          </a:p>
          <a:p>
            <a:pPr algn="l"/>
            <a:endParaRPr lang="ru-RU" dirty="0" smtClean="0"/>
          </a:p>
          <a:p>
            <a:r>
              <a:rPr lang="ru-RU" sz="2800" dirty="0" smtClean="0"/>
              <a:t>Воспитатель логопедической группы</a:t>
            </a:r>
          </a:p>
          <a:p>
            <a:r>
              <a:rPr lang="ru-RU" sz="2800" dirty="0" smtClean="0"/>
              <a:t>                                    </a:t>
            </a:r>
            <a:r>
              <a:rPr lang="ru-RU" sz="2800" dirty="0" smtClean="0"/>
              <a:t>Родионова</a:t>
            </a:r>
          </a:p>
          <a:p>
            <a:r>
              <a:rPr lang="ru-RU" sz="2800" dirty="0" smtClean="0"/>
              <a:t>Людмила</a:t>
            </a:r>
          </a:p>
          <a:p>
            <a:r>
              <a:rPr lang="ru-RU" sz="2800" dirty="0" smtClean="0"/>
              <a:t>Михайловна </a:t>
            </a:r>
            <a:endParaRPr lang="ru-RU" sz="2800" dirty="0" smtClean="0"/>
          </a:p>
          <a:p>
            <a:pPr algn="l"/>
            <a:endParaRPr lang="ru-RU" sz="2800" dirty="0"/>
          </a:p>
        </p:txBody>
      </p:sp>
    </p:spTree>
  </p:cSld>
  <p:clrMapOvr>
    <a:masterClrMapping/>
  </p:clrMapOvr>
  <p:transition>
    <p:wheel spokes="8"/>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Литература:</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sz="2000" dirty="0" smtClean="0"/>
              <a:t>1. </a:t>
            </a:r>
            <a:r>
              <a:rPr lang="ru-RU" sz="2000" dirty="0" err="1" smtClean="0"/>
              <a:t>Дыбина</a:t>
            </a:r>
            <a:r>
              <a:rPr lang="ru-RU" sz="2000" dirty="0" smtClean="0"/>
              <a:t> О.В., Рахманова Н.П., Щетина В.В. Неизведанное рядом. М., 2004</a:t>
            </a:r>
          </a:p>
          <a:p>
            <a:r>
              <a:rPr lang="ru-RU" sz="2000" dirty="0" smtClean="0"/>
              <a:t>2. Иванова А.И. Детское экспериментирование как метод обучения./ Управление ДОУ, №4,2004</a:t>
            </a:r>
          </a:p>
          <a:p>
            <a:pPr algn="just"/>
            <a:r>
              <a:rPr lang="ru-RU" sz="2000" dirty="0" smtClean="0"/>
              <a:t>3. Куликовская И.Э., </a:t>
            </a:r>
            <a:r>
              <a:rPr lang="ru-RU" sz="2000" dirty="0" err="1" smtClean="0"/>
              <a:t>Совгир</a:t>
            </a:r>
            <a:r>
              <a:rPr lang="ru-RU" sz="2000" dirty="0" smtClean="0"/>
              <a:t> Н.Н. Детское экспериментирование. Старший дошкольный возраст.- М.: Педагогическое общество России, 2003</a:t>
            </a:r>
          </a:p>
          <a:p>
            <a:pPr algn="just"/>
            <a:r>
              <a:rPr lang="ru-RU" sz="2000" dirty="0" smtClean="0"/>
              <a:t>4. Организация экспериментальной деятельности дошкольников. / Под ред. Л.Н. Прохоровой М., 2004</a:t>
            </a:r>
          </a:p>
          <a:p>
            <a:pPr algn="just"/>
            <a:r>
              <a:rPr lang="ru-RU" sz="2000" dirty="0" smtClean="0"/>
              <a:t>5. </a:t>
            </a:r>
            <a:r>
              <a:rPr lang="ru-RU" sz="2000" dirty="0" err="1" smtClean="0"/>
              <a:t>Паршукова</a:t>
            </a:r>
            <a:r>
              <a:rPr lang="ru-RU" sz="2000" dirty="0" smtClean="0"/>
              <a:t> И.Л. Проведение исследовательских занятий в детском саду, пространственная развивающая среда в детском саду. Принципы построения, советы, рекомендации /сост. Н.В. </a:t>
            </a:r>
            <a:r>
              <a:rPr lang="ru-RU" sz="2000" dirty="0" err="1" smtClean="0"/>
              <a:t>Нищева</a:t>
            </a:r>
            <a:r>
              <a:rPr lang="ru-RU" sz="2000" dirty="0" smtClean="0"/>
              <a:t> – СПб., «Детство-пресс», 2006</a:t>
            </a:r>
          </a:p>
          <a:p>
            <a:pPr algn="just"/>
            <a:r>
              <a:rPr lang="ru-RU" sz="2000" dirty="0" smtClean="0"/>
              <a:t>6. Рыжова Н.А. Развивающая среда дошкольных учреждений (Из опыта работы). М., ЛИНКА-ПРЕСС, 2003</a:t>
            </a:r>
            <a:endParaRPr lang="ru-RU" sz="20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рандаш\Desktop\фото эксперимент\IMG_1478.JPG"/>
          <p:cNvPicPr>
            <a:picLocks noChangeAspect="1" noChangeArrowheads="1"/>
          </p:cNvPicPr>
          <p:nvPr/>
        </p:nvPicPr>
        <p:blipFill>
          <a:blip r:embed="rId4" cstate="print"/>
          <a:srcRect/>
          <a:stretch>
            <a:fillRect/>
          </a:stretch>
        </p:blipFill>
        <p:spPr bwMode="auto">
          <a:xfrm>
            <a:off x="357158" y="428604"/>
            <a:ext cx="4064335" cy="2286016"/>
          </a:xfrm>
          <a:prstGeom prst="rect">
            <a:avLst/>
          </a:prstGeom>
          <a:ln>
            <a:noFill/>
          </a:ln>
          <a:effectLst>
            <a:outerShdw blurRad="292100" dist="139700" dir="2700000" algn="tl" rotWithShape="0">
              <a:srgbClr val="333333">
                <a:alpha val="65000"/>
              </a:srgbClr>
            </a:outerShdw>
          </a:effectLst>
        </p:spPr>
      </p:pic>
      <p:pic>
        <p:nvPicPr>
          <p:cNvPr id="1027" name="Picture 3" descr="C:\Users\Карандаш\Desktop\фото эксперимент\IMG_1480.JPG"/>
          <p:cNvPicPr>
            <a:picLocks noChangeAspect="1" noChangeArrowheads="1"/>
          </p:cNvPicPr>
          <p:nvPr/>
        </p:nvPicPr>
        <p:blipFill>
          <a:blip r:embed="rId5" cstate="print">
            <a:lum bright="-10000" contrast="-10000"/>
          </a:blip>
          <a:srcRect/>
          <a:stretch>
            <a:fillRect/>
          </a:stretch>
        </p:blipFill>
        <p:spPr bwMode="auto">
          <a:xfrm>
            <a:off x="4429124" y="1000108"/>
            <a:ext cx="4457668" cy="2507249"/>
          </a:xfrm>
          <a:prstGeom prst="rect">
            <a:avLst/>
          </a:prstGeom>
          <a:ln>
            <a:noFill/>
          </a:ln>
          <a:effectLst>
            <a:outerShdw blurRad="292100" dist="139700" dir="2700000" algn="tl" rotWithShape="0">
              <a:srgbClr val="333333">
                <a:alpha val="65000"/>
              </a:srgbClr>
            </a:outerShdw>
          </a:effectLst>
        </p:spPr>
      </p:pic>
      <p:pic>
        <p:nvPicPr>
          <p:cNvPr id="1028" name="Picture 4" descr="C:\Users\Карандаш\Desktop\фото эксперимент\IMG_1486.JPG"/>
          <p:cNvPicPr>
            <a:picLocks noChangeAspect="1" noChangeArrowheads="1"/>
          </p:cNvPicPr>
          <p:nvPr/>
        </p:nvPicPr>
        <p:blipFill>
          <a:blip r:embed="rId6" cstate="print"/>
          <a:srcRect/>
          <a:stretch>
            <a:fillRect/>
          </a:stretch>
        </p:blipFill>
        <p:spPr bwMode="auto">
          <a:xfrm>
            <a:off x="4572000" y="3857628"/>
            <a:ext cx="4421266" cy="2486775"/>
          </a:xfrm>
          <a:prstGeom prst="rect">
            <a:avLst/>
          </a:prstGeom>
          <a:ln>
            <a:noFill/>
          </a:ln>
          <a:effectLst>
            <a:outerShdw blurRad="292100" dist="139700" dir="2700000" algn="tl" rotWithShape="0">
              <a:srgbClr val="333333">
                <a:alpha val="65000"/>
              </a:srgbClr>
            </a:outerShdw>
          </a:effectLst>
        </p:spPr>
      </p:pic>
      <p:pic>
        <p:nvPicPr>
          <p:cNvPr id="1029" name="Picture 5" descr="C:\Users\Карандаш\Desktop\фото эксперимент\IMG_1487.JPG"/>
          <p:cNvPicPr>
            <a:picLocks noChangeAspect="1" noChangeArrowheads="1"/>
          </p:cNvPicPr>
          <p:nvPr/>
        </p:nvPicPr>
        <p:blipFill>
          <a:blip r:embed="rId7" cstate="print"/>
          <a:srcRect/>
          <a:stretch>
            <a:fillRect/>
          </a:stretch>
        </p:blipFill>
        <p:spPr bwMode="auto">
          <a:xfrm>
            <a:off x="571472" y="2928934"/>
            <a:ext cx="4310120" cy="24242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рандаш\Desktop\фото эксперимент\IMG_20171101_160729.jpg"/>
          <p:cNvPicPr>
            <a:picLocks noChangeAspect="1" noChangeArrowheads="1"/>
          </p:cNvPicPr>
          <p:nvPr/>
        </p:nvPicPr>
        <p:blipFill>
          <a:blip r:embed="rId3" cstate="print">
            <a:lum contrast="10000"/>
          </a:blip>
          <a:srcRect/>
          <a:stretch>
            <a:fillRect/>
          </a:stretch>
        </p:blipFill>
        <p:spPr bwMode="auto">
          <a:xfrm>
            <a:off x="500034" y="500042"/>
            <a:ext cx="4572032" cy="2571768"/>
          </a:xfrm>
          <a:prstGeom prst="rect">
            <a:avLst/>
          </a:prstGeom>
          <a:ln>
            <a:noFill/>
          </a:ln>
          <a:effectLst>
            <a:outerShdw blurRad="292100" dist="139700" dir="2700000" algn="tl" rotWithShape="0">
              <a:srgbClr val="333333">
                <a:alpha val="65000"/>
              </a:srgbClr>
            </a:outerShdw>
          </a:effectLst>
        </p:spPr>
      </p:pic>
      <p:pic>
        <p:nvPicPr>
          <p:cNvPr id="1027" name="Picture 3" descr="C:\Users\Карандаш\Desktop\фото эксперимент\IMG_20171101_160749.jpg"/>
          <p:cNvPicPr>
            <a:picLocks noChangeAspect="1" noChangeArrowheads="1"/>
          </p:cNvPicPr>
          <p:nvPr/>
        </p:nvPicPr>
        <p:blipFill>
          <a:blip r:embed="rId4" cstate="print"/>
          <a:srcRect t="11739"/>
          <a:stretch>
            <a:fillRect/>
          </a:stretch>
        </p:blipFill>
        <p:spPr bwMode="auto">
          <a:xfrm>
            <a:off x="5715008" y="357166"/>
            <a:ext cx="2124615" cy="3333688"/>
          </a:xfrm>
          <a:prstGeom prst="rect">
            <a:avLst/>
          </a:prstGeom>
          <a:ln>
            <a:noFill/>
          </a:ln>
          <a:effectLst>
            <a:outerShdw blurRad="292100" dist="139700" dir="2700000" algn="tl" rotWithShape="0">
              <a:srgbClr val="333333">
                <a:alpha val="65000"/>
              </a:srgbClr>
            </a:outerShdw>
          </a:effectLst>
        </p:spPr>
      </p:pic>
      <p:pic>
        <p:nvPicPr>
          <p:cNvPr id="1028" name="Picture 4" descr="C:\Users\Карандаш\Desktop\фото эксперимент\IMG_20171101_160800.jpg"/>
          <p:cNvPicPr>
            <a:picLocks noChangeAspect="1" noChangeArrowheads="1"/>
          </p:cNvPicPr>
          <p:nvPr/>
        </p:nvPicPr>
        <p:blipFill>
          <a:blip r:embed="rId5" cstate="print"/>
          <a:srcRect/>
          <a:stretch>
            <a:fillRect/>
          </a:stretch>
        </p:blipFill>
        <p:spPr bwMode="auto">
          <a:xfrm>
            <a:off x="785786" y="2714620"/>
            <a:ext cx="2076118" cy="3690877"/>
          </a:xfrm>
          <a:prstGeom prst="rect">
            <a:avLst/>
          </a:prstGeom>
          <a:ln>
            <a:noFill/>
          </a:ln>
          <a:effectLst>
            <a:outerShdw blurRad="292100" dist="139700" dir="2700000" algn="tl" rotWithShape="0">
              <a:srgbClr val="333333">
                <a:alpha val="65000"/>
              </a:srgbClr>
            </a:outerShdw>
          </a:effectLst>
        </p:spPr>
      </p:pic>
      <p:pic>
        <p:nvPicPr>
          <p:cNvPr id="1029" name="Picture 5" descr="C:\Users\Карандаш\Desktop\фото эксперимент\IMG_20171101_160812.jpg"/>
          <p:cNvPicPr>
            <a:picLocks noChangeAspect="1" noChangeArrowheads="1"/>
          </p:cNvPicPr>
          <p:nvPr/>
        </p:nvPicPr>
        <p:blipFill>
          <a:blip r:embed="rId6" cstate="print"/>
          <a:srcRect b="16750"/>
          <a:stretch>
            <a:fillRect/>
          </a:stretch>
        </p:blipFill>
        <p:spPr bwMode="auto">
          <a:xfrm>
            <a:off x="3428992" y="2714620"/>
            <a:ext cx="2286016" cy="3383304"/>
          </a:xfrm>
          <a:prstGeom prst="rect">
            <a:avLst/>
          </a:prstGeom>
          <a:ln>
            <a:noFill/>
          </a:ln>
          <a:effectLst>
            <a:outerShdw blurRad="292100" dist="139700" dir="2700000" algn="tl" rotWithShape="0">
              <a:srgbClr val="333333">
                <a:alpha val="65000"/>
              </a:srgbClr>
            </a:outerShdw>
          </a:effectLst>
        </p:spPr>
      </p:pic>
      <p:pic>
        <p:nvPicPr>
          <p:cNvPr id="1030" name="Picture 6" descr="C:\Users\Карандаш\Desktop\фото эксперимент\IMG_20171101_160821.jpg"/>
          <p:cNvPicPr>
            <a:picLocks noChangeAspect="1" noChangeArrowheads="1"/>
          </p:cNvPicPr>
          <p:nvPr/>
        </p:nvPicPr>
        <p:blipFill>
          <a:blip r:embed="rId7" cstate="print"/>
          <a:srcRect t="19183"/>
          <a:stretch>
            <a:fillRect/>
          </a:stretch>
        </p:blipFill>
        <p:spPr bwMode="auto">
          <a:xfrm>
            <a:off x="6429388" y="2857496"/>
            <a:ext cx="2171147" cy="3119374"/>
          </a:xfrm>
          <a:prstGeom prst="rect">
            <a:avLst/>
          </a:prstGeom>
          <a:noFill/>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Карандаш\Desktop\фото эксперимент\IMG_1497.JPG"/>
          <p:cNvPicPr>
            <a:picLocks noChangeAspect="1" noChangeArrowheads="1"/>
          </p:cNvPicPr>
          <p:nvPr/>
        </p:nvPicPr>
        <p:blipFill>
          <a:blip r:embed="rId3" cstate="print">
            <a:lum bright="-10000" contrast="10000"/>
          </a:blip>
          <a:srcRect/>
          <a:stretch>
            <a:fillRect/>
          </a:stretch>
        </p:blipFill>
        <p:spPr bwMode="auto">
          <a:xfrm>
            <a:off x="357158" y="357166"/>
            <a:ext cx="4318354" cy="2428892"/>
          </a:xfrm>
          <a:prstGeom prst="rect">
            <a:avLst/>
          </a:prstGeom>
          <a:ln>
            <a:noFill/>
          </a:ln>
          <a:effectLst>
            <a:outerShdw blurRad="292100" dist="139700" dir="2700000" algn="tl" rotWithShape="0">
              <a:srgbClr val="333333">
                <a:alpha val="65000"/>
              </a:srgbClr>
            </a:outerShdw>
          </a:effectLst>
        </p:spPr>
      </p:pic>
      <p:pic>
        <p:nvPicPr>
          <p:cNvPr id="2051" name="Picture 3" descr="C:\Users\Карандаш\Desktop\фото эксперимент\IMG_1498.JPG"/>
          <p:cNvPicPr>
            <a:picLocks noChangeAspect="1" noChangeArrowheads="1"/>
          </p:cNvPicPr>
          <p:nvPr/>
        </p:nvPicPr>
        <p:blipFill>
          <a:blip r:embed="rId4" cstate="print">
            <a:lum bright="-10000" contrast="10000"/>
          </a:blip>
          <a:srcRect l="11464"/>
          <a:stretch>
            <a:fillRect/>
          </a:stretch>
        </p:blipFill>
        <p:spPr bwMode="auto">
          <a:xfrm>
            <a:off x="4643438" y="785794"/>
            <a:ext cx="4143404" cy="2632261"/>
          </a:xfrm>
          <a:prstGeom prst="rect">
            <a:avLst/>
          </a:prstGeom>
          <a:ln>
            <a:noFill/>
          </a:ln>
          <a:effectLst>
            <a:outerShdw blurRad="292100" dist="139700" dir="2700000" algn="tl" rotWithShape="0">
              <a:srgbClr val="333333">
                <a:alpha val="65000"/>
              </a:srgbClr>
            </a:outerShdw>
          </a:effectLst>
        </p:spPr>
      </p:pic>
      <p:pic>
        <p:nvPicPr>
          <p:cNvPr id="2052" name="Picture 4" descr="C:\Users\Карандаш\Desktop\фото эксперимент\IMG_1499.JPG"/>
          <p:cNvPicPr>
            <a:picLocks noChangeAspect="1" noChangeArrowheads="1"/>
          </p:cNvPicPr>
          <p:nvPr/>
        </p:nvPicPr>
        <p:blipFill>
          <a:blip r:embed="rId5" cstate="print">
            <a:lum contrast="10000"/>
          </a:blip>
          <a:srcRect/>
          <a:stretch>
            <a:fillRect/>
          </a:stretch>
        </p:blipFill>
        <p:spPr bwMode="auto">
          <a:xfrm>
            <a:off x="571472" y="3071810"/>
            <a:ext cx="4357686" cy="2451014"/>
          </a:xfrm>
          <a:prstGeom prst="rect">
            <a:avLst/>
          </a:prstGeom>
          <a:ln>
            <a:noFill/>
          </a:ln>
          <a:effectLst>
            <a:outerShdw blurRad="292100" dist="139700" dir="2700000" algn="tl" rotWithShape="0">
              <a:srgbClr val="333333">
                <a:alpha val="65000"/>
              </a:srgbClr>
            </a:outerShdw>
          </a:effectLst>
        </p:spPr>
      </p:pic>
      <p:pic>
        <p:nvPicPr>
          <p:cNvPr id="2055" name="Picture 7" descr="C:\Users\Карандаш\Desktop\фото эксперимент\IMG_1493.JPG"/>
          <p:cNvPicPr>
            <a:picLocks noChangeAspect="1" noChangeArrowheads="1"/>
          </p:cNvPicPr>
          <p:nvPr/>
        </p:nvPicPr>
        <p:blipFill>
          <a:blip r:embed="rId6" cstate="print">
            <a:lum contrast="10000"/>
          </a:blip>
          <a:srcRect/>
          <a:stretch>
            <a:fillRect/>
          </a:stretch>
        </p:blipFill>
        <p:spPr bwMode="auto">
          <a:xfrm>
            <a:off x="4500562" y="3929066"/>
            <a:ext cx="4203648" cy="23643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Карандаш\Desktop\фото эксперимент\IMG_1500.JPG"/>
          <p:cNvPicPr>
            <a:picLocks noChangeAspect="1" noChangeArrowheads="1"/>
          </p:cNvPicPr>
          <p:nvPr/>
        </p:nvPicPr>
        <p:blipFill>
          <a:blip r:embed="rId3" cstate="print">
            <a:lum bright="-10000" contrast="10000"/>
          </a:blip>
          <a:srcRect/>
          <a:stretch>
            <a:fillRect/>
          </a:stretch>
        </p:blipFill>
        <p:spPr bwMode="auto">
          <a:xfrm>
            <a:off x="285720" y="500042"/>
            <a:ext cx="3873861" cy="2178883"/>
          </a:xfrm>
          <a:prstGeom prst="rect">
            <a:avLst/>
          </a:prstGeom>
          <a:ln>
            <a:noFill/>
          </a:ln>
          <a:effectLst>
            <a:outerShdw blurRad="292100" dist="139700" dir="2700000" algn="tl" rotWithShape="0">
              <a:srgbClr val="333333">
                <a:alpha val="65000"/>
              </a:srgbClr>
            </a:outerShdw>
          </a:effectLst>
        </p:spPr>
      </p:pic>
      <p:pic>
        <p:nvPicPr>
          <p:cNvPr id="3075" name="Picture 3" descr="C:\Users\Карандаш\Desktop\фото эксперимент\IMG_1502.JPG"/>
          <p:cNvPicPr>
            <a:picLocks noChangeAspect="1" noChangeArrowheads="1"/>
          </p:cNvPicPr>
          <p:nvPr/>
        </p:nvPicPr>
        <p:blipFill>
          <a:blip r:embed="rId4" cstate="print">
            <a:lum bright="-10000" contrast="10000"/>
          </a:blip>
          <a:srcRect/>
          <a:stretch>
            <a:fillRect/>
          </a:stretch>
        </p:blipFill>
        <p:spPr bwMode="auto">
          <a:xfrm>
            <a:off x="4000496" y="857232"/>
            <a:ext cx="4572375" cy="2571768"/>
          </a:xfrm>
          <a:prstGeom prst="rect">
            <a:avLst/>
          </a:prstGeom>
          <a:ln>
            <a:noFill/>
          </a:ln>
          <a:effectLst>
            <a:outerShdw blurRad="292100" dist="139700" dir="2700000" algn="tl" rotWithShape="0">
              <a:srgbClr val="333333">
                <a:alpha val="65000"/>
              </a:srgbClr>
            </a:outerShdw>
          </a:effectLst>
        </p:spPr>
      </p:pic>
      <p:pic>
        <p:nvPicPr>
          <p:cNvPr id="3076" name="Picture 4" descr="C:\Users\Карандаш\Desktop\фото эксперимент\IMG_1495.JPG"/>
          <p:cNvPicPr>
            <a:picLocks noChangeAspect="1" noChangeArrowheads="1"/>
          </p:cNvPicPr>
          <p:nvPr/>
        </p:nvPicPr>
        <p:blipFill>
          <a:blip r:embed="rId5" cstate="print">
            <a:lum contrast="10000"/>
          </a:blip>
          <a:srcRect/>
          <a:stretch>
            <a:fillRect/>
          </a:stretch>
        </p:blipFill>
        <p:spPr bwMode="auto">
          <a:xfrm>
            <a:off x="1000100" y="3286124"/>
            <a:ext cx="5918160" cy="33287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Карандаш\Desktop\фото эксперимент\SAM_2670.JPG"/>
          <p:cNvPicPr>
            <a:picLocks noChangeAspect="1" noChangeArrowheads="1"/>
          </p:cNvPicPr>
          <p:nvPr/>
        </p:nvPicPr>
        <p:blipFill>
          <a:blip r:embed="rId3" cstate="print"/>
          <a:srcRect/>
          <a:stretch>
            <a:fillRect/>
          </a:stretch>
        </p:blipFill>
        <p:spPr bwMode="auto">
          <a:xfrm>
            <a:off x="500034" y="2214554"/>
            <a:ext cx="2500330" cy="1875248"/>
          </a:xfrm>
          <a:prstGeom prst="rect">
            <a:avLst/>
          </a:prstGeom>
          <a:ln>
            <a:noFill/>
          </a:ln>
          <a:effectLst>
            <a:outerShdw blurRad="292100" dist="139700" dir="2700000" algn="tl" rotWithShape="0">
              <a:srgbClr val="333333">
                <a:alpha val="65000"/>
              </a:srgbClr>
            </a:outerShdw>
          </a:effectLst>
        </p:spPr>
      </p:pic>
      <p:pic>
        <p:nvPicPr>
          <p:cNvPr id="4099" name="Picture 3" descr="C:\Users\Карандаш\Desktop\фото эксперимент\IMG_1083.JPG"/>
          <p:cNvPicPr>
            <a:picLocks noChangeAspect="1" noChangeArrowheads="1"/>
          </p:cNvPicPr>
          <p:nvPr/>
        </p:nvPicPr>
        <p:blipFill>
          <a:blip r:embed="rId4" cstate="print">
            <a:lum contrast="10000"/>
          </a:blip>
          <a:srcRect/>
          <a:stretch>
            <a:fillRect/>
          </a:stretch>
        </p:blipFill>
        <p:spPr bwMode="auto">
          <a:xfrm>
            <a:off x="4572000" y="428604"/>
            <a:ext cx="2703450" cy="1520576"/>
          </a:xfrm>
          <a:prstGeom prst="rect">
            <a:avLst/>
          </a:prstGeom>
          <a:ln>
            <a:noFill/>
          </a:ln>
          <a:effectLst>
            <a:outerShdw blurRad="292100" dist="139700" dir="2700000" algn="tl" rotWithShape="0">
              <a:srgbClr val="333333">
                <a:alpha val="65000"/>
              </a:srgbClr>
            </a:outerShdw>
          </a:effectLst>
        </p:spPr>
      </p:pic>
      <p:pic>
        <p:nvPicPr>
          <p:cNvPr id="4100" name="Picture 4" descr="C:\Users\Карандаш\Desktop\фото эксперимент\IMG_1085.JPG"/>
          <p:cNvPicPr>
            <a:picLocks noChangeAspect="1" noChangeArrowheads="1"/>
          </p:cNvPicPr>
          <p:nvPr/>
        </p:nvPicPr>
        <p:blipFill>
          <a:blip r:embed="rId5" cstate="print">
            <a:lum contrast="10000"/>
          </a:blip>
          <a:srcRect/>
          <a:stretch>
            <a:fillRect/>
          </a:stretch>
        </p:blipFill>
        <p:spPr bwMode="auto">
          <a:xfrm>
            <a:off x="3071802" y="1571612"/>
            <a:ext cx="2714644" cy="1526872"/>
          </a:xfrm>
          <a:prstGeom prst="rect">
            <a:avLst/>
          </a:prstGeom>
          <a:ln>
            <a:noFill/>
          </a:ln>
          <a:effectLst>
            <a:outerShdw blurRad="292100" dist="139700" dir="2700000" algn="tl" rotWithShape="0">
              <a:srgbClr val="333333">
                <a:alpha val="65000"/>
              </a:srgbClr>
            </a:outerShdw>
          </a:effectLst>
        </p:spPr>
      </p:pic>
      <p:pic>
        <p:nvPicPr>
          <p:cNvPr id="4101" name="Picture 5" descr="C:\Users\Карандаш\Desktop\фото эксперимент\IMG_1222.JPG"/>
          <p:cNvPicPr>
            <a:picLocks noChangeAspect="1" noChangeArrowheads="1"/>
          </p:cNvPicPr>
          <p:nvPr/>
        </p:nvPicPr>
        <p:blipFill>
          <a:blip r:embed="rId6" cstate="print"/>
          <a:srcRect/>
          <a:stretch>
            <a:fillRect/>
          </a:stretch>
        </p:blipFill>
        <p:spPr bwMode="auto">
          <a:xfrm>
            <a:off x="214282" y="357166"/>
            <a:ext cx="3071802" cy="1727759"/>
          </a:xfrm>
          <a:prstGeom prst="rect">
            <a:avLst/>
          </a:prstGeom>
          <a:ln>
            <a:noFill/>
          </a:ln>
          <a:effectLst>
            <a:outerShdw blurRad="292100" dist="139700" dir="2700000" algn="tl" rotWithShape="0">
              <a:srgbClr val="333333">
                <a:alpha val="65000"/>
              </a:srgbClr>
            </a:outerShdw>
          </a:effectLst>
        </p:spPr>
      </p:pic>
      <p:pic>
        <p:nvPicPr>
          <p:cNvPr id="4102" name="Picture 6" descr="C:\Users\Карандаш\Desktop\эфект. контракт 2016 г\исследов. деят\SAM_2568.JPG"/>
          <p:cNvPicPr>
            <a:picLocks noChangeAspect="1" noChangeArrowheads="1"/>
          </p:cNvPicPr>
          <p:nvPr/>
        </p:nvPicPr>
        <p:blipFill>
          <a:blip r:embed="rId7" cstate="print"/>
          <a:srcRect/>
          <a:stretch>
            <a:fillRect/>
          </a:stretch>
        </p:blipFill>
        <p:spPr bwMode="auto">
          <a:xfrm>
            <a:off x="6286512" y="1714488"/>
            <a:ext cx="2571736" cy="1928802"/>
          </a:xfrm>
          <a:prstGeom prst="rect">
            <a:avLst/>
          </a:prstGeom>
          <a:ln>
            <a:noFill/>
          </a:ln>
          <a:effectLst>
            <a:outerShdw blurRad="292100" dist="139700" dir="2700000" algn="tl" rotWithShape="0">
              <a:srgbClr val="333333">
                <a:alpha val="65000"/>
              </a:srgbClr>
            </a:outerShdw>
          </a:effectLst>
        </p:spPr>
      </p:pic>
      <p:pic>
        <p:nvPicPr>
          <p:cNvPr id="4103" name="Picture 7" descr="C:\Users\Карандаш\Desktop\фото эксперимент\SAM_2663.JPG"/>
          <p:cNvPicPr>
            <a:picLocks noChangeAspect="1" noChangeArrowheads="1"/>
          </p:cNvPicPr>
          <p:nvPr/>
        </p:nvPicPr>
        <p:blipFill>
          <a:blip r:embed="rId8" cstate="print">
            <a:lum contrast="10000"/>
          </a:blip>
          <a:srcRect/>
          <a:stretch>
            <a:fillRect/>
          </a:stretch>
        </p:blipFill>
        <p:spPr bwMode="auto">
          <a:xfrm rot="10800000" flipV="1">
            <a:off x="785786" y="4143380"/>
            <a:ext cx="2571768" cy="1928826"/>
          </a:xfrm>
          <a:prstGeom prst="rect">
            <a:avLst/>
          </a:prstGeom>
          <a:ln>
            <a:noFill/>
          </a:ln>
          <a:effectLst>
            <a:outerShdw blurRad="292100" dist="139700" dir="2700000" algn="tl" rotWithShape="0">
              <a:srgbClr val="333333">
                <a:alpha val="65000"/>
              </a:srgbClr>
            </a:outerShdw>
          </a:effectLst>
        </p:spPr>
      </p:pic>
      <p:pic>
        <p:nvPicPr>
          <p:cNvPr id="4104" name="Picture 8" descr="C:\Users\Карандаш\Desktop\фото эксперимент\SAM_2645.JPG"/>
          <p:cNvPicPr>
            <a:picLocks noChangeAspect="1" noChangeArrowheads="1"/>
          </p:cNvPicPr>
          <p:nvPr/>
        </p:nvPicPr>
        <p:blipFill>
          <a:blip r:embed="rId9" cstate="print">
            <a:lum contrast="10000"/>
          </a:blip>
          <a:srcRect/>
          <a:stretch>
            <a:fillRect/>
          </a:stretch>
        </p:blipFill>
        <p:spPr bwMode="auto">
          <a:xfrm>
            <a:off x="5929322" y="3643314"/>
            <a:ext cx="2738424" cy="2053819"/>
          </a:xfrm>
          <a:prstGeom prst="rect">
            <a:avLst/>
          </a:prstGeom>
          <a:ln>
            <a:noFill/>
          </a:ln>
          <a:effectLst>
            <a:outerShdw blurRad="292100" dist="139700" dir="2700000" algn="tl" rotWithShape="0">
              <a:srgbClr val="333333">
                <a:alpha val="65000"/>
              </a:srgbClr>
            </a:outerShdw>
          </a:effectLst>
        </p:spPr>
      </p:pic>
      <p:pic>
        <p:nvPicPr>
          <p:cNvPr id="4105" name="Picture 9" descr="C:\Users\Карандаш\Desktop\фото эксперимент\IMG_1187.JPG"/>
          <p:cNvPicPr>
            <a:picLocks noChangeAspect="1" noChangeArrowheads="1"/>
          </p:cNvPicPr>
          <p:nvPr/>
        </p:nvPicPr>
        <p:blipFill>
          <a:blip r:embed="rId10" cstate="print">
            <a:lum contrast="10000"/>
          </a:blip>
          <a:srcRect l="17952"/>
          <a:stretch>
            <a:fillRect/>
          </a:stretch>
        </p:blipFill>
        <p:spPr bwMode="auto">
          <a:xfrm>
            <a:off x="3357554" y="3357562"/>
            <a:ext cx="2643206" cy="1811982"/>
          </a:xfrm>
          <a:prstGeom prst="rect">
            <a:avLst/>
          </a:prstGeom>
          <a:ln>
            <a:noFill/>
          </a:ln>
          <a:effectLst>
            <a:outerShdw blurRad="292100" dist="139700" dir="2700000" algn="tl" rotWithShape="0">
              <a:srgbClr val="333333">
                <a:alpha val="65000"/>
              </a:srgbClr>
            </a:outerShdw>
          </a:effectLst>
        </p:spPr>
      </p:pic>
      <p:pic>
        <p:nvPicPr>
          <p:cNvPr id="4106" name="Picture 10" descr="C:\Users\Карандаш\Desktop\фото эксперимент\IMG_1462.JPG"/>
          <p:cNvPicPr>
            <a:picLocks noChangeAspect="1" noChangeArrowheads="1"/>
          </p:cNvPicPr>
          <p:nvPr/>
        </p:nvPicPr>
        <p:blipFill>
          <a:blip r:embed="rId11" cstate="print">
            <a:lum bright="10000" contrast="10000"/>
          </a:blip>
          <a:srcRect t="33330"/>
          <a:stretch>
            <a:fillRect/>
          </a:stretch>
        </p:blipFill>
        <p:spPr bwMode="auto">
          <a:xfrm>
            <a:off x="3643306" y="5286388"/>
            <a:ext cx="3429024" cy="12858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арандаш\Desktop\фото эксперимент\IMG_1389.JPG"/>
          <p:cNvPicPr>
            <a:picLocks noChangeAspect="1" noChangeArrowheads="1"/>
          </p:cNvPicPr>
          <p:nvPr/>
        </p:nvPicPr>
        <p:blipFill>
          <a:blip r:embed="rId3" cstate="print"/>
          <a:srcRect/>
          <a:stretch>
            <a:fillRect/>
          </a:stretch>
        </p:blipFill>
        <p:spPr bwMode="auto">
          <a:xfrm rot="10800000" flipV="1">
            <a:off x="500034" y="357166"/>
            <a:ext cx="3060640" cy="1721480"/>
          </a:xfrm>
          <a:prstGeom prst="rect">
            <a:avLst/>
          </a:prstGeom>
          <a:ln>
            <a:noFill/>
          </a:ln>
          <a:effectLst>
            <a:outerShdw blurRad="292100" dist="139700" dir="2700000" algn="tl" rotWithShape="0">
              <a:srgbClr val="333333">
                <a:alpha val="65000"/>
              </a:srgbClr>
            </a:outerShdw>
          </a:effectLst>
        </p:spPr>
      </p:pic>
      <p:pic>
        <p:nvPicPr>
          <p:cNvPr id="5123" name="Picture 3" descr="C:\Users\Карандаш\Desktop\фото эксперимент\IMG_1387.JPG"/>
          <p:cNvPicPr>
            <a:picLocks noChangeAspect="1" noChangeArrowheads="1"/>
          </p:cNvPicPr>
          <p:nvPr/>
        </p:nvPicPr>
        <p:blipFill>
          <a:blip r:embed="rId4" cstate="print"/>
          <a:srcRect/>
          <a:stretch>
            <a:fillRect/>
          </a:stretch>
        </p:blipFill>
        <p:spPr bwMode="auto">
          <a:xfrm rot="10800000" flipV="1">
            <a:off x="3929058" y="500042"/>
            <a:ext cx="3060640" cy="1721481"/>
          </a:xfrm>
          <a:prstGeom prst="rect">
            <a:avLst/>
          </a:prstGeom>
          <a:ln>
            <a:noFill/>
          </a:ln>
          <a:effectLst>
            <a:outerShdw blurRad="292100" dist="139700" dir="2700000" algn="tl" rotWithShape="0">
              <a:srgbClr val="333333">
                <a:alpha val="65000"/>
              </a:srgbClr>
            </a:outerShdw>
          </a:effectLst>
        </p:spPr>
      </p:pic>
      <p:pic>
        <p:nvPicPr>
          <p:cNvPr id="5124" name="Picture 4" descr="C:\Users\Карандаш\Desktop\наша жизнь 17-18гг\IMG_20170928_105617.jpg"/>
          <p:cNvPicPr>
            <a:picLocks noChangeAspect="1" noChangeArrowheads="1"/>
          </p:cNvPicPr>
          <p:nvPr/>
        </p:nvPicPr>
        <p:blipFill>
          <a:blip r:embed="rId5" cstate="print">
            <a:lum bright="10000" contrast="10000"/>
          </a:blip>
          <a:srcRect t="29688"/>
          <a:stretch>
            <a:fillRect/>
          </a:stretch>
        </p:blipFill>
        <p:spPr bwMode="auto">
          <a:xfrm>
            <a:off x="714348" y="2214554"/>
            <a:ext cx="2057398" cy="2571744"/>
          </a:xfrm>
          <a:prstGeom prst="rect">
            <a:avLst/>
          </a:prstGeom>
          <a:ln>
            <a:noFill/>
          </a:ln>
          <a:effectLst>
            <a:outerShdw blurRad="292100" dist="139700" dir="2700000" algn="tl" rotWithShape="0">
              <a:srgbClr val="333333">
                <a:alpha val="65000"/>
              </a:srgbClr>
            </a:outerShdw>
          </a:effectLst>
        </p:spPr>
      </p:pic>
      <p:pic>
        <p:nvPicPr>
          <p:cNvPr id="6" name="Рисунок 5" descr="D:\Users\Пользователь\Desktop\поз-исл.17 г\SAM_2628.JPG"/>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28926" y="2285992"/>
            <a:ext cx="2819400" cy="2114549"/>
          </a:xfrm>
          <a:prstGeom prst="rect">
            <a:avLst/>
          </a:prstGeom>
          <a:ln>
            <a:noFill/>
          </a:ln>
          <a:effectLst>
            <a:outerShdw blurRad="292100" dist="139700" dir="2700000" algn="tl" rotWithShape="0">
              <a:srgbClr val="333333">
                <a:alpha val="65000"/>
              </a:srgbClr>
            </a:outerShdw>
          </a:effectLst>
        </p:spPr>
      </p:pic>
      <p:pic>
        <p:nvPicPr>
          <p:cNvPr id="7" name="Рисунок 6" descr="D:\Users\Пользователь\Desktop\поз-исл.17 г\SAM_2639.JPG"/>
          <p:cNvPicPr/>
          <p:nvPr/>
        </p:nvPicPr>
        <p:blipFill>
          <a:blip r:embed="rId8" cstate="print">
            <a:extLst>
              <a:ext uri="{BEBA8EAE-BF5A-486C-A8C5-ECC9F3942E4B}">
                <a14:imgProps xmlns:a14="http://schemas.microsoft.com/office/drawing/2010/main">
                  <a14:imgLayer r:embed="rId9">
                    <a14:imgEffect>
                      <a14:sharpenSoften amount="25000"/>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00760" y="1928802"/>
            <a:ext cx="2819400" cy="2114552"/>
          </a:xfrm>
          <a:prstGeom prst="rect">
            <a:avLst/>
          </a:prstGeom>
          <a:ln>
            <a:noFill/>
          </a:ln>
          <a:effectLst>
            <a:outerShdw blurRad="292100" dist="139700" dir="2700000" algn="tl" rotWithShape="0">
              <a:srgbClr val="333333">
                <a:alpha val="65000"/>
              </a:srgbClr>
            </a:outerShdw>
          </a:effectLst>
        </p:spPr>
      </p:pic>
      <p:pic>
        <p:nvPicPr>
          <p:cNvPr id="9" name="Рисунок 8" descr="I:\IMG_1228.JPG"/>
          <p:cNvPicPr/>
          <p:nvPr/>
        </p:nvPicPr>
        <p:blipFill>
          <a:blip r:embed="rId10"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43438" y="4643446"/>
            <a:ext cx="3371850" cy="1895808"/>
          </a:xfrm>
          <a:prstGeom prst="rect">
            <a:avLst/>
          </a:prstGeom>
          <a:ln>
            <a:noFill/>
          </a:ln>
          <a:effectLst>
            <a:outerShdw blurRad="292100" dist="139700" dir="2700000" algn="tl" rotWithShape="0">
              <a:srgbClr val="333333">
                <a:alpha val="65000"/>
              </a:srgbClr>
            </a:outerShdw>
          </a:effectLst>
        </p:spPr>
      </p:pic>
      <p:pic>
        <p:nvPicPr>
          <p:cNvPr id="10" name="Рисунок 9" descr="D:\Users\Пользователь\Desktop\IMG_20170331_091824.jpg"/>
          <p:cNvPicPr/>
          <p:nvPr/>
        </p:nvPicPr>
        <p:blipFill rotWithShape="1">
          <a:blip r:embed="rId11" cstate="print">
            <a:extLst>
              <a:ext uri="{BEBA8EAE-BF5A-486C-A8C5-ECC9F3942E4B}">
                <a14:imgProps xmlns:a14="http://schemas.microsoft.com/office/drawing/2010/main">
                  <a14:imgLayer r:embed="rId12">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7703" b="12612"/>
          <a:stretch/>
        </p:blipFill>
        <p:spPr bwMode="auto">
          <a:xfrm>
            <a:off x="1785918" y="4429132"/>
            <a:ext cx="2376485" cy="219244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4876018"/>
          </a:xfrm>
        </p:spPr>
        <p:txBody>
          <a:bodyPr>
            <a:normAutofit/>
          </a:bodyPr>
          <a:lstStyle/>
          <a:p>
            <a:pPr algn="ctr"/>
            <a:r>
              <a:rPr lang="ru-RU" sz="4800" b="1" dirty="0" smtClean="0"/>
              <a:t>СПАСИБО </a:t>
            </a:r>
            <a:br>
              <a:rPr lang="ru-RU" sz="4800" b="1" dirty="0" smtClean="0"/>
            </a:br>
            <a:r>
              <a:rPr lang="ru-RU" sz="4800" b="1" dirty="0" smtClean="0"/>
              <a:t>ЗА </a:t>
            </a:r>
            <a:br>
              <a:rPr lang="ru-RU" sz="4800" b="1" dirty="0" smtClean="0"/>
            </a:br>
            <a:r>
              <a:rPr lang="ru-RU" sz="4800" b="1" dirty="0" smtClean="0"/>
              <a:t>ВНИМАНИЕ!</a:t>
            </a:r>
            <a:endParaRPr lang="ru-RU" sz="4800" b="1" dirty="0"/>
          </a:p>
        </p:txBody>
      </p:sp>
    </p:spTree>
  </p:cSld>
  <p:clrMapOvr>
    <a:masterClrMapping/>
  </p:clrMapOvr>
  <p:transition>
    <p:wheel spokes="8"/>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3200" dirty="0" smtClean="0"/>
              <a:t>В ДОУ эксперимент должен отвечать следующим  условиям:</a:t>
            </a:r>
            <a:endParaRPr lang="ru-RU" sz="3200" dirty="0"/>
          </a:p>
        </p:txBody>
      </p:sp>
      <p:sp>
        <p:nvSpPr>
          <p:cNvPr id="3" name="Содержимое 2"/>
          <p:cNvSpPr>
            <a:spLocks noGrp="1"/>
          </p:cNvSpPr>
          <p:nvPr>
            <p:ph idx="1"/>
          </p:nvPr>
        </p:nvSpPr>
        <p:spPr/>
        <p:txBody>
          <a:bodyPr>
            <a:noAutofit/>
          </a:bodyPr>
          <a:lstStyle/>
          <a:p>
            <a:r>
              <a:rPr lang="ru-RU" sz="2800" dirty="0" smtClean="0"/>
              <a:t>Максимальная простота конструкции приборов и правил обращения с ними</a:t>
            </a:r>
          </a:p>
          <a:p>
            <a:pPr algn="just"/>
            <a:r>
              <a:rPr lang="ru-RU" sz="2800" dirty="0" smtClean="0"/>
              <a:t>Безотказность действия приборов и однозначность получаемых  результатов</a:t>
            </a:r>
          </a:p>
          <a:p>
            <a:pPr algn="just"/>
            <a:r>
              <a:rPr lang="ru-RU" sz="2800" dirty="0" smtClean="0"/>
              <a:t>Показ только существенных сторон явления или процесса</a:t>
            </a:r>
          </a:p>
          <a:p>
            <a:pPr algn="just"/>
            <a:r>
              <a:rPr lang="ru-RU" sz="2800" dirty="0" smtClean="0"/>
              <a:t>Отчетливая видимость изучаемого явления</a:t>
            </a:r>
          </a:p>
          <a:p>
            <a:pPr algn="just"/>
            <a:r>
              <a:rPr lang="ru-RU" sz="2800" dirty="0" smtClean="0"/>
              <a:t>Возможность участия ребенка в повторном показе эксперимента</a:t>
            </a:r>
            <a:endParaRPr lang="ru-RU" sz="28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857232"/>
            <a:ext cx="184731" cy="1138773"/>
          </a:xfrm>
          <a:prstGeom prst="rect">
            <a:avLst/>
          </a:prstGeom>
          <a:noFill/>
        </p:spPr>
        <p:txBody>
          <a:bodyPr wrap="none" rtlCol="0">
            <a:spAutoFit/>
          </a:bodyPr>
          <a:lstStyle/>
          <a:p>
            <a:endParaRPr lang="ru-RU" sz="2000" i="1" dirty="0" smtClean="0"/>
          </a:p>
          <a:p>
            <a:endParaRPr lang="ru-RU" sz="1600" dirty="0" smtClean="0"/>
          </a:p>
          <a:p>
            <a:pPr algn="just"/>
            <a:endParaRPr lang="ru-RU" sz="1600" dirty="0" smtClean="0"/>
          </a:p>
          <a:p>
            <a:pPr algn="just"/>
            <a:endParaRPr lang="ru-RU" sz="1600" dirty="0" smtClean="0"/>
          </a:p>
        </p:txBody>
      </p:sp>
      <p:sp>
        <p:nvSpPr>
          <p:cNvPr id="6" name="Заголовок 5"/>
          <p:cNvSpPr>
            <a:spLocks noGrp="1"/>
          </p:cNvSpPr>
          <p:nvPr>
            <p:ph type="title"/>
          </p:nvPr>
        </p:nvSpPr>
        <p:spPr/>
        <p:txBody>
          <a:bodyPr>
            <a:normAutofit/>
          </a:bodyPr>
          <a:lstStyle/>
          <a:p>
            <a:pPr algn="ctr"/>
            <a:r>
              <a:rPr lang="ru-RU" sz="2800" dirty="0" smtClean="0"/>
              <a:t>Задачи исследовательской деятельности</a:t>
            </a:r>
            <a:endParaRPr lang="ru-RU" sz="2800" dirty="0"/>
          </a:p>
        </p:txBody>
      </p:sp>
      <p:sp>
        <p:nvSpPr>
          <p:cNvPr id="7" name="Содержимое 6"/>
          <p:cNvSpPr>
            <a:spLocks noGrp="1"/>
          </p:cNvSpPr>
          <p:nvPr>
            <p:ph idx="1"/>
          </p:nvPr>
        </p:nvSpPr>
        <p:spPr/>
        <p:txBody>
          <a:bodyPr>
            <a:normAutofit/>
          </a:bodyPr>
          <a:lstStyle/>
          <a:p>
            <a:r>
              <a:rPr lang="ru-RU" sz="1400" dirty="0" smtClean="0"/>
              <a:t>В младшем дошкольном возрасте – это:</a:t>
            </a:r>
          </a:p>
          <a:p>
            <a:pPr algn="just"/>
            <a:r>
              <a:rPr lang="ru-RU" sz="1400" dirty="0" smtClean="0"/>
              <a:t>вхождение детей в проблемную игровую ситуацию (ведущая роль педагога);</a:t>
            </a:r>
          </a:p>
          <a:p>
            <a:pPr algn="just"/>
            <a:r>
              <a:rPr lang="ru-RU" sz="1400" dirty="0" smtClean="0"/>
              <a:t>активизация желания искать пути решения проблемной ситуации (вместе с педагогом);</a:t>
            </a:r>
          </a:p>
          <a:p>
            <a:pPr algn="just"/>
            <a:r>
              <a:rPr lang="ru-RU" sz="1400" dirty="0" smtClean="0"/>
              <a:t>способность пристальному и целенаправленному расследованию объекта; </a:t>
            </a:r>
          </a:p>
          <a:p>
            <a:pPr algn="just"/>
            <a:r>
              <a:rPr lang="ru-RU" sz="1400" dirty="0" smtClean="0"/>
              <a:t>формирование начальных предпосылок исследовательской деятельности (практические опыты). </a:t>
            </a:r>
          </a:p>
          <a:p>
            <a:pPr algn="just"/>
            <a:endParaRPr lang="ru-RU" sz="1400" dirty="0" smtClean="0"/>
          </a:p>
          <a:p>
            <a:pPr algn="just"/>
            <a:r>
              <a:rPr lang="ru-RU" sz="1400" dirty="0" smtClean="0"/>
              <a:t>В старшем дошкольном возрасте – это:</a:t>
            </a:r>
          </a:p>
          <a:p>
            <a:pPr algn="just"/>
            <a:r>
              <a:rPr lang="ru-RU" sz="1400" dirty="0" smtClean="0"/>
              <a:t>формирование предпосылок поисковой деятельности, интеллектуальной инициативы;</a:t>
            </a:r>
          </a:p>
          <a:p>
            <a:pPr algn="just"/>
            <a:r>
              <a:rPr lang="ru-RU" sz="1400" dirty="0" smtClean="0"/>
              <a:t>развитие умения определять возможные методы решения проблемы с помощью взрослого, а затем и самостоятельно;</a:t>
            </a:r>
          </a:p>
          <a:p>
            <a:pPr algn="just"/>
            <a:r>
              <a:rPr lang="ru-RU" sz="1400" dirty="0" smtClean="0"/>
              <a:t>формирование умения применять данные методы, способствующие решению поставленной задачи, с использованием различных вариантов;</a:t>
            </a:r>
          </a:p>
          <a:p>
            <a:pPr algn="just"/>
            <a:r>
              <a:rPr lang="ru-RU" sz="1400" dirty="0" smtClean="0"/>
              <a:t>развитие желания пользоваться специальной терминологией, ведение конструктивной беседы в процессе совместной исследовательской деятельности;</a:t>
            </a:r>
          </a:p>
          <a:p>
            <a:pPr algn="just"/>
            <a:r>
              <a:rPr lang="ru-RU" sz="1400" dirty="0" smtClean="0"/>
              <a:t>способность  выдвигать гипотезы и самостоятельно сформулировать выводы.</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t>Примерное оборудование центров для детского экспериментирования</a:t>
            </a:r>
            <a:endParaRPr lang="ru-RU" sz="2000" dirty="0"/>
          </a:p>
        </p:txBody>
      </p:sp>
      <p:sp>
        <p:nvSpPr>
          <p:cNvPr id="3" name="Содержимое 2"/>
          <p:cNvSpPr>
            <a:spLocks noGrp="1"/>
          </p:cNvSpPr>
          <p:nvPr>
            <p:ph idx="1"/>
          </p:nvPr>
        </p:nvSpPr>
        <p:spPr>
          <a:xfrm>
            <a:off x="571472" y="1428736"/>
            <a:ext cx="8115328" cy="5026072"/>
          </a:xfrm>
        </p:spPr>
        <p:txBody>
          <a:bodyPr>
            <a:normAutofit/>
          </a:bodyPr>
          <a:lstStyle/>
          <a:p>
            <a:r>
              <a:rPr lang="ru-RU" sz="1400" b="1" dirty="0" smtClean="0"/>
              <a:t>Младший и средний дошкольный возраст:</a:t>
            </a:r>
          </a:p>
          <a:p>
            <a:endParaRPr lang="ru-RU" sz="1400" b="1" dirty="0" smtClean="0"/>
          </a:p>
          <a:p>
            <a:pPr algn="just"/>
            <a:r>
              <a:rPr lang="ru-RU" sz="1400" dirty="0" smtClean="0"/>
              <a:t>Центр «Песок-вода»: емкости разного размера, мерные кружки, воронка, лейки, формочки, опилки, камешки, песок, вода,  трубочки, мыло, предметы из разных материалов (деревянные игрушки, палочки, резиновые мячики, пластмассовые пуговицы, металлические скрепки, болты).</a:t>
            </a:r>
          </a:p>
          <a:p>
            <a:pPr algn="just"/>
            <a:r>
              <a:rPr lang="ru-RU" sz="1400" dirty="0" smtClean="0"/>
              <a:t>Центр «Наука и природа»:  пластилин, </a:t>
            </a:r>
            <a:r>
              <a:rPr lang="ru-RU" sz="1400" dirty="0" err="1" smtClean="0"/>
              <a:t>стэки</a:t>
            </a:r>
            <a:r>
              <a:rPr lang="ru-RU" sz="1400" dirty="0" smtClean="0"/>
              <a:t>, природный материал, шишки, желуди, горох, косточки плодов, растения, оборудование для ухода за растениями, календари природы, иллюстративный материал, дидактические игры по экологии, дневники наблюдений за посадками.</a:t>
            </a:r>
          </a:p>
          <a:p>
            <a:pPr algn="just"/>
            <a:endParaRPr lang="ru-RU" sz="1400" dirty="0" smtClean="0"/>
          </a:p>
          <a:p>
            <a:pPr algn="just"/>
            <a:r>
              <a:rPr lang="ru-RU" sz="1400" b="1" dirty="0" smtClean="0"/>
              <a:t>Старший дошкольный возраст: </a:t>
            </a:r>
          </a:p>
          <a:p>
            <a:pPr algn="just"/>
            <a:r>
              <a:rPr lang="ru-RU" sz="1400" dirty="0" smtClean="0"/>
              <a:t>Центры «Песок – вода» и «Наука и природа»: банки и бутылки, крышки, бисер, стеклярус, янтарь, ведра, тазы, ванночки, весы, воронки, глобус, гравий, губки, деревянные предметы, детская посуда, дневники наблюдений за посадками овса, чеснока, лука, иллюстративный материал, календари погоды и природы, карта мира, клеенчатые фартуки, коллекции ракушек, семян, крупы, ложки, лупа, магниты, мелкие игрушки («киндер-сюрприз», мерные чашки, стаканы, микроскоп, монеты, железные предметы, мыло. Палочки, бруски, дощечки, песочные часы, пипетки, природный материал, сито, совки, соломинки, трубочки, терка, формочки для печенья.</a:t>
            </a:r>
            <a:endParaRPr lang="ru-RU" sz="14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Лаборатория - </a:t>
            </a:r>
            <a:endParaRPr lang="ru-RU" dirty="0"/>
          </a:p>
        </p:txBody>
      </p:sp>
      <p:sp>
        <p:nvSpPr>
          <p:cNvPr id="3" name="Содержимое 2"/>
          <p:cNvSpPr>
            <a:spLocks noGrp="1"/>
          </p:cNvSpPr>
          <p:nvPr>
            <p:ph idx="1"/>
          </p:nvPr>
        </p:nvSpPr>
        <p:spPr/>
        <p:txBody>
          <a:bodyPr>
            <a:noAutofit/>
          </a:bodyPr>
          <a:lstStyle/>
          <a:p>
            <a:pPr algn="just"/>
            <a:r>
              <a:rPr lang="ru-RU" sz="2400" dirty="0" smtClean="0"/>
              <a:t>Новый элемент развивающей предметной среды. Она создаётся для развития у детей познавательного интереса, интереса к исследовательской деятельности и способствует формированию научного мировоззрения. В то же время лаборатория – это база для специфической игровой деятельности ребенка (работа в лаборатории предполагает превращение детей в «ученых», которые проводят опыты, эксперименты, наблюдения). </a:t>
            </a:r>
            <a:endParaRPr lang="ru-RU" sz="24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Здесь могут быть выделены:</a:t>
            </a:r>
            <a:endParaRPr lang="ru-RU" sz="3200" dirty="0"/>
          </a:p>
        </p:txBody>
      </p:sp>
      <p:sp>
        <p:nvSpPr>
          <p:cNvPr id="3" name="Содержимое 2"/>
          <p:cNvSpPr>
            <a:spLocks noGrp="1"/>
          </p:cNvSpPr>
          <p:nvPr>
            <p:ph idx="1"/>
          </p:nvPr>
        </p:nvSpPr>
        <p:spPr/>
        <p:txBody>
          <a:bodyPr>
            <a:normAutofit lnSpcReduction="10000"/>
          </a:bodyPr>
          <a:lstStyle/>
          <a:p>
            <a:pPr algn="just"/>
            <a:r>
              <a:rPr lang="ru-RU" sz="2400" dirty="0" smtClean="0"/>
              <a:t>место для постоянной выставки, где дети размещают музеи, различные коллекции, экспонаты, редкие предметы (раковины, камни, кристаллы, перья и т.д.);</a:t>
            </a:r>
          </a:p>
          <a:p>
            <a:pPr algn="just"/>
            <a:r>
              <a:rPr lang="ru-RU" sz="2400" dirty="0" smtClean="0"/>
              <a:t>место для приборов;</a:t>
            </a:r>
          </a:p>
          <a:p>
            <a:pPr algn="just"/>
            <a:r>
              <a:rPr lang="ru-RU" sz="2400" dirty="0" smtClean="0"/>
              <a:t>место для выращивания растений;</a:t>
            </a:r>
          </a:p>
          <a:p>
            <a:pPr algn="just"/>
            <a:r>
              <a:rPr lang="ru-RU" sz="2400" dirty="0" smtClean="0"/>
              <a:t>место для хранения материалов (природного, «бросового»);</a:t>
            </a:r>
          </a:p>
          <a:p>
            <a:pPr algn="just"/>
            <a:r>
              <a:rPr lang="ru-RU" sz="2400" dirty="0" smtClean="0"/>
              <a:t>место для проведения опытов;</a:t>
            </a:r>
          </a:p>
          <a:p>
            <a:pPr algn="just"/>
            <a:r>
              <a:rPr lang="ru-RU" sz="2400" dirty="0" smtClean="0"/>
              <a:t>Место для неструктурированных материалов (стол «песок-вода» или емкость для воды, песка, мелких камней и т.п.).</a:t>
            </a:r>
          </a:p>
          <a:p>
            <a:pPr algn="just"/>
            <a:endParaRPr lang="ru-RU" sz="20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Приборы и оборудование мини-лабораторий</a:t>
            </a:r>
            <a:endParaRPr lang="ru-RU" sz="2800" dirty="0"/>
          </a:p>
        </p:txBody>
      </p:sp>
      <p:sp>
        <p:nvSpPr>
          <p:cNvPr id="3" name="Содержимое 2"/>
          <p:cNvSpPr>
            <a:spLocks noGrp="1"/>
          </p:cNvSpPr>
          <p:nvPr>
            <p:ph idx="1"/>
          </p:nvPr>
        </p:nvSpPr>
        <p:spPr/>
        <p:txBody>
          <a:bodyPr>
            <a:normAutofit/>
          </a:bodyPr>
          <a:lstStyle/>
          <a:p>
            <a:pPr algn="just"/>
            <a:r>
              <a:rPr lang="ru-RU" sz="1800" dirty="0" smtClean="0"/>
              <a:t>1. Микроскопы, лупы, зеркала, различные весы (безмен, аптечные, настольные, напольные); магниты, термометры, бинокли, веревки, линейки, песочные часы, глобус, лампа, фонарик, венчики, взбивалки, мыло, щетки, губки, пипетки, одноразовые шприцы без игл, пищевые красители, ножницы, отвертки, винтики, терка, клей, наждачная бумага, лоскутки ткани, мелкие вещи из различных материалов (дерево, пластмасса, металл), мельницы.</a:t>
            </a:r>
          </a:p>
          <a:p>
            <a:pPr algn="just"/>
            <a:r>
              <a:rPr lang="ru-RU" sz="1800" dirty="0" smtClean="0"/>
              <a:t>2.  Емкости: пластиковые банки, бутылки, стаканы разной формы, мерки, воронки, сито, лопатки, формочки.</a:t>
            </a:r>
          </a:p>
          <a:p>
            <a:pPr algn="just"/>
            <a:r>
              <a:rPr lang="ru-RU" sz="1800" dirty="0" smtClean="0"/>
              <a:t>3. Материалы: природный (желуди, шишки, семена, скорлупа, сучки, спилы, крупа и т.п.); «бросовый» (пробки, палочки, куски резиновых шлангов, трубочки для коктейля и т.п.)</a:t>
            </a:r>
          </a:p>
          <a:p>
            <a:pPr algn="just"/>
            <a:r>
              <a:rPr lang="ru-RU" sz="1800" dirty="0" smtClean="0"/>
              <a:t>4. Неструктурированные материалы: песок, вода, опилки, древесная стружка, опавшие листья, измельченный пенопласт.</a:t>
            </a:r>
            <a:endParaRPr lang="ru-RU" sz="18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t>Памятка для воспитателя</a:t>
            </a:r>
            <a:br>
              <a:rPr lang="ru-RU" sz="2000" dirty="0" smtClean="0"/>
            </a:br>
            <a:r>
              <a:rPr lang="ru-RU" sz="2000" dirty="0" smtClean="0"/>
              <a:t>Организация детского экспериментирования</a:t>
            </a:r>
            <a:endParaRPr lang="ru-RU" sz="2000" dirty="0"/>
          </a:p>
        </p:txBody>
      </p:sp>
      <p:sp>
        <p:nvSpPr>
          <p:cNvPr id="3" name="Содержимое 2"/>
          <p:cNvSpPr>
            <a:spLocks noGrp="1"/>
          </p:cNvSpPr>
          <p:nvPr>
            <p:ph idx="1"/>
          </p:nvPr>
        </p:nvSpPr>
        <p:spPr>
          <a:xfrm>
            <a:off x="428596" y="1571612"/>
            <a:ext cx="8258204" cy="4883196"/>
          </a:xfrm>
        </p:spPr>
        <p:txBody>
          <a:bodyPr>
            <a:noAutofit/>
          </a:bodyPr>
          <a:lstStyle/>
          <a:p>
            <a:pPr algn="just"/>
            <a:r>
              <a:rPr lang="ru-RU" sz="1600" dirty="0" smtClean="0"/>
              <a:t>1. В группе должен быть оснащен уголок экспериментальной деятельности.</a:t>
            </a:r>
          </a:p>
          <a:p>
            <a:pPr algn="just"/>
            <a:r>
              <a:rPr lang="ru-RU" sz="1600" dirty="0" smtClean="0"/>
              <a:t>2. Планирование и организация деятельности детей по развитию познавательной активности и развитию представлений о предметном мире.</a:t>
            </a:r>
          </a:p>
          <a:p>
            <a:pPr algn="just"/>
            <a:r>
              <a:rPr lang="ru-RU" sz="1600" dirty="0" smtClean="0"/>
              <a:t>3. Планирование и организация игр с природным материалом (песком, водой, глиной).</a:t>
            </a:r>
          </a:p>
          <a:p>
            <a:pPr algn="just"/>
            <a:r>
              <a:rPr lang="ru-RU" sz="1600" dirty="0" smtClean="0"/>
              <a:t>4. Использование сюжетных игр-путешествий познавательной направленности.</a:t>
            </a:r>
          </a:p>
          <a:p>
            <a:pPr algn="just"/>
            <a:r>
              <a:rPr lang="ru-RU" sz="1600" dirty="0" smtClean="0"/>
              <a:t>5. Планирование и организация опытов и экспериментов с различными предметами и веществами.</a:t>
            </a:r>
          </a:p>
          <a:p>
            <a:pPr algn="just"/>
            <a:r>
              <a:rPr lang="ru-RU" sz="1600" dirty="0" smtClean="0"/>
              <a:t>6. Содержание опытов и экспериментов соответствует темам и данной возрастной группе.</a:t>
            </a:r>
          </a:p>
          <a:p>
            <a:pPr algn="just"/>
            <a:r>
              <a:rPr lang="ru-RU" sz="1600" dirty="0" smtClean="0"/>
              <a:t>7. Ведется фиксация результатов детского экспериментирования.</a:t>
            </a:r>
          </a:p>
          <a:p>
            <a:pPr algn="just"/>
            <a:r>
              <a:rPr lang="ru-RU" sz="1600" dirty="0" smtClean="0"/>
              <a:t>8. Наблюдается системность в проведении опытно-экспериментальной деятельности.</a:t>
            </a:r>
          </a:p>
          <a:p>
            <a:pPr algn="just"/>
            <a:r>
              <a:rPr lang="ru-RU" sz="1600" dirty="0" smtClean="0"/>
              <a:t>9. Наличие картотеки опытов и экспериментов в группе.</a:t>
            </a:r>
          </a:p>
          <a:p>
            <a:pPr algn="just"/>
            <a:r>
              <a:rPr lang="ru-RU" sz="1600" dirty="0" smtClean="0"/>
              <a:t>10. Оснащенность уголка экспериментирования соответствует требованиям и данной возрастной группе.</a:t>
            </a:r>
            <a:endParaRPr lang="ru-RU" sz="16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t>Памятка для воспитателя</a:t>
            </a:r>
            <a:br>
              <a:rPr lang="ru-RU" sz="2000" dirty="0" smtClean="0"/>
            </a:br>
            <a:r>
              <a:rPr lang="ru-RU" sz="2000" dirty="0" smtClean="0"/>
              <a:t>Примерный «алгоритм» подготовки занятия-экспериментирования</a:t>
            </a:r>
            <a:endParaRPr lang="ru-RU" sz="2000" dirty="0"/>
          </a:p>
        </p:txBody>
      </p:sp>
      <p:sp>
        <p:nvSpPr>
          <p:cNvPr id="3" name="Содержимое 2"/>
          <p:cNvSpPr>
            <a:spLocks noGrp="1"/>
          </p:cNvSpPr>
          <p:nvPr>
            <p:ph idx="1"/>
          </p:nvPr>
        </p:nvSpPr>
        <p:spPr/>
        <p:txBody>
          <a:bodyPr>
            <a:normAutofit/>
          </a:bodyPr>
          <a:lstStyle/>
          <a:p>
            <a:pPr algn="just"/>
            <a:r>
              <a:rPr lang="ru-RU" sz="1600" dirty="0" smtClean="0"/>
              <a:t>1. Предварительная работа: экскурсии, наблюдения, беседы, чтение, рассматривание иллюстративных материалов, зарисовки отдельный явлений, фактов и т.д., по изучению теории вопроса.</a:t>
            </a:r>
          </a:p>
          <a:p>
            <a:pPr algn="just"/>
            <a:r>
              <a:rPr lang="ru-RU" sz="1600" dirty="0" smtClean="0"/>
              <a:t>2. Определение типа, вида и тематики занятия – экспериментирования.</a:t>
            </a:r>
          </a:p>
          <a:p>
            <a:pPr algn="just"/>
            <a:r>
              <a:rPr lang="ru-RU" sz="1600" dirty="0" smtClean="0"/>
              <a:t>3. Выбор цели, задач работы с детьми.</a:t>
            </a:r>
          </a:p>
          <a:p>
            <a:pPr algn="just"/>
            <a:r>
              <a:rPr lang="ru-RU" sz="1600" dirty="0" smtClean="0"/>
              <a:t>4. Игровой тренинг внимания, восприятия, памяти, логики, мышления.</a:t>
            </a:r>
          </a:p>
          <a:p>
            <a:pPr algn="just"/>
            <a:r>
              <a:rPr lang="ru-RU" sz="1600" dirty="0" smtClean="0"/>
              <a:t>5. Предварительная исследовательская работа с использованием оборудования, </a:t>
            </a:r>
            <a:r>
              <a:rPr lang="ru-RU" sz="1600" dirty="0" err="1" smtClean="0"/>
              <a:t>чебных</a:t>
            </a:r>
            <a:r>
              <a:rPr lang="ru-RU" sz="1600" dirty="0" smtClean="0"/>
              <a:t> пособий (в мини-лаборатории или центре науки).</a:t>
            </a:r>
          </a:p>
          <a:p>
            <a:pPr algn="just"/>
            <a:r>
              <a:rPr lang="ru-RU" sz="1600" dirty="0" smtClean="0"/>
              <a:t>6. Выбор и подготовка пособий и оборудования: сезонности, возраста детей, изучаемой темы.</a:t>
            </a:r>
          </a:p>
          <a:p>
            <a:pPr algn="just"/>
            <a:r>
              <a:rPr lang="ru-RU" sz="1600" dirty="0" smtClean="0"/>
              <a:t>7. Обобщение результатов наблюдений в различной форме: дневники наблюдений, коллажи, </a:t>
            </a:r>
            <a:r>
              <a:rPr lang="ru-RU" sz="1600" dirty="0" err="1" smtClean="0"/>
              <a:t>мнемотаблицы</a:t>
            </a:r>
            <a:r>
              <a:rPr lang="ru-RU" sz="1600" dirty="0" smtClean="0"/>
              <a:t>, фото, пиктограммы, рассказы, рисунки и т.д., с целью подведения детей к самостоятельным выводам по результатам исследования.</a:t>
            </a:r>
            <a:endParaRPr lang="ru-RU" sz="16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355</TotalTime>
  <Words>1121</Words>
  <Application>Microsoft Office PowerPoint</Application>
  <PresentationFormat>Экран (4:3)</PresentationFormat>
  <Paragraphs>82</Paragraphs>
  <Slides>17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Calibri</vt:lpstr>
      <vt:lpstr>Century Gothic</vt:lpstr>
      <vt:lpstr>Verdana</vt:lpstr>
      <vt:lpstr>Wingdings 2</vt:lpstr>
      <vt:lpstr>Яркая</vt:lpstr>
      <vt:lpstr>Предметно-развивающая среда  для экспериментирования в ДОУ</vt:lpstr>
      <vt:lpstr>В ДОУ эксперимент должен отвечать следующим  условиям:</vt:lpstr>
      <vt:lpstr>Задачи исследовательской деятельности</vt:lpstr>
      <vt:lpstr>Примерное оборудование центров для детского экспериментирования</vt:lpstr>
      <vt:lpstr>Лаборатория - </vt:lpstr>
      <vt:lpstr>Здесь могут быть выделены:</vt:lpstr>
      <vt:lpstr>Приборы и оборудование мини-лабораторий</vt:lpstr>
      <vt:lpstr>Памятка для воспитателя Организация детского экспериментирования</vt:lpstr>
      <vt:lpstr>Памятка для воспитателя Примерный «алгоритм» подготовки занятия-экспериментирования</vt:lpstr>
      <vt:lpstr>Литература: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Карандаш</dc:creator>
  <cp:lastModifiedBy>Марина</cp:lastModifiedBy>
  <cp:revision>68</cp:revision>
  <dcterms:created xsi:type="dcterms:W3CDTF">2017-11-03T07:34:20Z</dcterms:created>
  <dcterms:modified xsi:type="dcterms:W3CDTF">2017-11-14T06:57:20Z</dcterms:modified>
</cp:coreProperties>
</file>