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56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-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69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3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91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29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77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33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4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83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71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0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86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B3489-8768-45EE-AB7F-2460706AD76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05606-D512-4740-9F71-D15C47557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58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(Checking the homework)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/>
              <a:t>history of some popular inventions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40241"/>
              </p:ext>
            </p:extLst>
          </p:nvPr>
        </p:nvGraphicFramePr>
        <p:xfrm>
          <a:off x="699912" y="1690681"/>
          <a:ext cx="10653888" cy="448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1296">
                  <a:extLst>
                    <a:ext uri="{9D8B030D-6E8A-4147-A177-3AD203B41FA5}">
                      <a16:colId xmlns:a16="http://schemas.microsoft.com/office/drawing/2014/main" val="3074145612"/>
                    </a:ext>
                  </a:extLst>
                </a:gridCol>
                <a:gridCol w="3551296">
                  <a:extLst>
                    <a:ext uri="{9D8B030D-6E8A-4147-A177-3AD203B41FA5}">
                      <a16:colId xmlns:a16="http://schemas.microsoft.com/office/drawing/2014/main" val="213178407"/>
                    </a:ext>
                  </a:extLst>
                </a:gridCol>
                <a:gridCol w="3551296">
                  <a:extLst>
                    <a:ext uri="{9D8B030D-6E8A-4147-A177-3AD203B41FA5}">
                      <a16:colId xmlns:a16="http://schemas.microsoft.com/office/drawing/2014/main" val="412333782"/>
                    </a:ext>
                  </a:extLst>
                </a:gridCol>
              </a:tblGrid>
              <a:tr h="747390">
                <a:tc>
                  <a:txBody>
                    <a:bodyPr/>
                    <a:lstStyle/>
                    <a:p>
                      <a:r>
                        <a:rPr lang="en-US" dirty="0" smtClean="0"/>
                        <a:t>Invention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person,</a:t>
                      </a:r>
                      <a:r>
                        <a:rPr lang="en-US" baseline="0" dirty="0" smtClean="0"/>
                        <a:t> who invented it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year, when it was invented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879043"/>
                  </a:ext>
                </a:extLst>
              </a:tr>
              <a:tr h="747390">
                <a:tc>
                  <a:txBody>
                    <a:bodyPr/>
                    <a:lstStyle/>
                    <a:p>
                      <a:r>
                        <a:rPr lang="en-US" dirty="0" smtClean="0"/>
                        <a:t>The first Russia’s automobile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P.A.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Frez</a:t>
                      </a:r>
                      <a:r>
                        <a:rPr lang="en-US" baseline="0" dirty="0" smtClean="0"/>
                        <a:t> and E.A. Yakovlev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1896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331719"/>
                  </a:ext>
                </a:extLst>
              </a:tr>
              <a:tr h="747390">
                <a:tc>
                  <a:txBody>
                    <a:bodyPr/>
                    <a:lstStyle/>
                    <a:p>
                      <a:r>
                        <a:rPr lang="en-US" dirty="0" smtClean="0"/>
                        <a:t>Penicillin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Alexander Fleming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319219"/>
                  </a:ext>
                </a:extLst>
              </a:tr>
              <a:tr h="747390">
                <a:tc>
                  <a:txBody>
                    <a:bodyPr/>
                    <a:lstStyle/>
                    <a:p>
                      <a:r>
                        <a:rPr lang="en-US" dirty="0" smtClean="0"/>
                        <a:t>Scotch tape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Jim</a:t>
                      </a:r>
                      <a:r>
                        <a:rPr lang="en-US" baseline="0" dirty="0" smtClean="0"/>
                        <a:t> Kirst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45332"/>
                  </a:ext>
                </a:extLst>
              </a:tr>
              <a:tr h="747390">
                <a:tc>
                  <a:txBody>
                    <a:bodyPr/>
                    <a:lstStyle/>
                    <a:p>
                      <a:r>
                        <a:rPr lang="en-US" dirty="0" smtClean="0"/>
                        <a:t>The first ballpoint pen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L.</a:t>
                      </a:r>
                      <a:r>
                        <a:rPr lang="en-US" baseline="0" dirty="0" smtClean="0"/>
                        <a:t> Biro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1940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993479"/>
                  </a:ext>
                </a:extLst>
              </a:tr>
              <a:tr h="747390">
                <a:tc>
                  <a:txBody>
                    <a:bodyPr/>
                    <a:lstStyle/>
                    <a:p>
                      <a:r>
                        <a:rPr lang="en-US" dirty="0" smtClean="0"/>
                        <a:t>A solar powered car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Japanese</a:t>
                      </a:r>
                      <a:r>
                        <a:rPr lang="en-US" baseline="0" dirty="0" smtClean="0"/>
                        <a:t> scientists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28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44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09986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7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</a:rPr>
              <a:t>Inventions in everyday life!</a:t>
            </a:r>
            <a:endParaRPr lang="ru-RU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72889" y="7969956"/>
            <a:ext cx="9581444" cy="177235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179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quote: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“ I’ m proud of the fact that I never invented weapons to kill”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                                       </a:t>
            </a:r>
            <a:r>
              <a:rPr lang="en-US" dirty="0" smtClean="0"/>
              <a:t>Thomas Edison</a:t>
            </a:r>
            <a:r>
              <a:rPr lang="en-US" sz="6000" dirty="0" smtClean="0">
                <a:solidFill>
                  <a:srgbClr val="FF0000"/>
                </a:solidFill>
              </a:rPr>
              <a:t>                                        </a:t>
            </a:r>
          </a:p>
          <a:p>
            <a:pPr marL="0" indent="0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dirty="0" smtClean="0"/>
              <a:t>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95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2249" y="2659773"/>
            <a:ext cx="1990725" cy="11239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824" y="2235026"/>
            <a:ext cx="1981200" cy="1228725"/>
          </a:xfrm>
          <a:prstGeom prst="rect">
            <a:avLst/>
          </a:prstGeom>
        </p:spPr>
      </p:pic>
      <p:sp>
        <p:nvSpPr>
          <p:cNvPr id="7" name="AutoShape 2" descr="Картинки по запросу найти картинки говорящий будильн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Картинки по запросу найти картинки говорящий будильник"/>
          <p:cNvSpPr>
            <a:spLocks noChangeAspect="1" noChangeArrowheads="1"/>
          </p:cNvSpPr>
          <p:nvPr/>
        </p:nvSpPr>
        <p:spPr bwMode="auto">
          <a:xfrm>
            <a:off x="307975" y="7937"/>
            <a:ext cx="776816" cy="77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Картинки по запросу найти картинки говорящий будильник"/>
          <p:cNvSpPr>
            <a:spLocks noChangeAspect="1" noChangeArrowheads="1"/>
          </p:cNvSpPr>
          <p:nvPr/>
        </p:nvSpPr>
        <p:spPr bwMode="auto">
          <a:xfrm flipH="1" flipV="1">
            <a:off x="765174" y="465138"/>
            <a:ext cx="758825" cy="75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29" y="5175782"/>
            <a:ext cx="1028700" cy="1543050"/>
          </a:xfrm>
          <a:prstGeom prst="rect">
            <a:avLst/>
          </a:prstGeom>
        </p:spPr>
      </p:pic>
      <p:sp>
        <p:nvSpPr>
          <p:cNvPr id="12" name="AutoShape 10" descr="Картинки по запросу найти картинки швейная машинка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-144463"/>
            <a:ext cx="11548533" cy="7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 smtClean="0"/>
              <a:t>Inventions in our life!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999" y="3770489"/>
            <a:ext cx="1724025" cy="115252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9858" y="4052268"/>
            <a:ext cx="1085850" cy="122872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1447" y="3770489"/>
            <a:ext cx="800100" cy="1200150"/>
          </a:xfrm>
          <a:prstGeom prst="rect">
            <a:avLst/>
          </a:prstGeom>
        </p:spPr>
      </p:pic>
      <p:sp>
        <p:nvSpPr>
          <p:cNvPr id="15" name="AutoShape 14" descr="Картинки по запросу найти картинки газонокосилка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6852046" y="654755"/>
            <a:ext cx="5356357" cy="580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r>
              <a:rPr lang="en-US" sz="3200" dirty="0" smtClean="0"/>
              <a:t>1. A </a:t>
            </a:r>
            <a:r>
              <a:rPr lang="en-US" sz="3200" dirty="0"/>
              <a:t>m</a:t>
            </a:r>
            <a:r>
              <a:rPr lang="en-US" sz="3200" dirty="0" smtClean="0"/>
              <a:t>icrowave oven</a:t>
            </a:r>
          </a:p>
          <a:p>
            <a:pPr algn="just"/>
            <a:r>
              <a:rPr lang="en-US" sz="3200" dirty="0" smtClean="0"/>
              <a:t>2. a vacuum cleaner</a:t>
            </a:r>
            <a:endParaRPr lang="ru-RU" sz="3200" dirty="0" smtClean="0"/>
          </a:p>
          <a:p>
            <a:pPr algn="just"/>
            <a:r>
              <a:rPr lang="en-US" sz="3200" dirty="0" smtClean="0"/>
              <a:t>3. a cordless phone</a:t>
            </a:r>
            <a:endParaRPr lang="ru-RU" sz="3200" dirty="0" smtClean="0"/>
          </a:p>
          <a:p>
            <a:pPr algn="just"/>
            <a:r>
              <a:rPr lang="en-US" sz="3200" dirty="0" smtClean="0"/>
              <a:t>4. a talking alarm clock</a:t>
            </a:r>
            <a:endParaRPr lang="ru-RU" sz="3200" dirty="0" smtClean="0"/>
          </a:p>
          <a:p>
            <a:pPr algn="just"/>
            <a:r>
              <a:rPr lang="en-US" sz="3200" dirty="0" smtClean="0"/>
              <a:t>5. a sewing machine</a:t>
            </a:r>
            <a:endParaRPr lang="ru-RU" sz="3200" dirty="0" smtClean="0"/>
          </a:p>
          <a:p>
            <a:pPr algn="just"/>
            <a:r>
              <a:rPr lang="en-US" sz="3200" dirty="0" smtClean="0"/>
              <a:t>6. a TV remote- control unit</a:t>
            </a:r>
            <a:endParaRPr lang="ru-RU" sz="3200" dirty="0" smtClean="0"/>
          </a:p>
          <a:p>
            <a:pPr algn="just"/>
            <a:r>
              <a:rPr lang="en-US" sz="3200" dirty="0" smtClean="0"/>
              <a:t>7. a mower,</a:t>
            </a:r>
            <a:endParaRPr lang="ru-RU" sz="3200" dirty="0" smtClean="0"/>
          </a:p>
          <a:p>
            <a:pPr algn="just"/>
            <a:r>
              <a:rPr lang="en-US" sz="3200" dirty="0" smtClean="0"/>
              <a:t>8. a body building machine</a:t>
            </a:r>
            <a:endParaRPr lang="ru-RU" sz="3200" dirty="0" smtClean="0"/>
          </a:p>
          <a:p>
            <a:pPr algn="just"/>
            <a:r>
              <a:rPr lang="en-US" sz="3200" dirty="0" smtClean="0"/>
              <a:t>9.roller blades</a:t>
            </a:r>
            <a:endParaRPr lang="en-US" sz="3200" dirty="0"/>
          </a:p>
          <a:p>
            <a:pPr algn="just"/>
            <a:r>
              <a:rPr lang="en-US" sz="3200" dirty="0" smtClean="0"/>
              <a:t>10.a dishwasher</a:t>
            </a:r>
            <a:endParaRPr lang="ru-RU" sz="3200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7411" y="5313894"/>
            <a:ext cx="1076325" cy="126682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053" y="5466294"/>
            <a:ext cx="2733675" cy="1114425"/>
          </a:xfrm>
          <a:prstGeom prst="rect">
            <a:avLst/>
          </a:prstGeom>
        </p:spPr>
      </p:pic>
      <p:sp>
        <p:nvSpPr>
          <p:cNvPr id="20" name="AutoShape 16" descr="Картинки по запросу найти картинки роликов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AutoShape 18" descr="Картинки по запросу найти картинки роликов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16966" y="1113113"/>
            <a:ext cx="1895475" cy="1266825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2003" y="1365783"/>
            <a:ext cx="11811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8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Task 1. Find the suitable invention.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036582"/>
              </p:ext>
            </p:extLst>
          </p:nvPr>
        </p:nvGraphicFramePr>
        <p:xfrm>
          <a:off x="838200" y="1264355"/>
          <a:ext cx="10515600" cy="538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12325023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99724415"/>
                    </a:ext>
                  </a:extLst>
                </a:gridCol>
              </a:tblGrid>
              <a:tr h="4938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</a:t>
                      </a:r>
                      <a:r>
                        <a:rPr lang="en-US" sz="2400" baseline="0" dirty="0" smtClean="0"/>
                        <a:t> do people use it for?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</a:t>
                      </a:r>
                      <a:r>
                        <a:rPr lang="en-US" sz="2400" baseline="0" dirty="0" smtClean="0"/>
                        <a:t> invention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563863"/>
                  </a:ext>
                </a:extLst>
              </a:tr>
              <a:tr h="493832">
                <a:tc>
                  <a:txBody>
                    <a:bodyPr/>
                    <a:lstStyle/>
                    <a:p>
                      <a:r>
                        <a:rPr lang="en-US" dirty="0" smtClean="0"/>
                        <a:t>-    To build up one’s strength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a</a:t>
                      </a:r>
                      <a:r>
                        <a:rPr lang="en-US" baseline="0" dirty="0" smtClean="0"/>
                        <a:t> microwave oven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861599"/>
                  </a:ext>
                </a:extLst>
              </a:tr>
              <a:tr h="85236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wash the dishes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To cut and collect</a:t>
                      </a:r>
                      <a:r>
                        <a:rPr lang="en-US" baseline="0" dirty="0" smtClean="0"/>
                        <a:t> the grass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-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 sewing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machine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 smtClean="0"/>
                        <a:t>- a dishwasher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775906"/>
                  </a:ext>
                </a:extLst>
              </a:tr>
              <a:tr h="85236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cook,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defrost, reheat pre-prepared food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To receive or make calls around the 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-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TV remote-control unit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 smtClean="0"/>
                        <a:t>- a mower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234426"/>
                  </a:ext>
                </a:extLst>
              </a:tr>
              <a:tr h="852368">
                <a:tc>
                  <a:txBody>
                    <a:bodyPr/>
                    <a:lstStyle/>
                    <a:p>
                      <a:r>
                        <a:rPr lang="en-US" dirty="0" smtClean="0"/>
                        <a:t>-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perform everyday cleaning tasks from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vacuuming to cleaning up dust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roller blades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26765"/>
                  </a:ext>
                </a:extLst>
              </a:tr>
              <a:tr h="493832">
                <a:tc>
                  <a:txBody>
                    <a:bodyPr/>
                    <a:lstStyle/>
                    <a:p>
                      <a:r>
                        <a:rPr lang="en-US" dirty="0" smtClean="0"/>
                        <a:t>-    To not</a:t>
                      </a:r>
                      <a:r>
                        <a:rPr lang="en-US" baseline="0" dirty="0" smtClean="0"/>
                        <a:t> only sew, but do embroidery( </a:t>
                      </a:r>
                      <a:r>
                        <a:rPr lang="ru-RU" baseline="0" dirty="0" smtClean="0"/>
                        <a:t>вышивание)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a</a:t>
                      </a:r>
                      <a:r>
                        <a:rPr lang="en-US" baseline="0" dirty="0" smtClean="0"/>
                        <a:t> body building machine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62593"/>
                  </a:ext>
                </a:extLst>
              </a:tr>
              <a:tr h="493832">
                <a:tc>
                  <a:txBody>
                    <a:bodyPr/>
                    <a:lstStyle/>
                    <a:p>
                      <a:r>
                        <a:rPr lang="en-US" dirty="0" smtClean="0"/>
                        <a:t>-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operate the TV set from a distance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cordless phone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89074"/>
                  </a:ext>
                </a:extLst>
              </a:tr>
              <a:tr h="85236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To wake up people and to tell the time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-</a:t>
                      </a:r>
                      <a:r>
                        <a:rPr lang="en-US" baseline="0" dirty="0" smtClean="0"/>
                        <a:t>   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To have fun and entertain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- a</a:t>
                      </a:r>
                      <a:r>
                        <a:rPr lang="en-US" baseline="0" dirty="0" smtClean="0"/>
                        <a:t> vacuum cleaner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-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 talking alarm clock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778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384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Task 2. Role </a:t>
            </a:r>
            <a:r>
              <a:rPr lang="en-US" sz="3600" b="1" dirty="0" smtClean="0"/>
              <a:t>– play: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5400" dirty="0" smtClean="0"/>
              <a:t>Excuse me. I don’t speak English very well. I need… a thing for opening cans.</a:t>
            </a:r>
          </a:p>
          <a:p>
            <a:pPr>
              <a:buFontTx/>
              <a:buChar char="-"/>
            </a:pPr>
            <a:r>
              <a:rPr lang="en-US" sz="5400" dirty="0" smtClean="0">
                <a:solidFill>
                  <a:srgbClr val="FF0000"/>
                </a:solidFill>
              </a:rPr>
              <a:t>A can opener.</a:t>
            </a:r>
          </a:p>
          <a:p>
            <a:pPr marL="0" indent="0">
              <a:buNone/>
            </a:pPr>
            <a:r>
              <a:rPr lang="en-US" sz="5400" dirty="0" smtClean="0"/>
              <a:t>- Yes. Thank you.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56951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3. </a:t>
            </a:r>
            <a:r>
              <a:rPr lang="en-US" b="1" dirty="0" smtClean="0">
                <a:solidFill>
                  <a:srgbClr val="FF0000"/>
                </a:solidFill>
              </a:rPr>
              <a:t>What gadgets and machines have you got in your home? When did you buy them?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4000" dirty="0" smtClean="0"/>
              <a:t>- We’ </a:t>
            </a:r>
            <a:r>
              <a:rPr lang="en-US" sz="4000" dirty="0" err="1" smtClean="0"/>
              <a:t>ve</a:t>
            </a:r>
            <a:r>
              <a:rPr lang="en-US" sz="4000" dirty="0" smtClean="0"/>
              <a:t> got a vacuum cleaner/ we’ve used vacuum cleaner since 2009 ( for eighth years).</a:t>
            </a:r>
          </a:p>
          <a:p>
            <a:endParaRPr lang="en-US" sz="4000" dirty="0" smtClean="0"/>
          </a:p>
          <a:p>
            <a:r>
              <a:rPr lang="en-US" sz="4000" dirty="0" smtClean="0"/>
              <a:t>- We bought it in 2009.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57176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Task 4. What things are the members of the family talking about?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3690"/>
            <a:ext cx="10515600" cy="5294488"/>
          </a:xfrm>
        </p:spPr>
        <p:txBody>
          <a:bodyPr>
            <a:normAutofit/>
          </a:bodyPr>
          <a:lstStyle/>
          <a:p>
            <a:r>
              <a:rPr lang="en-US" dirty="0" smtClean="0"/>
              <a:t>I’ m a couch potato – and I’m proud of it. Every time I have a spare minute you can always find me on my coach. From there I switch from channel to channel until I find my favorite soaps.</a:t>
            </a:r>
          </a:p>
          <a:p>
            <a:r>
              <a:rPr lang="en-US" dirty="0" smtClean="0"/>
              <a:t>They are magic. I also do roller-skating and ice-skating. But these are a mixture of both. It’s like ice-skating in the street. So fast!</a:t>
            </a:r>
          </a:p>
          <a:p>
            <a:r>
              <a:rPr lang="en-US" dirty="0" smtClean="0"/>
              <a:t>If we feel like eating a hot meal, I just get our favorite pre-prepared food and put it into the machine, set the dial and it’s ready in minutes!</a:t>
            </a:r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490960"/>
              </p:ext>
            </p:extLst>
          </p:nvPr>
        </p:nvGraphicFramePr>
        <p:xfrm>
          <a:off x="1162756" y="4748106"/>
          <a:ext cx="362373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863">
                  <a:extLst>
                    <a:ext uri="{9D8B030D-6E8A-4147-A177-3AD203B41FA5}">
                      <a16:colId xmlns:a16="http://schemas.microsoft.com/office/drawing/2014/main" val="132317404"/>
                    </a:ext>
                  </a:extLst>
                </a:gridCol>
                <a:gridCol w="2693870">
                  <a:extLst>
                    <a:ext uri="{9D8B030D-6E8A-4147-A177-3AD203B41FA5}">
                      <a16:colId xmlns:a16="http://schemas.microsoft.com/office/drawing/2014/main" val="3103343216"/>
                    </a:ext>
                  </a:extLst>
                </a:gridCol>
              </a:tblGrid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764085"/>
                  </a:ext>
                </a:extLst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00429"/>
                  </a:ext>
                </a:extLst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013471"/>
                  </a:ext>
                </a:extLst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Your Mark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967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699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7097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Thank you for your active work during the lesson!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838200" y="7213599"/>
            <a:ext cx="10515600" cy="349955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9179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488</Words>
  <Application>Microsoft Office PowerPoint</Application>
  <PresentationFormat>Широкоэкранный</PresentationFormat>
  <Paragraphs>78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(Checking the homework) The history of some popular inventions</vt:lpstr>
      <vt:lpstr> Inventions in everyday life!</vt:lpstr>
      <vt:lpstr>A quote:</vt:lpstr>
      <vt:lpstr>Inventions in our life!</vt:lpstr>
      <vt:lpstr>Task 1. Find the suitable invention.</vt:lpstr>
      <vt:lpstr>Task 2. Role – play:</vt:lpstr>
      <vt:lpstr>Task 3. What gadgets and machines have you got in your home? When did you buy them?</vt:lpstr>
      <vt:lpstr>Task 4. What things are the members of the family talking about?</vt:lpstr>
      <vt:lpstr>Thank you for your active work during the lesson!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Inventions in our life!</dc:title>
  <dc:creator>Пользователь</dc:creator>
  <cp:lastModifiedBy>Пользователь</cp:lastModifiedBy>
  <cp:revision>16</cp:revision>
  <cp:lastPrinted>2017-11-12T19:05:58Z</cp:lastPrinted>
  <dcterms:created xsi:type="dcterms:W3CDTF">2017-11-10T19:25:00Z</dcterms:created>
  <dcterms:modified xsi:type="dcterms:W3CDTF">2017-11-12T19:06:20Z</dcterms:modified>
</cp:coreProperties>
</file>