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8" r:id="rId3"/>
    <p:sldId id="259" r:id="rId4"/>
    <p:sldId id="274" r:id="rId5"/>
    <p:sldId id="275" r:id="rId6"/>
    <p:sldId id="276" r:id="rId7"/>
    <p:sldId id="277" r:id="rId8"/>
    <p:sldId id="278" r:id="rId9"/>
    <p:sldId id="273" r:id="rId10"/>
    <p:sldId id="294" r:id="rId11"/>
    <p:sldId id="264" r:id="rId12"/>
    <p:sldId id="288" r:id="rId13"/>
    <p:sldId id="291" r:id="rId14"/>
    <p:sldId id="292" r:id="rId15"/>
    <p:sldId id="281" r:id="rId16"/>
    <p:sldId id="323" r:id="rId17"/>
    <p:sldId id="322" r:id="rId18"/>
    <p:sldId id="324" r:id="rId19"/>
    <p:sldId id="279" r:id="rId20"/>
    <p:sldId id="280" r:id="rId21"/>
    <p:sldId id="266" r:id="rId22"/>
    <p:sldId id="289" r:id="rId23"/>
    <p:sldId id="290" r:id="rId24"/>
    <p:sldId id="282" r:id="rId25"/>
    <p:sldId id="261" r:id="rId26"/>
    <p:sldId id="283" r:id="rId27"/>
    <p:sldId id="284" r:id="rId28"/>
    <p:sldId id="296" r:id="rId29"/>
    <p:sldId id="267" r:id="rId30"/>
    <p:sldId id="285" r:id="rId31"/>
    <p:sldId id="295" r:id="rId32"/>
    <p:sldId id="286" r:id="rId33"/>
    <p:sldId id="287" r:id="rId34"/>
    <p:sldId id="293" r:id="rId35"/>
    <p:sldId id="297" r:id="rId36"/>
    <p:sldId id="298" r:id="rId37"/>
    <p:sldId id="305" r:id="rId38"/>
    <p:sldId id="304" r:id="rId39"/>
    <p:sldId id="303" r:id="rId40"/>
    <p:sldId id="302" r:id="rId41"/>
    <p:sldId id="301" r:id="rId42"/>
    <p:sldId id="300" r:id="rId43"/>
    <p:sldId id="299" r:id="rId44"/>
    <p:sldId id="310" r:id="rId45"/>
    <p:sldId id="309" r:id="rId46"/>
    <p:sldId id="308" r:id="rId47"/>
    <p:sldId id="314" r:id="rId48"/>
    <p:sldId id="313" r:id="rId49"/>
    <p:sldId id="312" r:id="rId50"/>
    <p:sldId id="317" r:id="rId51"/>
    <p:sldId id="316" r:id="rId52"/>
    <p:sldId id="315" r:id="rId53"/>
    <p:sldId id="319" r:id="rId54"/>
    <p:sldId id="318" r:id="rId55"/>
    <p:sldId id="321" r:id="rId56"/>
    <p:sldId id="320" r:id="rId57"/>
    <p:sldId id="307" r:id="rId58"/>
    <p:sldId id="311" r:id="rId59"/>
    <p:sldId id="271" r:id="rId60"/>
    <p:sldId id="270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32121-9F4B-469C-AC19-07D6439DA8C1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82F8B-B5E8-4BE6-964C-1385A6541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Сразись с силами Первого Ордена на Истребителе По. Изготовленный по индивидуальному заказу звёздный истребитель обладает невероятными характеристиками: четырьмя пружинными пушками, двумя пушками, стреляющими шипами, выдвижным механизмом посадки, раскрывающимися крыльями, открывающейся кабиной, где можно разместить </a:t>
            </a:r>
            <a:r>
              <a:rPr lang="ru-RU" dirty="0" err="1" smtClean="0"/>
              <a:t>минифигурку</a:t>
            </a:r>
            <a:r>
              <a:rPr lang="ru-RU" dirty="0" smtClean="0"/>
              <a:t> и </a:t>
            </a:r>
            <a:r>
              <a:rPr lang="ru-RU" dirty="0" err="1" smtClean="0"/>
              <a:t>дроида-астромеханика</a:t>
            </a:r>
            <a:r>
              <a:rPr lang="ru-RU" dirty="0" smtClean="0"/>
              <a:t> BB-8. К истребителю даже прилагается устройство для зарядки пушек, оружейная стойка, дополнительные ракеты и боеприпасы, а также кресло пилота для </a:t>
            </a:r>
            <a:r>
              <a:rPr lang="ru-RU" dirty="0" err="1" smtClean="0"/>
              <a:t>минифигурки</a:t>
            </a:r>
            <a:r>
              <a:rPr lang="ru-RU" dirty="0" smtClean="0"/>
              <a:t>. Забирайся в кабину по приставной лестнице, пристёгивайся и приготовься воссоздать свои любимые сцены из фильма Звёздные Войны: Пробуждение Силы!</a:t>
            </a:r>
          </a:p>
          <a:p>
            <a:r>
              <a:rPr lang="ru-RU" dirty="0" smtClean="0"/>
              <a:t>В набор входят 3 </a:t>
            </a:r>
            <a:r>
              <a:rPr lang="ru-RU" dirty="0" err="1" smtClean="0"/>
              <a:t>минифигурки</a:t>
            </a:r>
            <a:r>
              <a:rPr lang="ru-RU" dirty="0" smtClean="0"/>
              <a:t> с различным оружием и аксессуарами: По </a:t>
            </a:r>
            <a:r>
              <a:rPr lang="ru-RU" dirty="0" err="1" smtClean="0"/>
              <a:t>Дэмерон</a:t>
            </a:r>
            <a:r>
              <a:rPr lang="ru-RU" dirty="0" smtClean="0"/>
              <a:t>, наземная команда Повстанцев, пилот истребителя Повстанцев, </a:t>
            </a:r>
            <a:r>
              <a:rPr lang="ru-RU" dirty="0" err="1" smtClean="0"/>
              <a:t>дроид-астромеханик</a:t>
            </a:r>
            <a:r>
              <a:rPr lang="ru-RU" dirty="0" smtClean="0"/>
              <a:t> BB-8.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18A67-80B8-43F9-8CE5-53E6B92FD51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590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2A8-2D06-46A1-80F3-7076E8706D8D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B480-CBEF-4714-A272-69A9E954054D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6281-B594-4529-86B5-426480EFCD66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8876-E554-432C-A02F-C8A0DC3943D2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DDE2-ED50-41BC-B036-1BA3D84B51CD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1558-1769-469E-9D12-34D5B4073CD3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F8B2-BED5-4293-BC3E-58863458E759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A4FB-D434-4949-9EE8-DF2C5C5DA013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B15C-592D-4CA4-910C-BB362DA975E1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12A-0E99-4E4F-ABD0-3DA92561D0EC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6DDB-96C6-4DA7-9EFB-40E69ECEC9BB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52F71-57BA-48D6-8845-CFDDA6DB8CCB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User\Desktop\&#1051;&#1045;&#1043;&#1054;\&#1055;&#1088;&#1077;&#1079;&#1077;&#1085;&#1090;&#1072;&#1094;&#1080;&#1080;\nuzhiniin_-_pesnya_pro_konstruktor_lego_-_isp._petrakov_maksim.mp3" TargetMode="Externa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993424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МАДОУ «Пингвин»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«Необычные превращения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 конструктора»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5572140"/>
            <a:ext cx="6400800" cy="476672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Романько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Т.Д.</a:t>
            </a:r>
          </a:p>
          <a:p>
            <a:pPr algn="r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            </a:t>
            </a:r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4" descr="59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280831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20888"/>
            <a:ext cx="4641948" cy="273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635896" y="6309320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г. Лабытнанги-2017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chemeClr val="tx1"/>
                </a:solidFill>
              </a:rPr>
              <a:pPr/>
              <a:t>1</a:t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Вавилонская башня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0580" b="22924"/>
          <a:stretch>
            <a:fillRect/>
          </a:stretch>
        </p:blipFill>
        <p:spPr bwMode="auto">
          <a:xfrm>
            <a:off x="539552" y="836712"/>
            <a:ext cx="7975975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332656"/>
            <a:ext cx="7139136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Образовательная область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«Познавательное развитие»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legohauntedhousestuff_LargeWid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7938314" cy="4464496"/>
          </a:xfrm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683568" y="1268761"/>
            <a:ext cx="7920880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«Найди такой же!», «Найди и назови», «Волшебный мешочек»</a:t>
            </a:r>
          </a:p>
          <a:p>
            <a:pPr marL="0" indent="0"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«Построй цифру»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61740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«Построй букву»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75985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80053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помощи кубиков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можно обучаться в игре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3810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501008"/>
            <a:ext cx="7692711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92696"/>
            <a:ext cx="2952328" cy="257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18864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Сложение, вычитание чисел, изучение состава числа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12776"/>
            <a:ext cx="49244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0808"/>
            <a:ext cx="410784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3536851" cy="454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71600" y="40466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Сравнение чисел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Умножение чисел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340768"/>
            <a:ext cx="4935860" cy="532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96751"/>
            <a:ext cx="5112568" cy="545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43608" y="33265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Изучение дробей при помощи цвета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651720" cy="48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23528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Действия с дробями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«Конструируя, ребенок действует, как зодчий, возводящий здание собственного интеллекта»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					Ж. Пиаже</a:t>
            </a:r>
            <a:endParaRPr lang="ru-RU" sz="2400" dirty="0"/>
          </a:p>
        </p:txBody>
      </p:sp>
      <p:pic>
        <p:nvPicPr>
          <p:cNvPr id="7" name="Содержимое 14" descr="0b6103f2fd8b0a75f7a12784413351d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1" y="4149080"/>
            <a:ext cx="3807591" cy="2304256"/>
          </a:xfrm>
        </p:spPr>
      </p:pic>
      <p:pic>
        <p:nvPicPr>
          <p:cNvPr id="8" name="Содержимое 4" descr="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1916832"/>
            <a:ext cx="1979712" cy="1546650"/>
          </a:xfrm>
        </p:spPr>
      </p:pic>
      <p:pic>
        <p:nvPicPr>
          <p:cNvPr id="10" name="Содержимое 4" descr="1095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83567" y="4149080"/>
            <a:ext cx="3119525" cy="2376264"/>
          </a:xfr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pPr/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340768"/>
            <a:ext cx="2627784" cy="178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844824"/>
            <a:ext cx="2063885" cy="181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1484784"/>
            <a:ext cx="936104" cy="86676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691680" y="1628800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22222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=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162880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1) </a:t>
            </a:r>
            <a:endParaRPr lang="ru-RU" dirty="0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1412776"/>
            <a:ext cx="216025" cy="93610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51520" y="278092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2) </a:t>
            </a:r>
            <a:endParaRPr lang="ru-RU" dirty="0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2564904"/>
            <a:ext cx="1084551" cy="792088"/>
          </a:xfrm>
          <a:prstGeom prst="rect">
            <a:avLst/>
          </a:prstGeom>
          <a:noFill/>
        </p:spPr>
      </p:pic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2492896"/>
            <a:ext cx="216024" cy="936106"/>
          </a:xfrm>
          <a:prstGeom prst="rect">
            <a:avLst/>
          </a:prstGeom>
          <a:noFill/>
        </p:spPr>
      </p:pic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38610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3) </a:t>
            </a:r>
            <a:endParaRPr lang="ru-RU" dirty="0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645024"/>
            <a:ext cx="1080120" cy="78885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907704" y="378904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</a:t>
            </a:r>
            <a:endParaRPr lang="ru-RU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23528" y="50851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4) </a:t>
            </a:r>
            <a:endParaRPr lang="ru-RU" dirty="0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4869160"/>
            <a:ext cx="2304257" cy="822949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3275856" y="5013176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</a:t>
            </a:r>
            <a:endParaRPr lang="ru-RU" sz="2400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print"/>
          <a:srcRect l="43724" t="13169" b="26338"/>
          <a:stretch>
            <a:fillRect/>
          </a:stretch>
        </p:blipFill>
        <p:spPr bwMode="auto">
          <a:xfrm>
            <a:off x="3419872" y="1700808"/>
            <a:ext cx="4868868" cy="294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971600" y="332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Решим примеры?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6" grpId="0"/>
      <p:bldP spid="29" grpId="0"/>
      <p:bldP spid="30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Образовательная область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«Речевое развитие»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75656" y="1052736"/>
            <a:ext cx="6192688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«Выложи схему слова»</a:t>
            </a:r>
          </a:p>
          <a:p>
            <a:pPr marL="0" indent="0"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0" name="Содержимое 3" descr="Turnbull-Leg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2023731" y="205274"/>
            <a:ext cx="5384571" cy="7920880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Схема слова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799" t="5641" r="16198" b="8462"/>
          <a:stretch>
            <a:fillRect/>
          </a:stretch>
        </p:blipFill>
        <p:spPr bwMode="auto">
          <a:xfrm>
            <a:off x="683568" y="1196752"/>
            <a:ext cx="907022" cy="204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63688" y="155679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гласный звук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467" t="1774" r="3467" b="3549"/>
          <a:stretch>
            <a:fillRect/>
          </a:stretch>
        </p:blipFill>
        <p:spPr bwMode="auto">
          <a:xfrm>
            <a:off x="2051720" y="2466629"/>
            <a:ext cx="936104" cy="186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915816" y="285293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согласный твердый звук;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5478" r="5478" b="3098"/>
          <a:stretch>
            <a:fillRect/>
          </a:stretch>
        </p:blipFill>
        <p:spPr bwMode="auto">
          <a:xfrm>
            <a:off x="3131840" y="4509120"/>
            <a:ext cx="977572" cy="188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067944" y="47251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согласный мягкий звук;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4462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Выложим схему слов?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1484784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ЛЕГО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5478" r="10955" b="3098"/>
          <a:stretch>
            <a:fillRect/>
          </a:stretch>
        </p:blipFill>
        <p:spPr bwMode="auto">
          <a:xfrm>
            <a:off x="2031020" y="1268760"/>
            <a:ext cx="782774" cy="160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0799" t="5641" r="16198" b="8462"/>
          <a:stretch>
            <a:fillRect/>
          </a:stretch>
        </p:blipFill>
        <p:spPr bwMode="auto">
          <a:xfrm>
            <a:off x="2843808" y="1268760"/>
            <a:ext cx="753126" cy="162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3467" t="1774" r="3467" b="3549"/>
          <a:stretch>
            <a:fillRect/>
          </a:stretch>
        </p:blipFill>
        <p:spPr bwMode="auto">
          <a:xfrm>
            <a:off x="3635896" y="1268760"/>
            <a:ext cx="804172" cy="159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0799" t="5641" r="16198" b="8462"/>
          <a:stretch>
            <a:fillRect/>
          </a:stretch>
        </p:blipFill>
        <p:spPr bwMode="auto">
          <a:xfrm>
            <a:off x="4499992" y="1268760"/>
            <a:ext cx="720080" cy="162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95536" y="386104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КУБИКИ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3467" t="1774" r="6935" b="3549"/>
          <a:stretch>
            <a:fillRect/>
          </a:stretch>
        </p:blipFill>
        <p:spPr bwMode="auto">
          <a:xfrm>
            <a:off x="3090497" y="3891713"/>
            <a:ext cx="792377" cy="163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10799" t="5641" r="10799" b="8462"/>
          <a:stretch>
            <a:fillRect/>
          </a:stretch>
        </p:blipFill>
        <p:spPr bwMode="auto">
          <a:xfrm>
            <a:off x="7164288" y="3861048"/>
            <a:ext cx="792088" cy="166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0799" t="5641" r="10799" b="8462"/>
          <a:stretch>
            <a:fillRect/>
          </a:stretch>
        </p:blipFill>
        <p:spPr bwMode="auto">
          <a:xfrm>
            <a:off x="5508104" y="3861048"/>
            <a:ext cx="792088" cy="166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10799" t="5641" r="10799" b="8462"/>
          <a:stretch>
            <a:fillRect/>
          </a:stretch>
        </p:blipFill>
        <p:spPr bwMode="auto">
          <a:xfrm>
            <a:off x="3923928" y="3861048"/>
            <a:ext cx="792088" cy="166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 l="5478" r="5478" b="3098"/>
          <a:stretch>
            <a:fillRect/>
          </a:stretch>
        </p:blipFill>
        <p:spPr bwMode="auto">
          <a:xfrm>
            <a:off x="6300192" y="3861048"/>
            <a:ext cx="864096" cy="166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5478" r="10955" b="3098"/>
          <a:stretch>
            <a:fillRect/>
          </a:stretch>
        </p:blipFill>
        <p:spPr bwMode="auto">
          <a:xfrm>
            <a:off x="4716016" y="3861048"/>
            <a:ext cx="80779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l="10799" t="5641" r="10799" b="8462"/>
          <a:stretch>
            <a:fillRect/>
          </a:stretch>
        </p:blipFill>
        <p:spPr bwMode="auto">
          <a:xfrm>
            <a:off x="6274840" y="379306"/>
            <a:ext cx="385392" cy="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 l="3467" r="3467" b="1774"/>
          <a:stretch>
            <a:fillRect/>
          </a:stretch>
        </p:blipFill>
        <p:spPr bwMode="auto">
          <a:xfrm>
            <a:off x="6314880" y="1340768"/>
            <a:ext cx="394222" cy="8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/>
          <a:srcRect l="5478" r="5478" b="3098"/>
          <a:stretch>
            <a:fillRect/>
          </a:stretch>
        </p:blipFill>
        <p:spPr bwMode="auto">
          <a:xfrm>
            <a:off x="6324698" y="2420888"/>
            <a:ext cx="398381" cy="76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6732240" y="548680"/>
            <a:ext cx="2088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гласный звук;</a:t>
            </a:r>
          </a:p>
          <a:p>
            <a:pPr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согласный твердый звук;</a:t>
            </a:r>
          </a:p>
          <a:p>
            <a:pPr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согласный мягкий звук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Возможности ЛЕГО безграничны!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Из него можно сделать все, что угодно!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861048"/>
            <a:ext cx="3672408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501008"/>
            <a:ext cx="2893279" cy="313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196752"/>
            <a:ext cx="2293268" cy="235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96752"/>
            <a:ext cx="2092796" cy="280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Можно даже построить настоящий дом!</a:t>
            </a:r>
            <a:endParaRPr lang="ru-RU" sz="31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215960" cy="548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19256" cy="580926"/>
          </a:xfrm>
        </p:spPr>
        <p:txBody>
          <a:bodyPr>
            <a:normAutofit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Журнальный столик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72676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Яркая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барная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стойка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052736"/>
            <a:ext cx="5832648" cy="565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Домик для домашнего питомца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0200" b="5100"/>
          <a:stretch>
            <a:fillRect/>
          </a:stretch>
        </p:blipFill>
        <p:spPr bwMode="auto">
          <a:xfrm>
            <a:off x="1907704" y="1196752"/>
            <a:ext cx="4762500" cy="538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3528" y="47667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Ювелирные украшения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2880320" cy="234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24744"/>
            <a:ext cx="3103562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1048"/>
            <a:ext cx="4511824" cy="25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861048"/>
            <a:ext cx="3192120" cy="24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Применение конструктора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способствует: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8147248" cy="1857958"/>
          </a:xfrm>
        </p:spPr>
        <p:txBody>
          <a:bodyPr>
            <a:normAutofit fontScale="40000" lnSpcReduction="20000"/>
          </a:bodyPr>
          <a:lstStyle/>
          <a:p>
            <a:pPr marL="265113" indent="-265113" algn="just">
              <a:buFont typeface="Wingdings" pitchFamily="2" charset="2"/>
              <a:buChar char="Ø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Развитию у детей сенсорных представлений;</a:t>
            </a:r>
          </a:p>
          <a:p>
            <a:pPr marL="265113" indent="-265113" algn="just">
              <a:buFont typeface="Wingdings" pitchFamily="2" charset="2"/>
              <a:buChar char="Ø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Развитию и совершенствованию психических функций;</a:t>
            </a:r>
          </a:p>
          <a:p>
            <a:pPr marL="265113" indent="-265113" algn="just">
              <a:buFont typeface="Wingdings" pitchFamily="2" charset="2"/>
              <a:buChar char="Ø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Тренировке пальцев кистей рук;</a:t>
            </a:r>
          </a:p>
          <a:p>
            <a:pPr marL="265113" indent="-265113" algn="just">
              <a:buFont typeface="Wingdings" pitchFamily="2" charset="2"/>
              <a:buChar char="Ø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Сплочению детского коллектива;</a:t>
            </a:r>
          </a:p>
          <a:p>
            <a:pPr marL="265113" indent="-265113" algn="just">
              <a:buFont typeface="Wingdings" pitchFamily="2" charset="2"/>
              <a:buChar char="Ø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Развитию речи ребенка.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Содержимое 4" descr="legohauntedhousestuff_LargeWid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339752" y="3284984"/>
            <a:ext cx="4038600" cy="2740479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Такие яркие коробочки приучат ребенка к порядку!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6912768" cy="458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Стильная рамка для зеркала или фотографии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115616" y="332656"/>
            <a:ext cx="3888432" cy="519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187857"/>
            <a:ext cx="3411421" cy="309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8864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Забавные аксессуары для кухни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4165923" cy="287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439837" cy="460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77072"/>
            <a:ext cx="3600400" cy="239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26064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Кубики ЛЕГО во флакончике жидкого мыла и симпатичный стакан для зубных щеток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3215283" cy="483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44824"/>
            <a:ext cx="3456384" cy="461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Оригинальные держатели для проводов и ключей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312368" cy="228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2956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12562"/>
          <a:stretch>
            <a:fillRect/>
          </a:stretch>
        </p:blipFill>
        <p:spPr bwMode="auto">
          <a:xfrm>
            <a:off x="1691680" y="3429000"/>
            <a:ext cx="288323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9552" y="18864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Изготовление поделок из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LEGO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820891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nuzhiniin_-_pesnya_pro_konstruktor_lego_-_isp._petrakov_maksi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20125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459985" cy="656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448550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58225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1932г. ведет свою историю конструктор ЛЕГО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628800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Основатель компании ЛЕГО Оле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Кирк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Кристиансен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492896"/>
            <a:ext cx="3735328" cy="280831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88840"/>
            <a:ext cx="4041775" cy="63976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Его семья (сын и внук)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924944"/>
            <a:ext cx="4149442" cy="2952328"/>
          </a:xfr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95506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48017" cy="626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7380"/>
          <a:stretch>
            <a:fillRect/>
          </a:stretch>
        </p:blipFill>
        <p:spPr bwMode="auto">
          <a:xfrm>
            <a:off x="0" y="144463"/>
            <a:ext cx="9148331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0"/>
            <a:ext cx="8924925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1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8" y="836712"/>
            <a:ext cx="913625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552"/>
            <a:ext cx="8793807" cy="68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820025" cy="632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211344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76672"/>
            <a:ext cx="7846287" cy="597666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55197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50</a:t>
            </a:fld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3"/>
            <a:ext cx="8820025" cy="656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51</a:t>
            </a:fld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8477" r="10172"/>
          <a:stretch>
            <a:fillRect/>
          </a:stretch>
        </p:blipFill>
        <p:spPr bwMode="auto">
          <a:xfrm>
            <a:off x="0" y="188640"/>
            <a:ext cx="91440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29579" cy="609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54</a:t>
            </a:fld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230" y="332656"/>
            <a:ext cx="9216230" cy="61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39" y="0"/>
            <a:ext cx="9197539" cy="671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12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22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9552" y="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Творите и создавайте необычные вещи!</a:t>
            </a:r>
            <a:endParaRPr lang="ru-RU" dirty="0"/>
          </a:p>
        </p:txBody>
      </p:sp>
      <p:pic>
        <p:nvPicPr>
          <p:cNvPr id="5" name="Содержимое 4" descr="214_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176465" cy="3480387"/>
          </a:xfrm>
          <a:prstGeom prst="rect">
            <a:avLst/>
          </a:prstGeom>
          <a:ln w="38100" cap="sq">
            <a:solidFill>
              <a:srgbClr val="339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4" descr="image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132856"/>
            <a:ext cx="4284476" cy="3456384"/>
          </a:xfrm>
          <a:prstGeom prst="rect">
            <a:avLst/>
          </a:prstGeom>
          <a:ln w="38100" cap="sq">
            <a:solidFill>
              <a:srgbClr val="339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764704"/>
            <a:ext cx="3822192" cy="108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Первые деревянные кубики компании ЛЕГО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204864"/>
            <a:ext cx="3819525" cy="254380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764704"/>
            <a:ext cx="4104456" cy="147305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1947г. Компания разработала первые пластиковые кубики, являющиеся предшественниками современных кубиков ЛЕГО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756"/>
          <a:stretch>
            <a:fillRect/>
          </a:stretch>
        </p:blipFill>
        <p:spPr>
          <a:xfrm>
            <a:off x="4716016" y="2564904"/>
            <a:ext cx="4248473" cy="3043500"/>
          </a:xfr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431537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476672"/>
            <a:ext cx="59293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60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758265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556792"/>
            <a:ext cx="8571832" cy="44644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Производство ЛЕГО достигает объема 706 млн. элементов в год.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момента изобретения с конвейера сошло более 560 миллиардов деталей!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67929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июне 1968 года был открыт первый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Леголенд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в самом центре Дании </a:t>
            </a:r>
          </a:p>
        </p:txBody>
      </p:sp>
      <p:pic>
        <p:nvPicPr>
          <p:cNvPr id="8195" name="Picture 4" descr="лего ленд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412776"/>
            <a:ext cx="8497887" cy="4953000"/>
          </a:xfr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14313" y="0"/>
            <a:ext cx="8729662" cy="1462088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ЛЕГОЛЕНД</a:t>
            </a:r>
          </a:p>
        </p:txBody>
      </p:sp>
      <p:pic>
        <p:nvPicPr>
          <p:cNvPr id="15363" name="Рисунок 4" descr="images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5" descr="images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124744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6" descr="dsc040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052736"/>
            <a:ext cx="30718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7" descr="image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5000625"/>
            <a:ext cx="28479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8" descr="legoland-1269958419_w687h35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0" y="4857750"/>
            <a:ext cx="35750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Содержимое 3" descr="new-legoland-hotel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483768" y="2924944"/>
            <a:ext cx="3357562" cy="2098675"/>
          </a:xfr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596</TotalTime>
  <Words>467</Words>
  <Application>Microsoft Office PowerPoint</Application>
  <PresentationFormat>Экран (4:3)</PresentationFormat>
  <Paragraphs>134</Paragraphs>
  <Slides>60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МАДОУ «Пингвин»  «Необычные превращения LEGO - конструктора» </vt:lpstr>
      <vt:lpstr>«Конструируя, ребенок действует, как зодчий, возводящий здание собственного интеллекта»       Ж. Пиаже</vt:lpstr>
      <vt:lpstr>Применение конструктора LEGO способствует:</vt:lpstr>
      <vt:lpstr>С 1932г. ведет свою историю конструктор ЛЕГО</vt:lpstr>
      <vt:lpstr>Слайд 5</vt:lpstr>
      <vt:lpstr>Слайд 6</vt:lpstr>
      <vt:lpstr> Производство ЛЕГО достигает объема 706 млн. элементов в год. С момента изобретения с конвейера сошло более 560 миллиардов деталей!   </vt:lpstr>
      <vt:lpstr>В июне 1968 года был открыт первый Леголенд   в самом центре Дании </vt:lpstr>
      <vt:lpstr>ЛЕГОЛЕНД</vt:lpstr>
      <vt:lpstr>Вавилонская башня</vt:lpstr>
      <vt:lpstr>Образовательная область «Познавательное развитие»</vt:lpstr>
      <vt:lpstr>«Построй цифру»</vt:lpstr>
      <vt:lpstr>«Построй букву»</vt:lpstr>
      <vt:lpstr>При помощи кубиков лего можно обучаться в игре</vt:lpstr>
      <vt:lpstr>Слайд 15</vt:lpstr>
      <vt:lpstr>Слайд 16</vt:lpstr>
      <vt:lpstr>Слайд 17</vt:lpstr>
      <vt:lpstr>Слайд 18</vt:lpstr>
      <vt:lpstr>Слайд 19</vt:lpstr>
      <vt:lpstr>Слайд 20</vt:lpstr>
      <vt:lpstr>Образовательная область «Речевое развитие»</vt:lpstr>
      <vt:lpstr>Схема слова</vt:lpstr>
      <vt:lpstr>Выложим схему слов?</vt:lpstr>
      <vt:lpstr>Возможности ЛЕГО безграничны! Из него можно сделать все, что угодно!</vt:lpstr>
      <vt:lpstr> Можно даже построить настоящий дом!</vt:lpstr>
      <vt:lpstr>Журнальный столик</vt:lpstr>
      <vt:lpstr>Яркая барная стойка</vt:lpstr>
      <vt:lpstr>Домик для домашнего питомца</vt:lpstr>
      <vt:lpstr>Слайд 29</vt:lpstr>
      <vt:lpstr>Такие яркие коробочки приучат ребенка к порядку!</vt:lpstr>
      <vt:lpstr>Стильная рамка для зеркала или фотографии</vt:lpstr>
      <vt:lpstr>Слайд 32</vt:lpstr>
      <vt:lpstr>Слайд 33</vt:lpstr>
      <vt:lpstr>Оригинальные держатели для проводов и ключей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«Детский сад комбинированного вида № 227»  «Конструкторы LEGO как полифункциональное и трансформируемое средство образовательной среды группы»</dc:title>
  <dc:creator>User</dc:creator>
  <cp:lastModifiedBy>Admin</cp:lastModifiedBy>
  <cp:revision>100</cp:revision>
  <dcterms:created xsi:type="dcterms:W3CDTF">2014-11-02T19:06:09Z</dcterms:created>
  <dcterms:modified xsi:type="dcterms:W3CDTF">2017-11-13T16:11:35Z</dcterms:modified>
</cp:coreProperties>
</file>