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7" r:id="rId9"/>
    <p:sldId id="270" r:id="rId10"/>
    <p:sldId id="269" r:id="rId11"/>
    <p:sldId id="275" r:id="rId12"/>
    <p:sldId id="274" r:id="rId13"/>
    <p:sldId id="273" r:id="rId14"/>
    <p:sldId id="272" r:id="rId15"/>
    <p:sldId id="268" r:id="rId16"/>
    <p:sldId id="263" r:id="rId17"/>
    <p:sldId id="277" r:id="rId18"/>
    <p:sldId id="281" r:id="rId19"/>
    <p:sldId id="280" r:id="rId20"/>
    <p:sldId id="266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Интерактивные методы и</a:t>
            </a:r>
          </a:p>
          <a:p>
            <a:pPr algn="ctr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технологии обучения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177281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Так же, как поглощение пищи без удовольствия превращается в скучное питание, так занятие наукой без страсти засоряет память, которая становится неспособной усваивать то, что она поглощает.</a:t>
            </a:r>
          </a:p>
          <a:p>
            <a:pPr algn="r"/>
            <a:r>
              <a:rPr lang="ru-RU" sz="2000" b="1" i="1" dirty="0" smtClean="0"/>
              <a:t>Леонардо да Винчи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636912"/>
            <a:ext cx="5658669" cy="402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2160" y="6021288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Козлова Е. В. </a:t>
            </a:r>
          </a:p>
          <a:p>
            <a:pPr algn="ctr"/>
            <a:r>
              <a:rPr lang="ru-RU" b="1" dirty="0" smtClean="0"/>
              <a:t>МАДОУ </a:t>
            </a:r>
            <a:r>
              <a:rPr lang="ru-RU" b="1" dirty="0" smtClean="0"/>
              <a:t>«Пингвин»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59735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2017 г.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757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642918"/>
            <a:ext cx="8043890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«Кластер»</a:t>
            </a:r>
            <a:b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55576" y="4437112"/>
            <a:ext cx="7898164" cy="1877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На доске вывешивается картинка с изображением ключевого слова и предлагается детям назвать слова, относящиеся к данному слову. Этот метод можно использовать как в группе, также индивидуально с каждым ребенком, которому предлагается несколько картинок и найти связь между ними.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636912"/>
            <a:ext cx="158417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ЗИМА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2780928"/>
            <a:ext cx="158417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6" y="3573016"/>
            <a:ext cx="158417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7624" y="3501008"/>
            <a:ext cx="165618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Новый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2160" y="1628800"/>
            <a:ext cx="136815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лыжи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2636912"/>
            <a:ext cx="136815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праздник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5856" y="3645024"/>
            <a:ext cx="165618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Дед Мороз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64288" y="2780928"/>
            <a:ext cx="136815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снеговик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1680" y="1700808"/>
            <a:ext cx="136815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санки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1628800"/>
            <a:ext cx="136815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подарки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Синквейн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32" y="1030506"/>
            <a:ext cx="8064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2400" dirty="0" smtClean="0">
                <a:solidFill>
                  <a:prstClr val="black"/>
                </a:solidFill>
              </a:rPr>
              <a:t>               в переводе с французского языка – 5 строк. </a:t>
            </a:r>
          </a:p>
          <a:p>
            <a:pPr marL="342900" lvl="0" indent="-342900"/>
            <a:r>
              <a:rPr lang="ru-RU" sz="2400" dirty="0" err="1" smtClean="0">
                <a:solidFill>
                  <a:prstClr val="black"/>
                </a:solidFill>
              </a:rPr>
              <a:t>Синквейн</a:t>
            </a:r>
            <a:r>
              <a:rPr lang="ru-RU" sz="2400" dirty="0" smtClean="0">
                <a:solidFill>
                  <a:prstClr val="black"/>
                </a:solidFill>
              </a:rPr>
              <a:t> – белый (нерифмованный) стих, помогающий синтезировать информацию</a:t>
            </a:r>
            <a:r>
              <a:rPr lang="ru-RU" sz="32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82809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/>
              <a:t>1 строка: Тема одним словом (обычно   существительное)</a:t>
            </a:r>
          </a:p>
          <a:p>
            <a:pPr>
              <a:buNone/>
            </a:pPr>
            <a:r>
              <a:rPr lang="ru-RU" sz="2000" b="1" dirty="0" smtClean="0"/>
              <a:t>2 строка: Описание темы в двух словах (два прилагательных)</a:t>
            </a:r>
          </a:p>
          <a:p>
            <a:pPr>
              <a:buNone/>
            </a:pPr>
            <a:r>
              <a:rPr lang="ru-RU" sz="2000" b="1" dirty="0" smtClean="0"/>
              <a:t>3 строка: Описание действия в рамках этой темы (три глагола или деепричастия)</a:t>
            </a:r>
          </a:p>
          <a:p>
            <a:pPr>
              <a:buNone/>
            </a:pPr>
            <a:r>
              <a:rPr lang="ru-RU" sz="2000" b="1" dirty="0" smtClean="0"/>
              <a:t>4 строка: Отношение к теме, чувства, эмоции (фраза из четырех слов)</a:t>
            </a:r>
          </a:p>
          <a:p>
            <a:pPr>
              <a:buNone/>
            </a:pPr>
            <a:r>
              <a:rPr lang="ru-RU" sz="2000" b="1" dirty="0" smtClean="0"/>
              <a:t>5 строка: Повторение сути темы одним словом (синоним темы)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2400" dirty="0" smtClean="0"/>
              <a:t>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МАМА</a:t>
            </a:r>
          </a:p>
          <a:p>
            <a:pPr algn="ctr">
              <a:buNone/>
            </a:pPr>
            <a:r>
              <a:rPr lang="ru-RU" sz="2400" b="1" dirty="0" smtClean="0"/>
              <a:t>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Добрая, любимая</a:t>
            </a:r>
          </a:p>
          <a:p>
            <a:pPr algn="ctr">
              <a:buNone/>
            </a:pP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           Заботится, любит, кормит</a:t>
            </a:r>
          </a:p>
          <a:p>
            <a:pPr algn="ctr">
              <a:buNone/>
            </a:pPr>
            <a:r>
              <a:rPr lang="ru-RU" sz="2400" b="1" dirty="0" smtClean="0"/>
              <a:t>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Я люблю свою маму!</a:t>
            </a:r>
          </a:p>
          <a:p>
            <a:pPr algn="ctr">
              <a:buNone/>
            </a:pPr>
            <a:r>
              <a:rPr lang="ru-RU" sz="2400" b="1" dirty="0" smtClean="0"/>
              <a:t>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ДОБРОТА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Броуновское движение</a:t>
            </a:r>
            <a:endParaRPr lang="ru-RU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577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развитие умений перевоплощаться и входить в необычную роль.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Все участники по команде ведущего, начинают передвигаться в хаотичном порядке, имитируя животных ( слон, обезьяна, заяц и т.д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Метод создания проблемных  ситуаций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Содержимое 5" descr="http://900igr.net/datas/doshkolnoe-obrazovanie/Innovatsionnye-tekhnologii/0019-019-Metodika-sozdanija-problemnykh-situatsij.jpg"/>
          <p:cNvPicPr>
            <a:picLocks noGrp="1"/>
          </p:cNvPicPr>
          <p:nvPr>
            <p:ph idx="1"/>
          </p:nvPr>
        </p:nvPicPr>
        <p:blipFill>
          <a:blip r:embed="rId3" cstate="print"/>
          <a:srcRect l="9507" t="22333" r="6514"/>
          <a:stretch>
            <a:fillRect/>
          </a:stretch>
        </p:blipFill>
        <p:spPr bwMode="auto">
          <a:xfrm>
            <a:off x="827584" y="1628800"/>
            <a:ext cx="7632848" cy="47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Интерактивная доска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75240" cy="475775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Интерактивная доска значительно расширяет возможности предъявления информации, позволяет усилить мотивацию ребенка.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Способы применения интерактивной доски в совместной деятельности педагога с детьми в детском саду могут ограничиваться только фантазией.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С помощью интерактивной доски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обучение детей дошкольного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возраста становится более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привлекательным   и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    захватывающим.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ger-unternehmen.com/images/56362a0f7032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4563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43890" cy="7032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Интерактивный стол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75775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Сенсорный интерактивный развивающий стол помогает привлечь внимание и интерес ребенка </a:t>
            </a:r>
          </a:p>
          <a:p>
            <a:pPr>
              <a:buNone/>
            </a:pPr>
            <a:r>
              <a:rPr lang="ru-RU" dirty="0" smtClean="0"/>
              <a:t>    к процессу обучения, развивает моторику, знакомит ребенка с компьютерными технологиями.</a:t>
            </a:r>
          </a:p>
          <a:p>
            <a:pPr>
              <a:buNone/>
            </a:pPr>
            <a:r>
              <a:rPr lang="ru-RU" dirty="0" smtClean="0"/>
              <a:t>    Использовать детский сенсорный стол можно как для группы детей, так и индивидуально.</a:t>
            </a:r>
          </a:p>
          <a:p>
            <a:pPr>
              <a:buNone/>
            </a:pPr>
            <a:r>
              <a:rPr lang="ru-RU" dirty="0" smtClean="0"/>
              <a:t>    Технология стола позволяет нескольким пользователям одновременно взаимодействовать с сенсором, то есть создается атмосфера для работы в коллективе.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642918"/>
            <a:ext cx="8043890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Проекторы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971600" y="1600200"/>
            <a:ext cx="7715200" cy="47577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Использование проектора позволяет более полно использовать возможности компьютера. Изображение на экране проектора выгодно отличается от традиционных форм наглядности: оно крупное, яркое и может восприниматься большим количеством людей одновременно.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itmart.kz/published/publicdata/MENSTONE4LEV/attachments/SC/articles_pictures/53_35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4392488" cy="320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642918"/>
            <a:ext cx="8043890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Интерактивный пол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://www.maam.ru/upload/blogs/detsad-176720-14205288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061131" cy="311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www.maam.ru/upload/blogs/detsad-176720-142052894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5324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642918"/>
            <a:ext cx="8043890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Интерактивная песочница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это бокс с песком, оборудованный компьютером, особыми сенсорами, проектором, с разработанным программным обеспечением. Сенсор для определения глубины, подключенный к компьютеру, замеряет расстояние до песка, специальная программа обрабатывает полученные от сенсора данные и подает проектору команды, каким цветом подсвечивать конкретный участок песочницы. На песок проецируются настоящие текстуры водных объектов, гор и других поверхностей.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Игры с песком - одна из форм естественной деятельности ребенка. Интерактивная песочница позволяет детям проявлять фантазию, творить, создавать собственный мир. Дети с удовольствием «рисуют» на песке в специальном режиме.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Доказано, что игра с песком позитивно влияет на эмоциональное состояние детей, помогает избавиться от психологических травм, развивать фантазию, облегчить функционирование психики. Игры с песком дают возможность ребенку самовыражаться и при этом быть самим собой. Они могут использоваться как метод 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коррекционного воздействия 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наличии эмоциональных нарушений невротического характера, так и в качестве 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вспомогательного метода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помогающего снижать напряжение и развивать сенсомоторные навыки.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642918"/>
            <a:ext cx="8043890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Конструкторы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LEGO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«Размышляй-ка»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3568" y="1484784"/>
            <a:ext cx="8003232" cy="48731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Освоение навыков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–конструирования дошкольников происходит в несколько этапов: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1. знакомство с конструктором и инструкциями по сборке, изучение технологии соединения деталей.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2. На втором этапе учимся собирать простые конструкции по образцу.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3. Сборка сложных моделей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4. В перспективе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подключение их к моторчикам.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www.theknowledgetree.com/wp-content/uploads/2014/10/legos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7193" y="4807779"/>
            <a:ext cx="4032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27584" y="1052736"/>
            <a:ext cx="74888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 smtClean="0"/>
              <a:t>Интерактивные формы и методы относятся к числу инновационных и способствуют активизации познавательной деятельности детей, самостоятельному осмыслению учебного материала;</a:t>
            </a:r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endParaRPr lang="ru-RU" sz="24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 smtClean="0"/>
              <a:t>Являются условием для самореализации личности в учебной деятельности;</a:t>
            </a:r>
          </a:p>
          <a:p>
            <a:pPr>
              <a:buClr>
                <a:schemeClr val="tx2"/>
              </a:buClr>
            </a:pPr>
            <a:endParaRPr lang="ru-RU" sz="24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 smtClean="0"/>
              <a:t>Интерактивные формы и методы обучения способствуют созданию ситуаций успеха, что является мощным стимулом для воспитанников;</a:t>
            </a:r>
          </a:p>
          <a:p>
            <a:pPr>
              <a:buClr>
                <a:schemeClr val="tx2"/>
              </a:buClr>
            </a:pPr>
            <a:endParaRPr lang="ru-RU" sz="2400" b="1" dirty="0" smtClean="0"/>
          </a:p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ru-RU" sz="2400" b="1" dirty="0" smtClean="0"/>
              <a:t>Способствуют повышению качества  обучения.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ВЫВОД</a:t>
            </a:r>
            <a:endParaRPr lang="ru-RU" sz="32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-360000">
            <a:off x="1071472" y="1391981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ВСЕГДА КРАСИВЫ, УСПЕШНЫ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ИНТЕРАКТИВНЫ!!!</a:t>
            </a:r>
          </a:p>
        </p:txBody>
      </p:sp>
      <p:pic>
        <p:nvPicPr>
          <p:cNvPr id="2056" name="Picture 8" descr="http://gif-anim.narod.ru/Cveti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1485900" cy="2000251"/>
          </a:xfrm>
          <a:prstGeom prst="rect">
            <a:avLst/>
          </a:prstGeom>
          <a:noFill/>
        </p:spPr>
      </p:pic>
      <p:pic>
        <p:nvPicPr>
          <p:cNvPr id="2058" name="Picture 10" descr="http://smayls.ru/data/smiles/animashki-cvety-7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85184"/>
            <a:ext cx="809625" cy="1219201"/>
          </a:xfrm>
          <a:prstGeom prst="rect">
            <a:avLst/>
          </a:prstGeom>
          <a:noFill/>
        </p:spPr>
      </p:pic>
      <p:pic>
        <p:nvPicPr>
          <p:cNvPr id="9" name="Picture 8" descr="http://gif-anim.narod.ru/Cveti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0">
            <a:off x="4581225" y="4270861"/>
            <a:ext cx="1485900" cy="2000251"/>
          </a:xfrm>
          <a:prstGeom prst="rect">
            <a:avLst/>
          </a:prstGeom>
          <a:noFill/>
        </p:spPr>
      </p:pic>
      <p:pic>
        <p:nvPicPr>
          <p:cNvPr id="22" name="Picture 8" descr="http://gif-anim.narod.ru/Cveti13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60000">
            <a:off x="6393235" y="4204886"/>
            <a:ext cx="14859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69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80112" y="2132856"/>
            <a:ext cx="1152128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</a:t>
            </a:r>
          </a:p>
          <a:p>
            <a:pPr algn="ctr"/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1484784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2132856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2852936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5517232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4328" y="4725144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3933056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589240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4797152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4005064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Ребенок</a:t>
            </a:r>
          </a:p>
          <a:p>
            <a:pPr algn="ctr"/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4725144"/>
            <a:ext cx="12961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</a:t>
            </a:r>
          </a:p>
          <a:p>
            <a:pPr algn="ctr"/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79712" y="4797152"/>
            <a:ext cx="1224136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Педагог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Три вида методов обучения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6470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Пассивный метод</a:t>
            </a:r>
            <a:r>
              <a:rPr lang="ru-RU" sz="2400" dirty="0" smtClean="0"/>
              <a:t> предполагает, что </a:t>
            </a:r>
            <a:r>
              <a:rPr lang="ru-RU" sz="2400" b="1" dirty="0" smtClean="0"/>
              <a:t>фигура воспитателя </a:t>
            </a:r>
            <a:r>
              <a:rPr lang="ru-RU" sz="2400" dirty="0" smtClean="0"/>
              <a:t>— главная на занятии, а дети исполняют роль слушателей т.е. для них нет активного творчества, нет алгоритма взаимодействия друг с другом.</a:t>
            </a:r>
          </a:p>
          <a:p>
            <a:r>
              <a:rPr lang="ru-RU" sz="2400" dirty="0" smtClean="0"/>
              <a:t>• </a:t>
            </a:r>
            <a:r>
              <a:rPr lang="ru-RU" sz="2400" b="1" i="1" dirty="0" smtClean="0"/>
              <a:t>Активный метод</a:t>
            </a:r>
            <a:r>
              <a:rPr lang="ru-RU" sz="2400" dirty="0" smtClean="0"/>
              <a:t> предполагает, что роль воспитателя не столь доминирующая,  как в первом случае. Он побуждает детей к сотрудничеству, общению, поиску, и те, соответственно, в большей степени находятся в положении субъектов деятельности.</a:t>
            </a:r>
          </a:p>
          <a:p>
            <a:r>
              <a:rPr lang="ru-RU" sz="2400" dirty="0" smtClean="0"/>
              <a:t>• </a:t>
            </a:r>
            <a:r>
              <a:rPr lang="ru-RU" sz="2400" b="1" i="1" dirty="0" smtClean="0"/>
              <a:t>Интерактивный метод</a:t>
            </a:r>
            <a:r>
              <a:rPr lang="ru-RU" sz="2400" dirty="0" smtClean="0"/>
              <a:t> подразумевает активное взаимодействие всех субъектов процесса. Воспитатель здесь нaxoдится в той позиции, которая предназначена для организации процесса «усвоения» знаний детьми. В ходе этого процесса они должны взаимодействовать, общаться, изобретать, применять имеющийся у них опыт.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81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Основные особенности интерактива: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2809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Принудительная активизация познавательной деятельности;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Самостоятельный поиск решения проблемы;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Изменение роли педагога на роль организатора или консультанта;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Исключение монологического преподнесения материала;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3200" dirty="0" smtClean="0"/>
              <a:t>Диалоговый характер.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404664"/>
            <a:ext cx="7776864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 интерактивного обучения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4384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- </a:t>
            </a:r>
            <a:r>
              <a:rPr lang="ru-RU" sz="2400" b="1" dirty="0" smtClean="0"/>
              <a:t>решает информационную задачу, поскольку обеспечивает детей необходимой информацией, без которой невозможно реализовывать совместную деятельность;</a:t>
            </a:r>
          </a:p>
          <a:p>
            <a:pPr>
              <a:buNone/>
            </a:pPr>
            <a:r>
              <a:rPr lang="ru-RU" sz="2400" b="1" dirty="0" smtClean="0"/>
              <a:t>    - развивает общие учебные умения и навыки (анализ, синтез, постановка целей и пр., то есть обеспечивает решение обучающих задач;</a:t>
            </a:r>
          </a:p>
          <a:p>
            <a:pPr>
              <a:buNone/>
            </a:pPr>
            <a:r>
              <a:rPr lang="ru-RU" sz="2400" b="1" dirty="0" smtClean="0"/>
              <a:t>    - обеспечивает воспитательную задачу, поскольку приучает работать в команде, прислушиваться к чужому мнению;</a:t>
            </a:r>
          </a:p>
          <a:p>
            <a:pPr>
              <a:buNone/>
            </a:pPr>
            <a:r>
              <a:rPr lang="ru-RU" sz="2400" b="1" dirty="0" smtClean="0"/>
              <a:t>    - релаксация, снятие нервной нагрузки, переключение внимания, смена форм деятельности и т. д.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931224" cy="472915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1873230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технологии  развивающего обучения                                                                                                       - технологии проблемного обучения, проектная деятельность              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- ТРИЗ  (теория решения изобретательских задач)            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технологии </a:t>
            </a:r>
            <a:r>
              <a:rPr lang="ru-RU" sz="2400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разноуровнего</a:t>
            </a: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обучения                                                                                                                 - игровые технологии                                                                                                                                   - интегрированное занятие 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ИКТ-технологии</a:t>
            </a: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</a:p>
          <a:p>
            <a:pPr lvl="0">
              <a:buFontTx/>
              <a:buChar char="-"/>
            </a:pPr>
            <a:r>
              <a:rPr lang="ru-RU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вариативность среды, наличие различных пространств, обеспечение свободного выбора детей  и  другие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548680"/>
            <a:ext cx="864096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Интерактивные технологии  - инструмент  профессиональной деятельности педагога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71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642918"/>
            <a:ext cx="8784976" cy="703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 интерактивным методам относятся:</a:t>
            </a:r>
            <a:br>
              <a:rPr kumimoji="0" lang="ru-RU" sz="10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07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997839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метод проектов;</a:t>
            </a:r>
          </a:p>
          <a:p>
            <a:pPr>
              <a:buNone/>
            </a:pPr>
            <a:r>
              <a:rPr lang="ru-RU" sz="2400" b="1" dirty="0" smtClean="0"/>
              <a:t>- групповые обсуждения – групповые дискуссии</a:t>
            </a:r>
          </a:p>
          <a:p>
            <a:pPr>
              <a:buNone/>
            </a:pPr>
            <a:r>
              <a:rPr lang="ru-RU" sz="2400" b="1" dirty="0" smtClean="0"/>
              <a:t>- мозговой штурм</a:t>
            </a:r>
          </a:p>
          <a:p>
            <a:pPr>
              <a:buNone/>
            </a:pPr>
            <a:r>
              <a:rPr lang="ru-RU" sz="2400" b="1" dirty="0" smtClean="0"/>
              <a:t>- ролевые игры</a:t>
            </a:r>
          </a:p>
          <a:p>
            <a:pPr>
              <a:buNone/>
            </a:pPr>
            <a:r>
              <a:rPr lang="ru-RU" sz="2400" b="1" dirty="0" smtClean="0"/>
              <a:t>- </a:t>
            </a:r>
            <a:r>
              <a:rPr lang="ru-RU" sz="2400" b="1" dirty="0" err="1" smtClean="0"/>
              <a:t>баскет-метод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- тренинги</a:t>
            </a:r>
          </a:p>
          <a:p>
            <a:pPr>
              <a:buNone/>
            </a:pPr>
            <a:r>
              <a:rPr lang="ru-RU" sz="2400" b="1" dirty="0" smtClean="0"/>
              <a:t>- получение знаний с использованием компьютерных технологий;</a:t>
            </a:r>
          </a:p>
          <a:p>
            <a:pPr>
              <a:buNone/>
            </a:pPr>
            <a:r>
              <a:rPr lang="ru-RU" sz="2400" b="1" dirty="0" smtClean="0"/>
              <a:t>- анализ практических ситуаций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963</Words>
  <Application>Microsoft Office PowerPoint</Application>
  <PresentationFormat>Экран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Синквейн </vt:lpstr>
      <vt:lpstr>Броуновское движение</vt:lpstr>
      <vt:lpstr>Метод создания проблемных  ситуаций</vt:lpstr>
      <vt:lpstr>Интерактивная доска</vt:lpstr>
      <vt:lpstr> Интерактивный стол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2017-01-23T07:49:29Z</dcterms:created>
  <dcterms:modified xsi:type="dcterms:W3CDTF">2017-11-13T15:54:11Z</dcterms:modified>
</cp:coreProperties>
</file>