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  <p:sldMasterId id="2147483712" r:id="rId2"/>
  </p:sldMasterIdLst>
  <p:notesMasterIdLst>
    <p:notesMasterId r:id="rId15"/>
  </p:notesMasterIdLst>
  <p:sldIdLst>
    <p:sldId id="256" r:id="rId3"/>
    <p:sldId id="271" r:id="rId4"/>
    <p:sldId id="257" r:id="rId5"/>
    <p:sldId id="258" r:id="rId6"/>
    <p:sldId id="284" r:id="rId7"/>
    <p:sldId id="259" r:id="rId8"/>
    <p:sldId id="285" r:id="rId9"/>
    <p:sldId id="282" r:id="rId10"/>
    <p:sldId id="283" r:id="rId11"/>
    <p:sldId id="281" r:id="rId12"/>
    <p:sldId id="260" r:id="rId13"/>
    <p:sldId id="28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DEBD"/>
    <a:srgbClr val="ABB616"/>
    <a:srgbClr val="6B49E7"/>
    <a:srgbClr val="A54D6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2526" y="-12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7B723A4-0C17-4984-80B6-129FE2DF86A2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FA985CD-881F-4536-89C3-5724E58D75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B1AFB4-7652-45EF-9039-B070C06D6366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0"/>
              <a:ext cx="816" cy="3975"/>
              <a:chOff x="4944" y="0"/>
              <a:chExt cx="816" cy="3975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0"/>
                <a:ext cx="480" cy="1431"/>
                <a:chOff x="5280" y="0"/>
                <a:chExt cx="480" cy="1431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5" y="-1"/>
                  <a:ext cx="174" cy="176"/>
                  <a:chOff x="1667" y="323"/>
                  <a:chExt cx="1690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67" y="323"/>
                    <a:ext cx="1690" cy="2560"/>
                    <a:chOff x="1667" y="323"/>
                    <a:chExt cx="1690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2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67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0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25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/>
            </a:p>
          </p:txBody>
        </p:sp>
      </p:grpSp>
      <p:sp>
        <p:nvSpPr>
          <p:cNvPr id="51257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58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41EE6-BEF6-4930-A9EB-50E0CE5F2A6D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DE34A-23DA-428F-BD7B-F9947C53E6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857AC-DF95-445B-ABB5-7B940571C1AC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86FF2-26B4-48A2-B945-9313B959EE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523C0-E810-4DA4-93E6-E6F2A62C540F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DBFF0-BF66-4FA6-849E-3A73F97501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8807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8074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C5A15-EAB6-4777-8480-8AE6ED87A9F3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5BAD2-5288-4550-A62A-273E76BC0A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C86D5-2A1F-4BA0-8238-A2728957BE2C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B8903-0190-4F28-9CAD-1E168B9507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20F87-4462-4BE8-B272-9558BCA917C5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ACEE4-873D-40DC-9CF2-AE9AB4705A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EA80B-C622-478A-9759-BB7BC551CF43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D465A-6F04-4400-A8E8-4A93DA051C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44CBC-FCE8-438E-9685-873818E0D6F4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FC094-AB65-4D80-BD4C-105363EE88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0603A-5800-4B98-89D7-1879452E56F1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8BC65-6CDD-40B1-81E4-0434A023F6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A72AE-A968-4775-AC06-7D2FC1848464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C6601-3F54-4669-A128-6CB21F518A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43FAA-5463-4FCF-A389-394F56626868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BF114-F4FC-4BDF-B1EB-A09C847681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7CE50-E544-4DAD-AD0A-DCF20596D2CC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1CD8C-0D7C-412B-839C-0F298641C7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9188C-9F08-44A4-99B3-DDF2018B9CAF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77A45-0BAD-4C4D-B812-2F268A2D8D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64C11-B88E-4328-896E-27033A8AAC9A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569AA-8F8F-48FE-B00D-1FF67BCE5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F21DB-DB9A-4C76-BA57-CB175794E5B3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34A1B-AB74-4AB4-80C3-521639EC6A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168EB-88D9-43ED-BBCC-69E74D0D3E8F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19AFE-CA97-4FAE-BE09-94823F0B3E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3CAD8-967B-4585-9070-907DFF5C7472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5D31F-4C36-436C-B60B-30BF1623CC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BDEA9-162E-4F0B-B653-EBEF2B8CB503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7F529-DFE2-46A0-B1D6-9B964B78C1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91B38-E174-46D0-85C6-ABA6EA0D9673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DE89A-D650-44C4-8EF3-443CAE7F60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84D38-397F-4795-BF80-70132C8D5027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292AC-2847-4E05-9FB1-C827EEBCDF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D12E0-AE6B-466C-94C9-65AF4A92D592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38EC7-B84D-40F2-BCBD-DB47118D5C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CA336-2D27-46F6-B153-BA119E983035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4D82D-8733-4CB2-B907-C9F909274A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0179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50180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50181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018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2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5018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67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018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0189" name="Freeform 13"/>
                  <p:cNvSpPr>
                    <a:spLocks/>
                  </p:cNvSpPr>
                  <p:nvPr/>
                </p:nvSpPr>
                <p:spPr bwMode="auto">
                  <a:xfrm>
                    <a:off x="260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0190" name="Freeform 14"/>
                  <p:cNvSpPr>
                    <a:spLocks/>
                  </p:cNvSpPr>
                  <p:nvPr/>
                </p:nvSpPr>
                <p:spPr bwMode="auto">
                  <a:xfrm>
                    <a:off x="267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0191" name="Freeform 15"/>
                  <p:cNvSpPr>
                    <a:spLocks/>
                  </p:cNvSpPr>
                  <p:nvPr/>
                </p:nvSpPr>
                <p:spPr bwMode="auto">
                  <a:xfrm>
                    <a:off x="2425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0192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019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50222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223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224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225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226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227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228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229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230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50231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232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0235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6C22CF54-6CFE-4D5C-960D-B693CC520C26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50236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237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13A3175B-3881-4366-9681-CEC44C568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24" r:id="rId2"/>
    <p:sldLayoutId id="2147483723" r:id="rId3"/>
    <p:sldLayoutId id="2147483722" r:id="rId4"/>
    <p:sldLayoutId id="2147483721" r:id="rId5"/>
    <p:sldLayoutId id="2147483720" r:id="rId6"/>
    <p:sldLayoutId id="2147483719" r:id="rId7"/>
    <p:sldLayoutId id="2147483718" r:id="rId8"/>
    <p:sldLayoutId id="2147483717" r:id="rId9"/>
    <p:sldLayoutId id="2147483716" r:id="rId10"/>
    <p:sldLayoutId id="21474837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87043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44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45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46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47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48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49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50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870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6D89D5B-5C1E-467D-B9AD-3FE15EBF81A5}" type="datetimeFigureOut">
              <a:rPr lang="ru-RU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870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0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DCCC5B3-A76B-4131-8A1A-EB5EDB18D9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7054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7055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6" r:id="rId1"/>
    <p:sldLayoutId id="2147483734" r:id="rId2"/>
    <p:sldLayoutId id="2147483733" r:id="rId3"/>
    <p:sldLayoutId id="2147483732" r:id="rId4"/>
    <p:sldLayoutId id="2147483731" r:id="rId5"/>
    <p:sldLayoutId id="2147483730" r:id="rId6"/>
    <p:sldLayoutId id="2147483729" r:id="rId7"/>
    <p:sldLayoutId id="2147483728" r:id="rId8"/>
    <p:sldLayoutId id="2147483727" r:id="rId9"/>
    <p:sldLayoutId id="2147483726" r:id="rId10"/>
    <p:sldLayoutId id="21474837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wmf"/><Relationship Id="rId7" Type="http://schemas.openxmlformats.org/officeDocument/2006/relationships/image" Target="../media/image44.png"/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gif"/><Relationship Id="rId3" Type="http://schemas.openxmlformats.org/officeDocument/2006/relationships/image" Target="../media/image8.png"/><Relationship Id="rId7" Type="http://schemas.openxmlformats.org/officeDocument/2006/relationships/image" Target="../media/image21.png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3.png"/><Relationship Id="rId5" Type="http://schemas.openxmlformats.org/officeDocument/2006/relationships/image" Target="../media/image20.png"/><Relationship Id="rId10" Type="http://schemas.openxmlformats.org/officeDocument/2006/relationships/image" Target="../media/image24.png"/><Relationship Id="rId4" Type="http://schemas.openxmlformats.org/officeDocument/2006/relationships/image" Target="../media/image7.png"/><Relationship Id="rId9" Type="http://schemas.openxmlformats.org/officeDocument/2006/relationships/image" Target="../media/image2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wmf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ru-RU" b="1" i="1" smtClean="0">
                <a:latin typeface="Times New Roman" pitchFamily="18" charset="0"/>
              </a:rPr>
              <a:t>Коррекция и развитие мыслительной деятельности</a:t>
            </a:r>
          </a:p>
        </p:txBody>
      </p:sp>
      <p:sp>
        <p:nvSpPr>
          <p:cNvPr id="2662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Сравнение по форме,цвету,величине</a:t>
            </a:r>
          </a:p>
          <a:p>
            <a:pPr eaLnBrk="1" hangingPunct="1"/>
            <a:endParaRPr lang="ru-RU" sz="2800" smtClean="0"/>
          </a:p>
          <a:p>
            <a:pPr eaLnBrk="1" hangingPunct="1"/>
            <a:r>
              <a:rPr lang="ru-RU" sz="1400" smtClean="0">
                <a:latin typeface="Times New Roman" pitchFamily="18" charset="0"/>
              </a:rPr>
              <a:t>Автор Звёздчкина О.С.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42875" y="169863"/>
            <a:ext cx="8858250" cy="65516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Управляющая кнопка: справка 3">
            <a:hlinkClick r:id="" action="ppaction://noaction" highlightClick="1"/>
          </p:cNvPr>
          <p:cNvSpPr/>
          <p:nvPr/>
        </p:nvSpPr>
        <p:spPr>
          <a:xfrm>
            <a:off x="8604250" y="0"/>
            <a:ext cx="539750" cy="53975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6867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4410075"/>
            <a:ext cx="31813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Овал 5"/>
          <p:cNvSpPr/>
          <p:nvPr/>
        </p:nvSpPr>
        <p:spPr>
          <a:xfrm>
            <a:off x="3924300" y="5934075"/>
            <a:ext cx="647700" cy="431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272338" y="5700713"/>
            <a:ext cx="647700" cy="431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866063" y="573088"/>
            <a:ext cx="576262" cy="3603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191500" y="5664200"/>
            <a:ext cx="574675" cy="36036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5759450" y="644525"/>
            <a:ext cx="612775" cy="576263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8154988" y="5008563"/>
            <a:ext cx="611187" cy="57626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3348038" y="981075"/>
            <a:ext cx="576262" cy="554038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7053263" y="5008563"/>
            <a:ext cx="601662" cy="585787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900113" y="2112963"/>
            <a:ext cx="503237" cy="5048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548438" y="5411788"/>
            <a:ext cx="504825" cy="5048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2887663" y="528638"/>
            <a:ext cx="4681537" cy="15843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Сложи в корзинку маленькие фигуры (назови цвет и форму фигуры только потом кликай по ней)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55650" y="3573463"/>
            <a:ext cx="1008063" cy="6635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4419600" y="2197100"/>
            <a:ext cx="1174750" cy="71755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1365250" y="360363"/>
            <a:ext cx="863600" cy="908050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Куб 20"/>
          <p:cNvSpPr/>
          <p:nvPr/>
        </p:nvSpPr>
        <p:spPr>
          <a:xfrm>
            <a:off x="2555875" y="4508500"/>
            <a:ext cx="1079500" cy="903288"/>
          </a:xfrm>
          <a:prstGeom prst="cub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Блок-схема: узел 21"/>
          <p:cNvSpPr/>
          <p:nvPr/>
        </p:nvSpPr>
        <p:spPr>
          <a:xfrm>
            <a:off x="755650" y="5157788"/>
            <a:ext cx="1041400" cy="974725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Улыбающееся лицо 22"/>
          <p:cNvSpPr/>
          <p:nvPr/>
        </p:nvSpPr>
        <p:spPr>
          <a:xfrm>
            <a:off x="2555875" y="2384425"/>
            <a:ext cx="1079500" cy="1060450"/>
          </a:xfrm>
          <a:prstGeom prst="smileyFace">
            <a:avLst/>
          </a:prstGeom>
          <a:solidFill>
            <a:srgbClr val="F01C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Солнце 23"/>
          <p:cNvSpPr/>
          <p:nvPr/>
        </p:nvSpPr>
        <p:spPr>
          <a:xfrm>
            <a:off x="4419600" y="3808413"/>
            <a:ext cx="1273175" cy="1190625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Блок-схема: процесс 24"/>
          <p:cNvSpPr/>
          <p:nvPr/>
        </p:nvSpPr>
        <p:spPr>
          <a:xfrm>
            <a:off x="6372225" y="2914650"/>
            <a:ext cx="900113" cy="893763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Управляющая кнопка: далее 25">
            <a:hlinkClick r:id="" action="ppaction://hlinkshowjump?jump=nextslide" highlightClick="1"/>
          </p:cNvPr>
          <p:cNvSpPr/>
          <p:nvPr/>
        </p:nvSpPr>
        <p:spPr>
          <a:xfrm>
            <a:off x="8791575" y="6497638"/>
            <a:ext cx="358775" cy="36036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6065838" y="6480175"/>
            <a:ext cx="360362" cy="36036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2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3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9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3" grpId="0" animBg="1"/>
      <p:bldP spid="3" grpId="1" animBg="1"/>
      <p:bldP spid="16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2" name="Прямая соединительная линия 171"/>
          <p:cNvCxnSpPr/>
          <p:nvPr/>
        </p:nvCxnSpPr>
        <p:spPr>
          <a:xfrm rot="5400000">
            <a:off x="1411288" y="3771900"/>
            <a:ext cx="617061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единительная линия 174"/>
          <p:cNvCxnSpPr/>
          <p:nvPr/>
        </p:nvCxnSpPr>
        <p:spPr>
          <a:xfrm rot="10800000">
            <a:off x="0" y="3429000"/>
            <a:ext cx="9144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06" name="Picture 166" descr="F:\Мои рисунки\Коллекция картинок (Microsoft)\j023267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4953000"/>
            <a:ext cx="12509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7" name="Picture 167" descr="F:\Мои рисунки\Коллекция картинок (Microsoft)\j008405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3657600"/>
            <a:ext cx="19939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8" name="Picture 168" descr="F:\Мои рисунки\Коллекция картинок (Microsoft)\j043391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3657600"/>
            <a:ext cx="2057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9" name="Picture 169" descr="F:\Мои рисунки\Коллекция картинок (Microsoft)\j043391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5486400"/>
            <a:ext cx="928688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 descr="F:\Мои рисунки\лист4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1447800"/>
            <a:ext cx="17621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 descr="F:\Мои рисунки\лист2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0" y="1371600"/>
            <a:ext cx="206692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F:\Мои рисунки\Безимени-4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934200" y="1447800"/>
            <a:ext cx="2038350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 descr="F:\Мои рисунки\Безимени-2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648200" y="1447800"/>
            <a:ext cx="2039938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82" name="Rectangle 1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Посмотри что изменилось?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819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5600" i="1">
                <a:latin typeface="Times New Roman" pitchFamily="18" charset="0"/>
              </a:rPr>
              <a:t>Спасибо ты МОЛОДЕЦ!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1"/>
          <p:cNvSpPr txBox="1">
            <a:spLocks noChangeArrowheads="1"/>
          </p:cNvSpPr>
          <p:nvPr/>
        </p:nvSpPr>
        <p:spPr bwMode="auto">
          <a:xfrm>
            <a:off x="457200" y="685800"/>
            <a:ext cx="822960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 i="1">
                <a:solidFill>
                  <a:srgbClr val="FF0000"/>
                </a:solidFill>
              </a:rPr>
              <a:t>Цели:</a:t>
            </a:r>
            <a:r>
              <a:rPr lang="ru-RU" sz="2800" i="1"/>
              <a:t> </a:t>
            </a:r>
          </a:p>
          <a:p>
            <a:pPr algn="just">
              <a:buFont typeface="Wingdings" pitchFamily="2" charset="2"/>
              <a:buChar char="v"/>
            </a:pPr>
            <a:r>
              <a:rPr lang="ru-RU" sz="2800" i="1"/>
              <a:t>коррекция и развитие мыслительной деятельности  (опрераций анализа, синтеза, через классификацию и сравнение)</a:t>
            </a:r>
          </a:p>
          <a:p>
            <a:pPr algn="just">
              <a:buFont typeface="Wingdings" pitchFamily="2" charset="2"/>
              <a:buChar char="v"/>
            </a:pPr>
            <a:r>
              <a:rPr lang="ru-RU" sz="2800" i="1"/>
              <a:t>Задачи:</a:t>
            </a:r>
          </a:p>
          <a:p>
            <a:pPr algn="just">
              <a:buFont typeface="Wingdings" pitchFamily="2" charset="2"/>
              <a:buChar char="v"/>
            </a:pPr>
            <a:r>
              <a:rPr lang="ru-RU"/>
              <a:t> </a:t>
            </a:r>
            <a:r>
              <a:rPr lang="ru-RU" sz="2800" i="1"/>
              <a:t>научить сравнивать предметы по тем или иным признакам: цвету, форме, размеру;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800" i="1"/>
              <a:t>находить и выделять «лишнюю» фигуру;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800" i="1"/>
              <a:t>закреплять умения сравнивать предметы по нескольким признакам; </a:t>
            </a:r>
          </a:p>
          <a:p>
            <a:pPr algn="just">
              <a:buFont typeface="Wingdings" pitchFamily="2" charset="2"/>
              <a:buChar char="v"/>
            </a:pPr>
            <a:r>
              <a:rPr lang="ru-RU" sz="2800" i="1"/>
              <a:t>выявлять правило расположения рисунков в ряду, умение продолжать ряд.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 Box 2"/>
          <p:cNvSpPr txBox="1">
            <a:spLocks noChangeArrowheads="1"/>
          </p:cNvSpPr>
          <p:nvPr/>
        </p:nvSpPr>
        <p:spPr bwMode="auto">
          <a:xfrm>
            <a:off x="1219200" y="228600"/>
            <a:ext cx="6400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Vrinda" pitchFamily="2" charset="0"/>
              </a:rPr>
              <a:t>Предметы различаются по </a:t>
            </a:r>
            <a:r>
              <a:rPr lang="ru-RU" sz="3600" b="1" i="1" u="sng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Vrinda" pitchFamily="2" charset="0"/>
              </a:rPr>
              <a:t>цвету</a:t>
            </a:r>
            <a:r>
              <a:rPr lang="ru-RU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Vrinda" pitchFamily="2" charset="0"/>
              </a:rPr>
              <a:t>:</a:t>
            </a:r>
          </a:p>
        </p:txBody>
      </p:sp>
      <p:pic>
        <p:nvPicPr>
          <p:cNvPr id="7297" name="Picture 129" descr="F:\Мои рисунки\Детские\пятиугольник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19400"/>
            <a:ext cx="12001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99" name="Picture 131" descr="F:\Мои рисунки\Детские\овал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1371600"/>
            <a:ext cx="9239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04" name="Picture 136" descr="F:\Мои рисунки\Детские\огурчик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91400" y="3505200"/>
            <a:ext cx="150495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 descr="F:\Мои рисунки\Детские\груша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00" y="1066800"/>
            <a:ext cx="12842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 descr="F:\Мои рисунки\Детские\банан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67200" y="2971800"/>
            <a:ext cx="13620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6" descr="F:\Мои рисунки\Детские\юрта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34000" y="1447800"/>
            <a:ext cx="1905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7" descr="F:\Мои рисунки\Детские\свин1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34000" y="4419600"/>
            <a:ext cx="14287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8" descr="F:\Мои рисунки\Детские\круг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57200" y="41910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Picture 10" descr="F:\Мои рисунки\Детские\лягшонок.gi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858000" y="4800600"/>
            <a:ext cx="1676400" cy="183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7" name="Picture 11" descr="F:\Мои рисунки\животные весел\дильфин.gif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 rot="-4219411">
            <a:off x="2901950" y="3665538"/>
            <a:ext cx="1189038" cy="166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9" name="Picture 13" descr="F:\Мои рисунки\Детские\крокодил1.gi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048000" y="5562600"/>
            <a:ext cx="1905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7" name="Picture 1" descr="F:\Мои рисунки\Детские\машина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209800" y="1905000"/>
            <a:ext cx="2133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Прямая соединительная линия 15"/>
          <p:cNvCxnSpPr/>
          <p:nvPr/>
        </p:nvCxnSpPr>
        <p:spPr>
          <a:xfrm rot="5400000">
            <a:off x="-913606" y="4114006"/>
            <a:ext cx="5486400" cy="1588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458" name="Picture 2" descr="F:\Мои рисунки\Детские\square.gif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57200" y="5562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0" y="1066800"/>
            <a:ext cx="1828800" cy="30480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chemeClr val="bg1"/>
                </a:solidFill>
              </a:rPr>
              <a:t>Нажми на фигуру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2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9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2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9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94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94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58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32" name="Picture 140" descr="F:\Мои рисунки\Детские\triangl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524000"/>
            <a:ext cx="1428750" cy="1428750"/>
          </a:xfrm>
          <a:prstGeom prst="triangle">
            <a:avLst/>
          </a:prstGeom>
          <a:noFill/>
        </p:spPr>
      </p:pic>
      <p:pic>
        <p:nvPicPr>
          <p:cNvPr id="8333" name="Picture 141" descr="F:\Мои рисунки\Детские\огурчик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3657600"/>
            <a:ext cx="150495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35" name="Picture 143" descr="F:\Мои рисунки\Детские\овал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5105400"/>
            <a:ext cx="1000125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36" name="Picture 144" descr="F:\Мои рисунки\Детские\колобок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38600" y="2743200"/>
            <a:ext cx="1912938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37" name="Picture 145" descr="F:\Мои рисунки\Детские\круг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0" y="34290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38" name="Picture 146" descr="F:\Мои рисунки\Детские\кабачок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29000" y="1524000"/>
            <a:ext cx="150495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39" name="Picture 147" descr="F:\Мои рисунки\Детские\house2002-1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19400" y="4267200"/>
            <a:ext cx="1428750" cy="1981200"/>
          </a:xfrm>
          <a:prstGeom prst="triangle">
            <a:avLst/>
          </a:prstGeom>
          <a:noFill/>
        </p:spPr>
      </p:pic>
      <p:pic>
        <p:nvPicPr>
          <p:cNvPr id="8340" name="Picture 148" descr="F:\Мои рисунки\Детские\deti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010400" y="1524000"/>
            <a:ext cx="1579254" cy="1388428"/>
          </a:xfrm>
          <a:prstGeom prst="triangle">
            <a:avLst/>
          </a:prstGeom>
          <a:noFill/>
        </p:spPr>
      </p:pic>
      <p:pic>
        <p:nvPicPr>
          <p:cNvPr id="8341" name="Picture 149" descr="F:\Мои рисунки\Детские\collection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638800" y="4724400"/>
            <a:ext cx="1795463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0" y="22860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Vrinda" pitchFamily="2" charset="0"/>
              </a:rPr>
              <a:t>Предметы различаются по </a:t>
            </a:r>
            <a:r>
              <a:rPr lang="ru-RU" sz="3600" b="1" i="1" u="sng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Vrinda" pitchFamily="2" charset="0"/>
              </a:rPr>
              <a:t>форме</a:t>
            </a:r>
            <a:r>
              <a:rPr lang="ru-RU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Vrinda" pitchFamily="2" charset="0"/>
              </a:rPr>
              <a:t>:</a:t>
            </a:r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2819400" y="4267200"/>
            <a:ext cx="1371600" cy="1828800"/>
          </a:xfrm>
          <a:prstGeom prst="triangl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5400000">
            <a:off x="-380206" y="4114006"/>
            <a:ext cx="5486400" cy="1588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57200" y="990600"/>
            <a:ext cx="1828800" cy="30480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chemeClr val="bg1"/>
                </a:solidFill>
              </a:rPr>
              <a:t>Нажми на фигуру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3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8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32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3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8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8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3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3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8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8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35"/>
                  </p:tgtEl>
                </p:cond>
              </p:nextCondLst>
            </p:seq>
          </p:childTnLst>
        </p:cTn>
      </p:par>
    </p:tnLst>
    <p:bldLst>
      <p:bldP spid="18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44475"/>
            <a:ext cx="8385175" cy="1244600"/>
          </a:xfrm>
        </p:spPr>
        <p:txBody>
          <a:bodyPr anchor="b">
            <a:normAutofit/>
          </a:bodyPr>
          <a:lstStyle/>
          <a:p>
            <a:pPr algn="ctr" eaLnBrk="1" hangingPunct="1">
              <a:defRPr/>
            </a:pPr>
            <a:r>
              <a:rPr lang="ru-RU" sz="4100" b="0">
                <a:solidFill>
                  <a:srgbClr val="1AB39F"/>
                </a:solidFill>
              </a:rPr>
              <a:t>НАЙДИ ПРЕДМЕТЫ, ПОХОЖИЕ ПО ФОРМЕ НА КРУГ, КВАДРАТ, ТРЕУГОЛЬНИК!</a:t>
            </a:r>
          </a:p>
        </p:txBody>
      </p:sp>
      <p:sp>
        <p:nvSpPr>
          <p:cNvPr id="79875" name="Объект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3050" indent="-273050" eaLnBrk="1" hangingPunct="1">
              <a:defRPr/>
            </a:pPr>
            <a:endParaRPr lang="ru-RU"/>
          </a:p>
        </p:txBody>
      </p:sp>
      <p:pic>
        <p:nvPicPr>
          <p:cNvPr id="31747" name="Picture 2" descr="C:\Users\Олег\Desktop\IMG_0009-910x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268413"/>
            <a:ext cx="597535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44" name="Picture 128" descr="F:\Мои рисунки\Детские\poohl.gif"/>
          <p:cNvPicPr>
            <a:picLocks noChangeAspect="1" noChangeArrowheads="1"/>
          </p:cNvPicPr>
          <p:nvPr/>
        </p:nvPicPr>
        <p:blipFill>
          <a:blip r:embed="rId2"/>
          <a:srcRect l="14035" b="55518"/>
          <a:stretch>
            <a:fillRect/>
          </a:stretch>
        </p:blipFill>
        <p:spPr bwMode="auto">
          <a:xfrm>
            <a:off x="609600" y="3124200"/>
            <a:ext cx="8382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47" name="Picture 131" descr="F:\Мои рисунки\Картинки XP\Анимации картинки\Cartoon Characters\CRCTR22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600200"/>
            <a:ext cx="83343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219200" y="228600"/>
            <a:ext cx="6400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Vrinda" pitchFamily="2" charset="0"/>
              </a:rPr>
              <a:t>Предметы различаются по </a:t>
            </a:r>
            <a:r>
              <a:rPr lang="ru-RU" sz="3600" b="1" i="1" u="sng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Vrinda" pitchFamily="2" charset="0"/>
              </a:rPr>
              <a:t>размеру</a:t>
            </a:r>
            <a:r>
              <a:rPr lang="ru-RU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Vrinda" pitchFamily="2" charset="0"/>
              </a:rPr>
              <a:t>:</a:t>
            </a:r>
          </a:p>
        </p:txBody>
      </p:sp>
      <p:pic>
        <p:nvPicPr>
          <p:cNvPr id="16388" name="Picture 4" descr="F:\Мои рисунки\Детские\шар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1143000"/>
            <a:ext cx="197326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 descr="F:\Мои рисунки\Детские\слоник1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5600" y="1600200"/>
            <a:ext cx="2438400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:\Мои рисунки\ежик 1.gif"/>
          <p:cNvPicPr>
            <a:picLocks noChangeAspect="1" noChangeArrowheads="1"/>
          </p:cNvPicPr>
          <p:nvPr/>
        </p:nvPicPr>
        <p:blipFill>
          <a:blip r:embed="rId6"/>
          <a:srcRect b="17461"/>
          <a:stretch>
            <a:fillRect/>
          </a:stretch>
        </p:blipFill>
        <p:spPr bwMode="auto">
          <a:xfrm>
            <a:off x="381000" y="5715000"/>
            <a:ext cx="13985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Прямая соединительная линия 11"/>
          <p:cNvCxnSpPr/>
          <p:nvPr/>
        </p:nvCxnSpPr>
        <p:spPr>
          <a:xfrm rot="5400000">
            <a:off x="-913606" y="4114006"/>
            <a:ext cx="5486400" cy="1588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1066800"/>
            <a:ext cx="1828800" cy="30480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chemeClr val="bg1"/>
                </a:solidFill>
              </a:rPr>
              <a:t>Нажми на фигуру</a:t>
            </a:r>
          </a:p>
        </p:txBody>
      </p:sp>
      <p:pic>
        <p:nvPicPr>
          <p:cNvPr id="4" name="Picture 3" descr="F:\Мои рисунки\Детские\арбуз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638800" y="41910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F:\Мои рисунки\фрукты овощи ягоды\яблоко1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7200" y="4114800"/>
            <a:ext cx="1047750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5" descr="F:\Мои рисунки\дерево 1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438400" y="3581400"/>
            <a:ext cx="2286000" cy="284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4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4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44475"/>
            <a:ext cx="8385175" cy="1154113"/>
          </a:xfrm>
        </p:spPr>
        <p:txBody>
          <a:bodyPr anchor="b">
            <a:normAutofit/>
          </a:bodyPr>
          <a:lstStyle/>
          <a:p>
            <a:pPr algn="ctr" eaLnBrk="1" hangingPunct="1">
              <a:defRPr/>
            </a:pPr>
            <a:r>
              <a:rPr lang="ru-RU" sz="4200" b="0">
                <a:solidFill>
                  <a:srgbClr val="1AB39F"/>
                </a:solidFill>
              </a:rPr>
              <a:t>КАКОЙ САМЫЙ МАЛЕНЬКИЙ ЗОНТИК,   САМЫЙ БОЛЬШОЙ?</a:t>
            </a:r>
          </a:p>
        </p:txBody>
      </p:sp>
      <p:sp>
        <p:nvSpPr>
          <p:cNvPr id="80899" name="Объект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3050" indent="-273050" eaLnBrk="1" hangingPunct="1">
              <a:defRPr/>
            </a:pPr>
            <a:endParaRPr lang="ru-RU"/>
          </a:p>
        </p:txBody>
      </p:sp>
      <p:pic>
        <p:nvPicPr>
          <p:cNvPr id="33795" name="Picture 6" descr="http://www.umbrellas4life.com/blog/wp-content/uploads/2013/07/ladies-umbrella-walking-pin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4038" y="1341438"/>
            <a:ext cx="40322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8" descr="http://www.topgifts.ru/resources/catalog/medium/pr1233.90_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8263" y="1628775"/>
            <a:ext cx="26638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10" descr="http://www.topgifts.ru/resources/catalog/pr1233.40_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7475" y="4648200"/>
            <a:ext cx="17653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вырезанными противолежащими углами 1"/>
          <p:cNvSpPr/>
          <p:nvPr/>
        </p:nvSpPr>
        <p:spPr>
          <a:xfrm>
            <a:off x="119063" y="93663"/>
            <a:ext cx="8929687" cy="6624637"/>
          </a:xfrm>
          <a:prstGeom prst="snip2Diag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Управляющая кнопка: справка 2">
            <a:hlinkClick r:id="" action="ppaction://noaction" highlightClick="1"/>
          </p:cNvPr>
          <p:cNvSpPr/>
          <p:nvPr/>
        </p:nvSpPr>
        <p:spPr>
          <a:xfrm>
            <a:off x="8604250" y="0"/>
            <a:ext cx="539750" cy="53975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360363" y="6045200"/>
            <a:ext cx="360362" cy="36036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ый треугольник 9"/>
          <p:cNvSpPr/>
          <p:nvPr/>
        </p:nvSpPr>
        <p:spPr>
          <a:xfrm>
            <a:off x="4584700" y="5949950"/>
            <a:ext cx="563563" cy="538163"/>
          </a:xfrm>
          <a:prstGeom prst="rtTriangl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0" y="6038850"/>
            <a:ext cx="360363" cy="36036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блако 11"/>
          <p:cNvSpPr/>
          <p:nvPr/>
        </p:nvSpPr>
        <p:spPr>
          <a:xfrm>
            <a:off x="5313363" y="3933825"/>
            <a:ext cx="893762" cy="4762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Трапеция 12"/>
          <p:cNvSpPr/>
          <p:nvPr/>
        </p:nvSpPr>
        <p:spPr>
          <a:xfrm>
            <a:off x="3924300" y="692150"/>
            <a:ext cx="660400" cy="433388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Куб 13"/>
          <p:cNvSpPr/>
          <p:nvPr/>
        </p:nvSpPr>
        <p:spPr>
          <a:xfrm>
            <a:off x="539750" y="2492375"/>
            <a:ext cx="503238" cy="504825"/>
          </a:xfrm>
          <a:prstGeom prst="cub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4825" name="Рисунок 1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3075" y="4483100"/>
            <a:ext cx="4025900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Овал 7"/>
          <p:cNvSpPr/>
          <p:nvPr/>
        </p:nvSpPr>
        <p:spPr>
          <a:xfrm>
            <a:off x="3014663" y="3451225"/>
            <a:ext cx="1223962" cy="72072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235825" y="2133600"/>
            <a:ext cx="1152525" cy="719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619250" y="539750"/>
            <a:ext cx="936625" cy="944563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1042988" y="5373688"/>
            <a:ext cx="936625" cy="935037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003800" y="1700213"/>
            <a:ext cx="863600" cy="79216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825625" y="150813"/>
            <a:ext cx="4824413" cy="20256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Сложи в сундук большие фигуры (назови цвет и форму фигуры только потом кликай по ней)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" name="Улыбающееся лицо 18"/>
          <p:cNvSpPr/>
          <p:nvPr/>
        </p:nvSpPr>
        <p:spPr>
          <a:xfrm>
            <a:off x="1042988" y="3811588"/>
            <a:ext cx="792162" cy="671512"/>
          </a:xfrm>
          <a:prstGeom prst="smileyFac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Блок-схема: память с прямым доступом 19"/>
          <p:cNvSpPr/>
          <p:nvPr/>
        </p:nvSpPr>
        <p:spPr>
          <a:xfrm>
            <a:off x="6823075" y="908050"/>
            <a:ext cx="557213" cy="433388"/>
          </a:xfrm>
          <a:prstGeom prst="flowChartMagneticDrum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ердце 20"/>
          <p:cNvSpPr/>
          <p:nvPr/>
        </p:nvSpPr>
        <p:spPr>
          <a:xfrm>
            <a:off x="3014663" y="5013325"/>
            <a:ext cx="611187" cy="50323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Блок-схема: решение 21"/>
          <p:cNvSpPr/>
          <p:nvPr/>
        </p:nvSpPr>
        <p:spPr>
          <a:xfrm>
            <a:off x="2268538" y="2133600"/>
            <a:ext cx="746125" cy="503238"/>
          </a:xfrm>
          <a:prstGeom prst="flowChartDecisi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5.92593E-6 C 0.00139 0.01782 0.00399 0.03633 0.00833 0.05346 C 0.00781 0.11272 0.00764 0.17198 0.00659 0.23124 C 0.00607 0.26157 -0.00296 0.29166 -0.00348 0.32221 C -0.004 0.35485 -0.00348 0.38749 -0.00348 0.42013 " pathEditMode="relative" ptsTypes="ffffA">
                                      <p:cBhvr>
                                        <p:cTn id="1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7.40741E-7 C 0.00539 0.00255 0.01164 0.00139 0.01667 0.00463 C 0.01823 0.00556 0.01684 0.01019 0.01841 0.01111 C 0.02292 0.01412 0.0283 0.01412 0.03334 0.01574 C 0.05087 0.02732 0.06962 0.03148 0.08837 0.03797 C 0.1 0.0419 0.11025 0.05255 0.1217 0.05787 C 0.13125 0.0676 0.14011 0.07292 0.15174 0.07778 C 0.16511 0.09051 0.17986 0.10047 0.19497 0.10903 C 0.19723 0.11042 0.19948 0.11204 0.20174 0.11343 C 0.2073 0.11644 0.21841 0.12223 0.21841 0.12223 C 0.22518 0.13172 0.24011 0.13773 0.25 0.14236 C 0.2658 0.15834 0.24688 0.14121 0.26493 0.15116 C 0.2665 0.15209 0.26702 0.1544 0.26841 0.15556 C 0.2698 0.15672 0.2717 0.15718 0.27327 0.15787 C 0.279 0.16505 0.28403 0.1669 0.29167 0.16898 C 0.29757 0.17408 0.30348 0.17709 0.31007 0.1801 C 0.31702 0.1875 0.32327 0.19398 0.3316 0.19792 C 0.34115 0.20718 0.35157 0.21875 0.36164 0.22685 C 0.36632 0.23056 0.37205 0.23195 0.37674 0.23565 C 0.38438 0.24167 0.38889 0.24838 0.3967 0.25348 C 0.40226 0.26088 0.40764 0.26551 0.41493 0.26898 C 0.42396 0.28102 0.43525 0.28889 0.44497 0.3 C 0.46111 0.31829 0.44497 0.3007 0.45504 0.31574 C 0.46389 0.32894 0.47414 0.33889 0.48334 0.35116 C 0.49063 0.36088 0.49514 0.37292 0.5 0.38449 C 0.50486 0.39607 0.51094 0.40695 0.51667 0.41783 C 0.52084 0.42547 0.52153 0.43102 0.52674 0.43797 C 0.52952 0.44977 0.53664 0.45672 0.54167 0.46667 C 0.54271 0.47338 0.54844 0.49213 0.55174 0.49792 C 0.55417 0.50209 0.55782 0.50486 0.56007 0.50903 C 0.56598 0.51968 0.56233 0.51667 0.56997 0.52014 C 0.57778 0.53056 0.57361 0.52431 0.5816 0.54005 C 0.58577 0.54838 0.5941 0.55417 0.6 0.56019 C 0.60591 0.57593 0.61372 0.59885 0.62674 0.60672 " pathEditMode="relative" ptsTypes="fffffffffffffffffffffffffffffffffA">
                                      <p:cBhvr>
                                        <p:cTn id="2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4.81481E-6 C 0.04132 -0.01389 0.0842 -0.01297 0.12657 -0.01551 C 0.14323 -0.02315 0.15712 -0.025 0.175 -0.02662 C 0.19271 -0.0301 0.21059 -0.02987 0.2283 -0.03334 C 0.24879 -0.04283 0.22483 -0.03241 0.27986 -0.03774 C 0.30712 -0.04028 0.33438 -0.05371 0.36163 -0.05556 C 0.4033 -0.05834 0.51424 -0.0595 0.5382 -0.05996 C 0.55938 -0.06065 0.58038 -0.06158 0.60157 -0.06227 C 0.62657 -0.06297 0.65157 -0.06297 0.67657 -0.06436 C 0.67882 -0.06459 0.68334 -0.06667 0.68334 -0.06667 " pathEditMode="relative" ptsTypes="fffffffffA">
                                      <p:cBhvr>
                                        <p:cTn id="26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42 -0.02616 C -0.02291 -0.01875 -0.02691 -0.01621 -0.01631 -0.01297 C -0.01232 -0.00463 -0.0085 -0.00047 -0.00138 0.00254 C 0.00452 0.01088 0.01129 0.01273 0.01858 0.01828 C 0.03143 0.02824 0.04445 0.03842 0.05695 0.0493 C 0.06754 0.05856 0.07136 0.05601 0.08021 0.06713 C 0.0849 0.07291 0.0915 0.07592 0.09532 0.08263 C 0.09948 0.09004 0.10452 0.09351 0.10869 0.10046 C 0.1099 0.10254 0.11042 0.10555 0.11198 0.10717 C 0.11337 0.10856 0.11528 0.10856 0.11702 0.10925 C 0.13195 0.12939 0.14306 0.14814 0.15191 0.17384 C 0.15591 0.18541 0.15973 0.19768 0.16355 0.20925 C 0.16719 0.22013 0.16858 0.23032 0.17362 0.2405 C 0.17483 0.2493 0.17587 0.26088 0.17865 0.26921 C 0.17952 0.27175 0.18125 0.27338 0.18195 0.27592 C 0.18768 0.29421 0.19132 0.31481 0.19532 0.33379 C 0.19705 0.35069 0.20139 0.36851 0.20869 0.38263 C 0.2125 0.40439 0.22014 0.42476 0.22691 0.4449 C 0.2283 0.44907 0.22865 0.45393 0.23021 0.4581 C 0.23073 0.45972 0.23143 0.46111 0.23195 0.46273 " pathEditMode="relative" rAng="0" ptsTypes="fffffffffffffffffffA">
                                      <p:cBhvr>
                                        <p:cTn id="31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60" y="2444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1.48148E-6 C 0.00486 0.00972 0.01146 0.01736 0.01667 0.02662 C 0.02223 0.03657 0.02396 0.0449 0.03334 0.04884 C 0.03889 0.06412 0.04462 0.06574 0.05486 0.07338 C 0.06111 0.078 0.06684 0.08472 0.07327 0.08888 C 0.08299 0.09537 0.09375 0.09722 0.1033 0.10439 C 0.10834 0.1081 0.11337 0.11157 0.11823 0.1155 C 0.12587 0.12175 0.12778 0.12824 0.13663 0.13101 C 0.14532 0.13703 0.15365 0.13912 0.1632 0.14213 C 0.17466 0.15254 0.18629 0.15393 0.2 0.15555 C 0.24688 0.16944 0.2849 0.16759 0.33663 0.16898 C 0.34809 0.17106 0.35868 0.17546 0.36997 0.17777 C 0.38073 0.17986 0.39115 0.18055 0.40157 0.18449 C 0.41025 0.18773 0.41823 0.19328 0.42657 0.19768 C 0.42761 0.1993 0.42848 0.20138 0.42986 0.20231 C 0.43247 0.2037 0.43542 0.20347 0.4382 0.20439 C 0.44601 0.20694 0.45174 0.21157 0.4599 0.21342 C 0.46615 0.21898 0.46354 0.21597 0.46823 0.22222 " pathEditMode="relative" ptsTypes="fffffffffffffffffA">
                                      <p:cBhvr>
                                        <p:cTn id="3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8" grpId="0" animBg="1"/>
      <p:bldP spid="9" grpId="0" animBg="1"/>
      <p:bldP spid="7" grpId="0" animBg="1"/>
      <p:bldP spid="15" grpId="0" animBg="1"/>
      <p:bldP spid="18" grpId="0" animBg="1"/>
      <p:bldP spid="4" grpId="0" animBg="1"/>
      <p:bldP spid="4" grpId="1" animBg="1"/>
      <p:bldP spid="19" grpId="0" animBg="1"/>
      <p:bldP spid="20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вырезанными противолежащими углами 1"/>
          <p:cNvSpPr/>
          <p:nvPr/>
        </p:nvSpPr>
        <p:spPr>
          <a:xfrm>
            <a:off x="119063" y="93663"/>
            <a:ext cx="8929687" cy="6624637"/>
          </a:xfrm>
          <a:prstGeom prst="snip2Diag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Управляющая кнопка: справка 2">
            <a:hlinkClick r:id="" action="ppaction://noaction" highlightClick="1"/>
          </p:cNvPr>
          <p:cNvSpPr/>
          <p:nvPr/>
        </p:nvSpPr>
        <p:spPr>
          <a:xfrm>
            <a:off x="8604250" y="0"/>
            <a:ext cx="539750" cy="53975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360363" y="6045200"/>
            <a:ext cx="360362" cy="36036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ый треугольник 9"/>
          <p:cNvSpPr/>
          <p:nvPr/>
        </p:nvSpPr>
        <p:spPr>
          <a:xfrm>
            <a:off x="4584700" y="5949950"/>
            <a:ext cx="563563" cy="538163"/>
          </a:xfrm>
          <a:prstGeom prst="rtTriangl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0" y="6038850"/>
            <a:ext cx="360363" cy="36036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блако 11"/>
          <p:cNvSpPr/>
          <p:nvPr/>
        </p:nvSpPr>
        <p:spPr>
          <a:xfrm>
            <a:off x="5313363" y="3933825"/>
            <a:ext cx="893762" cy="4762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Трапеция 12"/>
          <p:cNvSpPr/>
          <p:nvPr/>
        </p:nvSpPr>
        <p:spPr>
          <a:xfrm>
            <a:off x="3924300" y="692150"/>
            <a:ext cx="660400" cy="433388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Куб 13"/>
          <p:cNvSpPr/>
          <p:nvPr/>
        </p:nvSpPr>
        <p:spPr>
          <a:xfrm>
            <a:off x="539750" y="2492375"/>
            <a:ext cx="503238" cy="504825"/>
          </a:xfrm>
          <a:prstGeom prst="cub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5849" name="Рисунок 1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3075" y="4483100"/>
            <a:ext cx="4025900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Овал 7"/>
          <p:cNvSpPr/>
          <p:nvPr/>
        </p:nvSpPr>
        <p:spPr>
          <a:xfrm>
            <a:off x="3014663" y="3451225"/>
            <a:ext cx="1223962" cy="72072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235825" y="2133600"/>
            <a:ext cx="1152525" cy="719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619250" y="539750"/>
            <a:ext cx="936625" cy="944563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1042988" y="5373688"/>
            <a:ext cx="936625" cy="935037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003800" y="1700213"/>
            <a:ext cx="863600" cy="79216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825625" y="150813"/>
            <a:ext cx="4824413" cy="20256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Сложи в сундук большие фигуры (назови цвет и форму фигуры только потом кликай по ней)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" name="Улыбающееся лицо 18"/>
          <p:cNvSpPr/>
          <p:nvPr/>
        </p:nvSpPr>
        <p:spPr>
          <a:xfrm>
            <a:off x="1042988" y="3811588"/>
            <a:ext cx="792162" cy="671512"/>
          </a:xfrm>
          <a:prstGeom prst="smileyFac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Блок-схема: память с прямым доступом 19"/>
          <p:cNvSpPr/>
          <p:nvPr/>
        </p:nvSpPr>
        <p:spPr>
          <a:xfrm>
            <a:off x="6823075" y="908050"/>
            <a:ext cx="557213" cy="433388"/>
          </a:xfrm>
          <a:prstGeom prst="flowChartMagneticDrum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ердце 20"/>
          <p:cNvSpPr/>
          <p:nvPr/>
        </p:nvSpPr>
        <p:spPr>
          <a:xfrm>
            <a:off x="3014663" y="5013325"/>
            <a:ext cx="611187" cy="50323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Блок-схема: решение 21"/>
          <p:cNvSpPr/>
          <p:nvPr/>
        </p:nvSpPr>
        <p:spPr>
          <a:xfrm>
            <a:off x="2268538" y="2133600"/>
            <a:ext cx="746125" cy="503238"/>
          </a:xfrm>
          <a:prstGeom prst="flowChartDecisi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5.92593E-6 C 0.00139 0.01782 0.00399 0.03633 0.00833 0.05346 C 0.00781 0.11272 0.00764 0.17198 0.00659 0.23124 C 0.00607 0.26157 -0.00296 0.29166 -0.00348 0.32221 C -0.004 0.35485 -0.00348 0.38749 -0.00348 0.42013 " pathEditMode="relative" ptsTypes="ffffA">
                                      <p:cBhvr>
                                        <p:cTn id="1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7.40741E-7 C 0.00539 0.00255 0.01164 0.00139 0.01667 0.00463 C 0.01823 0.00556 0.01684 0.01019 0.01841 0.01111 C 0.02292 0.01412 0.0283 0.01412 0.03334 0.01574 C 0.05087 0.02732 0.06962 0.03148 0.08837 0.03797 C 0.1 0.0419 0.11025 0.05255 0.1217 0.05787 C 0.13125 0.0676 0.14011 0.07292 0.15174 0.07778 C 0.16511 0.09051 0.17986 0.10047 0.19497 0.10903 C 0.19723 0.11042 0.19948 0.11204 0.20174 0.11343 C 0.2073 0.11644 0.21841 0.12223 0.21841 0.12223 C 0.22518 0.13172 0.24011 0.13773 0.25 0.14236 C 0.2658 0.15834 0.24688 0.14121 0.26493 0.15116 C 0.2665 0.15209 0.26702 0.1544 0.26841 0.15556 C 0.2698 0.15672 0.2717 0.15718 0.27327 0.15787 C 0.279 0.16505 0.28403 0.1669 0.29167 0.16898 C 0.29757 0.17408 0.30348 0.17709 0.31007 0.1801 C 0.31702 0.1875 0.32327 0.19398 0.3316 0.19792 C 0.34115 0.20718 0.35157 0.21875 0.36164 0.22685 C 0.36632 0.23056 0.37205 0.23195 0.37674 0.23565 C 0.38438 0.24167 0.38889 0.24838 0.3967 0.25348 C 0.40226 0.26088 0.40764 0.26551 0.41493 0.26898 C 0.42396 0.28102 0.43525 0.28889 0.44497 0.3 C 0.46111 0.31829 0.44497 0.3007 0.45504 0.31574 C 0.46389 0.32894 0.47414 0.33889 0.48334 0.35116 C 0.49063 0.36088 0.49514 0.37292 0.5 0.38449 C 0.50486 0.39607 0.51094 0.40695 0.51667 0.41783 C 0.52084 0.42547 0.52153 0.43102 0.52674 0.43797 C 0.52952 0.44977 0.53664 0.45672 0.54167 0.46667 C 0.54271 0.47338 0.54844 0.49213 0.55174 0.49792 C 0.55417 0.50209 0.55782 0.50486 0.56007 0.50903 C 0.56598 0.51968 0.56233 0.51667 0.56997 0.52014 C 0.57778 0.53056 0.57361 0.52431 0.5816 0.54005 C 0.58577 0.54838 0.5941 0.55417 0.6 0.56019 C 0.60591 0.57593 0.61372 0.59885 0.62674 0.60672 " pathEditMode="relative" ptsTypes="fffffffffffffffffffffffffffffffffA">
                                      <p:cBhvr>
                                        <p:cTn id="2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4.81481E-6 C 0.04132 -0.01389 0.0842 -0.01297 0.12657 -0.01551 C 0.14323 -0.02315 0.15712 -0.025 0.175 -0.02662 C 0.19271 -0.0301 0.21059 -0.02987 0.2283 -0.03334 C 0.24879 -0.04283 0.22483 -0.03241 0.27986 -0.03774 C 0.30712 -0.04028 0.33438 -0.05371 0.36163 -0.05556 C 0.4033 -0.05834 0.51424 -0.0595 0.5382 -0.05996 C 0.55938 -0.06065 0.58038 -0.06158 0.60157 -0.06227 C 0.62657 -0.06297 0.65157 -0.06297 0.67657 -0.06436 C 0.67882 -0.06459 0.68334 -0.06667 0.68334 -0.06667 " pathEditMode="relative" ptsTypes="fffffffffA">
                                      <p:cBhvr>
                                        <p:cTn id="26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42 -0.02616 C -0.02291 -0.01875 -0.02691 -0.01621 -0.01631 -0.01297 C -0.01232 -0.00463 -0.0085 -0.00047 -0.00138 0.00254 C 0.00452 0.01088 0.01129 0.01273 0.01858 0.01828 C 0.03143 0.02824 0.04445 0.03842 0.05695 0.0493 C 0.06754 0.05856 0.07136 0.05601 0.08021 0.06713 C 0.0849 0.07291 0.0915 0.07592 0.09532 0.08263 C 0.09948 0.09004 0.10452 0.09351 0.10869 0.10046 C 0.1099 0.10254 0.11042 0.10555 0.11198 0.10717 C 0.11337 0.10856 0.11528 0.10856 0.11702 0.10925 C 0.13195 0.12939 0.14306 0.14814 0.15191 0.17384 C 0.15591 0.18541 0.15973 0.19768 0.16355 0.20925 C 0.16719 0.22013 0.16858 0.23032 0.17362 0.2405 C 0.17483 0.2493 0.17587 0.26088 0.17865 0.26921 C 0.17952 0.27175 0.18125 0.27338 0.18195 0.27592 C 0.18768 0.29421 0.19132 0.31481 0.19532 0.33379 C 0.19705 0.35069 0.20139 0.36851 0.20869 0.38263 C 0.2125 0.40439 0.22014 0.42476 0.22691 0.4449 C 0.2283 0.44907 0.22865 0.45393 0.23021 0.4581 C 0.23073 0.45972 0.23143 0.46111 0.23195 0.46273 " pathEditMode="relative" rAng="0" ptsTypes="fffffffffffffffffffA">
                                      <p:cBhvr>
                                        <p:cTn id="31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60" y="2444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1.48148E-6 C 0.00486 0.00972 0.01146 0.01736 0.01667 0.02662 C 0.02223 0.03657 0.02396 0.0449 0.03334 0.04884 C 0.03889 0.06412 0.04462 0.06574 0.05486 0.07338 C 0.06111 0.078 0.06684 0.08472 0.07327 0.08888 C 0.08299 0.09537 0.09375 0.09722 0.1033 0.10439 C 0.10834 0.1081 0.11337 0.11157 0.11823 0.1155 C 0.12587 0.12175 0.12778 0.12824 0.13663 0.13101 C 0.14532 0.13703 0.15365 0.13912 0.1632 0.14213 C 0.17466 0.15254 0.18629 0.15393 0.2 0.15555 C 0.24688 0.16944 0.2849 0.16759 0.33663 0.16898 C 0.34809 0.17106 0.35868 0.17546 0.36997 0.17777 C 0.38073 0.17986 0.39115 0.18055 0.40157 0.18449 C 0.41025 0.18773 0.41823 0.19328 0.42657 0.19768 C 0.42761 0.1993 0.42848 0.20138 0.42986 0.20231 C 0.43247 0.2037 0.43542 0.20347 0.4382 0.20439 C 0.44601 0.20694 0.45174 0.21157 0.4599 0.21342 C 0.46615 0.21898 0.46354 0.21597 0.46823 0.22222 " pathEditMode="relative" ptsTypes="fffffffffffffffffA">
                                      <p:cBhvr>
                                        <p:cTn id="3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8" grpId="0" animBg="1"/>
      <p:bldP spid="9" grpId="0" animBg="1"/>
      <p:bldP spid="7" grpId="0" animBg="1"/>
      <p:bldP spid="15" grpId="0" animBg="1"/>
      <p:bldP spid="18" grpId="0" animBg="1"/>
      <p:bldP spid="4" grpId="0" animBg="1"/>
      <p:bldP spid="4" grpId="1" animBg="1"/>
      <p:bldP spid="19" grpId="0" animBg="1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</TotalTime>
  <Words>133</Words>
  <Application>Microsoft PowerPoint</Application>
  <PresentationFormat>Экран (4:3)</PresentationFormat>
  <Paragraphs>22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Arial Black</vt:lpstr>
      <vt:lpstr>Wingdings</vt:lpstr>
      <vt:lpstr>Times New Roman</vt:lpstr>
      <vt:lpstr>Кимоно</vt:lpstr>
      <vt:lpstr>Трава</vt:lpstr>
      <vt:lpstr>Кимоно</vt:lpstr>
      <vt:lpstr>Трава</vt:lpstr>
      <vt:lpstr>Коррекция и развитие мыслительной деятельности</vt:lpstr>
      <vt:lpstr>Слайд 2</vt:lpstr>
      <vt:lpstr>Слайд 3</vt:lpstr>
      <vt:lpstr>Слайд 4</vt:lpstr>
      <vt:lpstr>НАЙДИ ПРЕДМЕТЫ, ПОХОЖИЕ ПО ФОРМЕ НА КРУГ, КВАДРАТ, ТРЕУГОЛЬНИК!</vt:lpstr>
      <vt:lpstr>Слайд 6</vt:lpstr>
      <vt:lpstr>КАКОЙ САМЫЙ МАЛЕНЬКИЙ ЗОНТИК,   САМЫЙ БОЛЬШОЙ?</vt:lpstr>
      <vt:lpstr>Слайд 8</vt:lpstr>
      <vt:lpstr>Слайд 9</vt:lpstr>
      <vt:lpstr>Слайд 10</vt:lpstr>
      <vt:lpstr>Посмотри что изменилось?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Serg78</dc:creator>
  <cp:lastModifiedBy>Admin</cp:lastModifiedBy>
  <cp:revision>73</cp:revision>
  <cp:lastPrinted>1601-01-01T00:00:00Z</cp:lastPrinted>
  <dcterms:created xsi:type="dcterms:W3CDTF">2008-09-18T12:10:42Z</dcterms:created>
  <dcterms:modified xsi:type="dcterms:W3CDTF">2017-11-10T19:56:50Z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