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3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62" r:id="rId30"/>
    <p:sldId id="284" r:id="rId31"/>
    <p:sldId id="285" r:id="rId32"/>
    <p:sldId id="290" r:id="rId33"/>
    <p:sldId id="286" r:id="rId34"/>
    <p:sldId id="287" r:id="rId35"/>
    <p:sldId id="288" r:id="rId36"/>
    <p:sldId id="289" r:id="rId37"/>
    <p:sldId id="293" r:id="rId38"/>
    <p:sldId id="302" r:id="rId39"/>
    <p:sldId id="291" r:id="rId40"/>
    <p:sldId id="292" r:id="rId41"/>
    <p:sldId id="295" r:id="rId42"/>
    <p:sldId id="294" r:id="rId43"/>
    <p:sldId id="296" r:id="rId44"/>
  </p:sldIdLst>
  <p:sldSz cx="9144000" cy="6858000" type="screen4x3"/>
  <p:notesSz cx="6858000" cy="9144000"/>
  <p:custDataLst>
    <p:tags r:id="rId4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6600"/>
    <a:srgbClr val="80008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tetrad-v-kosuyu-liniyu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67544" y="332656"/>
            <a:ext cx="8064896" cy="63182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EC84A-40C9-4375-BC44-66C1F067A397}" type="datetimeFigureOut">
              <a:rPr lang="ru-RU" smtClean="0"/>
              <a:pPr/>
              <a:t>09.11.2017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5D96-12A8-41D8-99B3-9D279FAC573F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 descr="40057_ORIGINAL_1274353316.jpg.jpg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2564904"/>
            <a:ext cx="3181350" cy="4076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EC84A-40C9-4375-BC44-66C1F067A397}" type="datetimeFigureOut">
              <a:rPr lang="ru-RU" smtClean="0"/>
              <a:pPr/>
              <a:t>09.11.2017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5D96-12A8-41D8-99B3-9D279FAC57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EC84A-40C9-4375-BC44-66C1F067A397}" type="datetimeFigureOut">
              <a:rPr lang="ru-RU" smtClean="0"/>
              <a:pPr/>
              <a:t>09.11.2017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5D96-12A8-41D8-99B3-9D279FAC57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EC84A-40C9-4375-BC44-66C1F067A397}" type="datetimeFigureOut">
              <a:rPr lang="ru-RU" smtClean="0"/>
              <a:pPr/>
              <a:t>09.11.2017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5D96-12A8-41D8-99B3-9D279FAC573F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tetrad-v-kosuyu-liniyu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95536" y="260648"/>
            <a:ext cx="8064896" cy="62646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40057_ORIGINAL_1274353316.jpg - копия.jpg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6372200" y="2636912"/>
            <a:ext cx="2559695" cy="3981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EC84A-40C9-4375-BC44-66C1F067A397}" type="datetimeFigureOut">
              <a:rPr lang="ru-RU" smtClean="0"/>
              <a:pPr/>
              <a:t>09.11.2017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5D96-12A8-41D8-99B3-9D279FAC57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EC84A-40C9-4375-BC44-66C1F067A397}" type="datetimeFigureOut">
              <a:rPr lang="ru-RU" smtClean="0"/>
              <a:pPr/>
              <a:t>09.11.2017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5D96-12A8-41D8-99B3-9D279FAC57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EC84A-40C9-4375-BC44-66C1F067A397}" type="datetimeFigureOut">
              <a:rPr lang="ru-RU" smtClean="0"/>
              <a:pPr/>
              <a:t>09.11.2017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5D96-12A8-41D8-99B3-9D279FAC57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EC84A-40C9-4375-BC44-66C1F067A397}" type="datetimeFigureOut">
              <a:rPr lang="ru-RU" smtClean="0"/>
              <a:pPr/>
              <a:t>09.11.2017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5D96-12A8-41D8-99B3-9D279FAC57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EC84A-40C9-4375-BC44-66C1F067A397}" type="datetimeFigureOut">
              <a:rPr lang="ru-RU" smtClean="0"/>
              <a:pPr/>
              <a:t>09.11.2017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5D96-12A8-41D8-99B3-9D279FAC57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EC84A-40C9-4375-BC44-66C1F067A397}" type="datetimeFigureOut">
              <a:rPr lang="ru-RU" smtClean="0"/>
              <a:pPr/>
              <a:t>09.11.2017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5D96-12A8-41D8-99B3-9D279FAC57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EC84A-40C9-4375-BC44-66C1F067A397}" type="datetimeFigureOut">
              <a:rPr lang="ru-RU" smtClean="0"/>
              <a:pPr/>
              <a:t>09.11.2017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5D96-12A8-41D8-99B3-9D279FAC57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EC84A-40C9-4375-BC44-66C1F067A397}" type="datetimeFigureOut">
              <a:rPr lang="ru-RU" smtClean="0"/>
              <a:pPr/>
              <a:t>09.11.2017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395D96-12A8-41D8-99B3-9D279FAC573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412776"/>
            <a:ext cx="6336704" cy="1656184"/>
          </a:xfrm>
        </p:spPr>
        <p:txBody>
          <a:bodyPr/>
          <a:lstStyle/>
          <a:p>
            <a:r>
              <a:rPr lang="ru-RU" b="1" dirty="0" smtClean="0">
                <a:solidFill>
                  <a:srgbClr val="006600"/>
                </a:solidFill>
                <a:effectLst>
                  <a:glow rad="101600">
                    <a:srgbClr val="00CC00">
                      <a:alpha val="60000"/>
                    </a:srgbClr>
                  </a:glow>
                </a:effectLst>
                <a:latin typeface="Comic Sans MS" pitchFamily="66" charset="0"/>
              </a:rPr>
              <a:t>Урок русского языка в 3 классе</a:t>
            </a:r>
            <a:endParaRPr lang="ru-RU" b="1" dirty="0">
              <a:solidFill>
                <a:srgbClr val="006600"/>
              </a:solidFill>
              <a:effectLst>
                <a:glow rad="101600">
                  <a:srgbClr val="00CC00">
                    <a:alpha val="60000"/>
                  </a:srgbClr>
                </a:glow>
              </a:effectLst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39952" y="4293096"/>
            <a:ext cx="3960440" cy="2088232"/>
          </a:xfrm>
        </p:spPr>
        <p:txBody>
          <a:bodyPr>
            <a:noAutofit/>
          </a:bodyPr>
          <a:lstStyle/>
          <a:p>
            <a:pPr algn="r"/>
            <a:r>
              <a:rPr lang="ru-RU" sz="2000" b="1" dirty="0" smtClean="0">
                <a:solidFill>
                  <a:srgbClr val="003300"/>
                </a:solidFill>
                <a:latin typeface="Comic Sans MS" pitchFamily="66" charset="0"/>
              </a:rPr>
              <a:t>Презентацию выполнила</a:t>
            </a:r>
          </a:p>
          <a:p>
            <a:pPr algn="r"/>
            <a:r>
              <a:rPr lang="ru-RU" sz="2000" b="1" dirty="0" smtClean="0">
                <a:solidFill>
                  <a:srgbClr val="003300"/>
                </a:solidFill>
                <a:latin typeface="Comic Sans MS" pitchFamily="66" charset="0"/>
              </a:rPr>
              <a:t>Учитель начальных классов</a:t>
            </a:r>
          </a:p>
          <a:p>
            <a:pPr algn="r"/>
            <a:r>
              <a:rPr lang="ru-RU" sz="2000" b="1" dirty="0" smtClean="0">
                <a:solidFill>
                  <a:srgbClr val="003300"/>
                </a:solidFill>
                <a:latin typeface="Comic Sans MS" pitchFamily="66" charset="0"/>
              </a:rPr>
              <a:t>Климентьева</a:t>
            </a:r>
          </a:p>
          <a:p>
            <a:pPr algn="r"/>
            <a:r>
              <a:rPr lang="ru-RU" sz="2000" b="1" dirty="0" smtClean="0">
                <a:solidFill>
                  <a:srgbClr val="003300"/>
                </a:solidFill>
                <a:latin typeface="Comic Sans MS" pitchFamily="66" charset="0"/>
              </a:rPr>
              <a:t>Марина</a:t>
            </a:r>
          </a:p>
          <a:p>
            <a:pPr algn="r"/>
            <a:r>
              <a:rPr lang="ru-RU" sz="2000" b="1" dirty="0" smtClean="0">
                <a:solidFill>
                  <a:srgbClr val="003300"/>
                </a:solidFill>
                <a:latin typeface="Comic Sans MS" pitchFamily="66" charset="0"/>
              </a:rPr>
              <a:t>Витальевна </a:t>
            </a:r>
            <a:endParaRPr lang="ru-RU" sz="2000" b="1" dirty="0">
              <a:solidFill>
                <a:srgbClr val="0033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Сделай сам - Екатеринбург - электронные сигарет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847" y="500042"/>
            <a:ext cx="5976979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Популярные схемы вышивки - Mari13 - Авторы - Портал &quot;Вышивка крестом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344" y="33286"/>
            <a:ext cx="5967482" cy="632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loud Clip art - Cartoon - Download vector clip art onli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1" y="428604"/>
            <a:ext cx="6563057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 descr="собираемся в школу - Стоковое векторное изображение Lorelyn Medina #2432109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162" y="1000108"/>
            <a:ext cx="6020438" cy="4434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И я тоже к вам :) - Страница 5 - Архив форума Клуба Вольво 2005-20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2938" y="1214422"/>
            <a:ext cx="6026342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http://www.taobaohub.com/blog/wp-content/uploads/2011/10/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357166"/>
            <a:ext cx="4786346" cy="5982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http://www.spielgeschenke.de/2009/bino/833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642918"/>
            <a:ext cx="5905541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571604" y="2786058"/>
            <a:ext cx="514353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 Antiqua" pitchFamily="18" charset="0"/>
                <a:ea typeface="Times New Roman" pitchFamily="18" charset="0"/>
              </a:rPr>
              <a:t>КАКВАСЗОВУТ?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928670"/>
            <a:ext cx="72628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Исторический музей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4" dur="20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3108" y="642918"/>
            <a:ext cx="50967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Чистописание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8662" y="2428868"/>
            <a:ext cx="58579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00B0F0"/>
                </a:solidFill>
                <a:latin typeface="Mistral" pitchFamily="66" charset="0"/>
              </a:rPr>
              <a:t>Как вас зовут?</a:t>
            </a:r>
            <a:endParaRPr lang="ru-RU" sz="4400" dirty="0">
              <a:solidFill>
                <a:srgbClr val="00B0F0"/>
              </a:solidFill>
              <a:latin typeface="Mistral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1357298"/>
            <a:ext cx="639405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Почему нас так зовут?</a:t>
            </a:r>
            <a:endParaRPr lang="ru-RU" sz="4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71670" y="714356"/>
            <a:ext cx="5143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</a:rPr>
              <a:t>ЗАЛ № 1</a:t>
            </a:r>
            <a:endParaRPr lang="ru-RU" sz="36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6" name="Picture 2" descr="http://moja-skazka.ru/wp-content/uploads/2009/09/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571744"/>
            <a:ext cx="4762500" cy="38100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05856" y="836712"/>
            <a:ext cx="262745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Тема урока: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3568" y="2564904"/>
            <a:ext cx="6480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00B050"/>
                </a:solidFill>
                <a:latin typeface="Segoe Script" pitchFamily="34" charset="0"/>
              </a:rPr>
              <a:t>Как вас зовут?</a:t>
            </a:r>
            <a:endParaRPr lang="ru-RU" sz="5400" b="1" dirty="0">
              <a:solidFill>
                <a:srgbClr val="00B050"/>
              </a:solidFill>
              <a:latin typeface="Segoe Scrip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3815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786" y="500042"/>
            <a:ext cx="742955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	</a:t>
            </a:r>
            <a:r>
              <a:rPr lang="ru-RU" sz="4000" i="1" dirty="0" smtClean="0">
                <a:solidFill>
                  <a:srgbClr val="00B0F0"/>
                </a:solidFill>
              </a:rPr>
              <a:t>В чашечке тюльпана на зеленом листике сидела девочка. Она была маленькая-маленькая, всего в один дюйм. Ее так и прозвали...</a:t>
            </a:r>
            <a:endParaRPr lang="ru-RU" sz="4000" i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dvafisha.ru/images/ustore/9/17/s22C4Q1T7x3k_11149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071678"/>
            <a:ext cx="6000792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857356" y="714356"/>
            <a:ext cx="48695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err="1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Дюймовочка</a:t>
            </a:r>
            <a:endParaRPr lang="ru-RU" sz="5400" b="1" cap="all" spc="0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1000108"/>
            <a:ext cx="721523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dirty="0" smtClean="0">
                <a:solidFill>
                  <a:srgbClr val="00B0F0"/>
                </a:solidFill>
              </a:rPr>
              <a:t>	Девочка, беленькая, как снежок, и кругленькая, как шарик, говорит старикам: «Я из вешнего снегу скатана, вешним солнышком пригрета и нарумянена. Зовут меня...»</a:t>
            </a:r>
            <a:endParaRPr lang="ru-RU" sz="3600" i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deduchka-moroz.ru/content/uploaded/image/ded-0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643050"/>
            <a:ext cx="3500462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071670" y="571480"/>
            <a:ext cx="40455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Снегурочка</a:t>
            </a:r>
            <a:endParaRPr lang="ru-RU" sz="5400" b="1" cap="all" spc="0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714356"/>
            <a:ext cx="692948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i="1" dirty="0" smtClean="0">
                <a:solidFill>
                  <a:srgbClr val="00B0F0"/>
                </a:solidFill>
              </a:rPr>
              <a:t>	Как зовут доброго доктора, который лечил зверей, птиц и насекомых в сказке К.И. Чуковского?</a:t>
            </a:r>
            <a:endParaRPr lang="ru-RU" sz="4000" i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forchel.ru/uploads/posts/2010-10/1286799577_doktor-ayboli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571612"/>
            <a:ext cx="3429024" cy="4838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714612" y="714356"/>
            <a:ext cx="31223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Айболит</a:t>
            </a:r>
            <a:endParaRPr lang="ru-RU" sz="5400" b="1" cap="all" spc="0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642918"/>
            <a:ext cx="728667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i="1" dirty="0" smtClean="0">
                <a:solidFill>
                  <a:srgbClr val="00B0F0"/>
                </a:solidFill>
              </a:rPr>
              <a:t>Как зовут малышей-коротышек из сказки Н. Носова «Приключение Незнайки и его друзей?»</a:t>
            </a:r>
            <a:endParaRPr lang="ru-RU" sz="4000" i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t0.gstatic.com/images?q=tbn:ANd9GcR1wGT9kvI6OvmE26hZavJVC03szqZoEhZLcycGuoYOxjtr0nnPKop_erE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428868"/>
            <a:ext cx="4643470" cy="38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142976" y="500042"/>
            <a:ext cx="629415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Незнайка, Тюбик, </a:t>
            </a:r>
          </a:p>
          <a:p>
            <a:pPr algn="ctr"/>
            <a:r>
              <a:rPr lang="ru-RU" sz="5400" b="1" cap="all" spc="0" dirty="0" err="1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знайка</a:t>
            </a:r>
            <a:r>
              <a:rPr lang="ru-RU" sz="54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, Пулька</a:t>
            </a:r>
            <a:endParaRPr lang="ru-RU" sz="5400" b="1" cap="all" spc="0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1472" y="785794"/>
            <a:ext cx="68580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Century Schoolbook" pitchFamily="18" charset="0"/>
              </a:rPr>
              <a:t>	Как мы запишем имена героев сказок?</a:t>
            </a:r>
            <a:endParaRPr lang="ru-RU" sz="2800" b="1" dirty="0">
              <a:solidFill>
                <a:srgbClr val="7030A0"/>
              </a:solidFill>
              <a:latin typeface="Century Schoolbook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910" y="2214554"/>
            <a:ext cx="65008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  <a:latin typeface="Century Schoolbook" pitchFamily="18" charset="0"/>
              </a:rPr>
              <a:t>	</a:t>
            </a:r>
            <a:r>
              <a:rPr lang="ru-RU" sz="2800" dirty="0" err="1" smtClean="0">
                <a:solidFill>
                  <a:srgbClr val="0070C0"/>
                </a:solidFill>
                <a:latin typeface="Century Schoolbook" pitchFamily="18" charset="0"/>
              </a:rPr>
              <a:t>Дюймовочка</a:t>
            </a:r>
            <a:r>
              <a:rPr lang="ru-RU" sz="2800" dirty="0" smtClean="0">
                <a:solidFill>
                  <a:srgbClr val="0070C0"/>
                </a:solidFill>
                <a:latin typeface="Century Schoolbook" pitchFamily="18" charset="0"/>
              </a:rPr>
              <a:t>, Снегурочка, Айболит, Незнайка, Тюбик, </a:t>
            </a:r>
            <a:r>
              <a:rPr lang="ru-RU" sz="2800" dirty="0" err="1" smtClean="0">
                <a:solidFill>
                  <a:srgbClr val="0070C0"/>
                </a:solidFill>
                <a:latin typeface="Century Schoolbook" pitchFamily="18" charset="0"/>
              </a:rPr>
              <a:t>Знайка</a:t>
            </a:r>
            <a:r>
              <a:rPr lang="ru-RU" sz="2800" dirty="0" smtClean="0">
                <a:solidFill>
                  <a:srgbClr val="0070C0"/>
                </a:solidFill>
                <a:latin typeface="Century Schoolbook" pitchFamily="18" charset="0"/>
              </a:rPr>
              <a:t>, Пулька. </a:t>
            </a:r>
            <a:endParaRPr lang="ru-RU" sz="2800" dirty="0">
              <a:solidFill>
                <a:srgbClr val="0070C0"/>
              </a:solidFill>
              <a:latin typeface="Century Schoolbook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571604" y="2714620"/>
            <a:ext cx="35719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642910" y="3071810"/>
            <a:ext cx="35719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2285984" y="3071810"/>
            <a:ext cx="35719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642910" y="3500438"/>
            <a:ext cx="35719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4214810" y="3071810"/>
            <a:ext cx="35719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929058" y="2714620"/>
            <a:ext cx="35719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5500694" y="3071810"/>
            <a:ext cx="35719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Овал 12"/>
          <p:cNvSpPr/>
          <p:nvPr/>
        </p:nvSpPr>
        <p:spPr>
          <a:xfrm>
            <a:off x="3357554" y="2643182"/>
            <a:ext cx="142876" cy="12858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2714612" y="3071810"/>
            <a:ext cx="142876" cy="12858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5500694" y="2643182"/>
            <a:ext cx="142876" cy="12858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V="1">
            <a:off x="3071802" y="2285992"/>
            <a:ext cx="285752" cy="14287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5286380" y="2285992"/>
            <a:ext cx="285752" cy="14287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3357554" y="2285992"/>
            <a:ext cx="223838" cy="1524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16200000" flipH="1">
            <a:off x="5572132" y="2285992"/>
            <a:ext cx="142876" cy="14287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14678" y="785794"/>
            <a:ext cx="18213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</a:rPr>
              <a:t>ЗАЛ № 2</a:t>
            </a:r>
            <a:endParaRPr lang="ru-RU" sz="36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00298" y="2285992"/>
            <a:ext cx="32891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Так было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1538" y="571480"/>
            <a:ext cx="63409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словарная работа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348" y="2714620"/>
            <a:ext cx="67151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0070C0"/>
                </a:solidFill>
                <a:latin typeface="Bookman Old Style" pitchFamily="18" charset="0"/>
              </a:rPr>
              <a:t>Записать названия предметов</a:t>
            </a:r>
            <a:endParaRPr lang="ru-RU" sz="3600" dirty="0">
              <a:solidFill>
                <a:srgbClr val="0070C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285728"/>
            <a:ext cx="68580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Century Schoolbook" pitchFamily="18" charset="0"/>
              </a:rPr>
              <a:t>	Какие же имена были в старину?</a:t>
            </a:r>
            <a:endParaRPr lang="ru-RU" sz="3200" b="1" dirty="0">
              <a:solidFill>
                <a:srgbClr val="7030A0"/>
              </a:solidFill>
              <a:latin typeface="Century Schoolbook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472" y="1357298"/>
            <a:ext cx="27146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Monotype Corsiva" pitchFamily="66" charset="0"/>
              </a:rPr>
              <a:t>По порядковому номеру рождения</a:t>
            </a:r>
            <a:endParaRPr lang="ru-RU" sz="20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2143116"/>
            <a:ext cx="26432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Monotype Corsiva" pitchFamily="66" charset="0"/>
              </a:rPr>
              <a:t>По внешнему виду: по цвету волос или кожи, по росту</a:t>
            </a:r>
            <a:endParaRPr lang="ru-RU" sz="20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472" y="3357562"/>
            <a:ext cx="22145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Monotype Corsiva" pitchFamily="66" charset="0"/>
              </a:rPr>
              <a:t>По черте характера и поведения</a:t>
            </a:r>
            <a:endParaRPr lang="ru-RU" sz="20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472" y="4429132"/>
            <a:ext cx="2000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Monotype Corsiva" pitchFamily="66" charset="0"/>
              </a:rPr>
              <a:t>По времени рождения в году</a:t>
            </a:r>
            <a:endParaRPr lang="ru-RU" sz="20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472" y="5286388"/>
            <a:ext cx="2143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Monotype Corsiva" pitchFamily="66" charset="0"/>
              </a:rPr>
              <a:t>По профессии</a:t>
            </a:r>
            <a:endParaRPr lang="ru-RU" sz="20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472" y="5715016"/>
            <a:ext cx="2143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Monotype Corsiva" pitchFamily="66" charset="0"/>
              </a:rPr>
              <a:t>По церковному календарю</a:t>
            </a:r>
            <a:endParaRPr lang="ru-RU" sz="20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29124" y="1428736"/>
            <a:ext cx="27146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>
                <a:solidFill>
                  <a:srgbClr val="0070C0"/>
                </a:solidFill>
                <a:latin typeface="Monotype Corsiva" pitchFamily="66" charset="0"/>
              </a:rPr>
              <a:t>Перва</a:t>
            </a:r>
            <a:r>
              <a:rPr lang="ru-RU" sz="2000" b="1" dirty="0" smtClean="0">
                <a:solidFill>
                  <a:srgbClr val="0070C0"/>
                </a:solidFill>
                <a:latin typeface="Monotype Corsiva" pitchFamily="66" charset="0"/>
              </a:rPr>
              <a:t>, Первый, Второй, Вторак, Третьяк</a:t>
            </a:r>
            <a:endParaRPr lang="ru-RU" sz="20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57686" y="2214554"/>
            <a:ext cx="27860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>
                <a:solidFill>
                  <a:srgbClr val="0070C0"/>
                </a:solidFill>
                <a:latin typeface="Monotype Corsiva" pitchFamily="66" charset="0"/>
              </a:rPr>
              <a:t>Ченыш</a:t>
            </a:r>
            <a:r>
              <a:rPr lang="ru-RU" sz="2000" b="1" dirty="0" smtClean="0">
                <a:solidFill>
                  <a:srgbClr val="0070C0"/>
                </a:solidFill>
                <a:latin typeface="Monotype Corsiva" pitchFamily="66" charset="0"/>
              </a:rPr>
              <a:t>, Чернавка, Мал, Большой</a:t>
            </a:r>
            <a:endParaRPr lang="ru-RU" sz="20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00496" y="3357562"/>
            <a:ext cx="2857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Monotype Corsiva" pitchFamily="66" charset="0"/>
              </a:rPr>
              <a:t>Добр, Храбр, Смеяна, Умник</a:t>
            </a:r>
            <a:endParaRPr lang="ru-RU" sz="20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86182" y="4429132"/>
            <a:ext cx="26432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Monotype Corsiva" pitchFamily="66" charset="0"/>
              </a:rPr>
              <a:t>Зим, Вешняк, Мороз</a:t>
            </a:r>
            <a:endParaRPr lang="ru-RU" sz="20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86182" y="5286388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Monotype Corsiva" pitchFamily="66" charset="0"/>
              </a:rPr>
              <a:t>Шуба, Ложка, Пушка</a:t>
            </a:r>
            <a:endParaRPr lang="ru-RU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57620" y="5857892"/>
            <a:ext cx="3143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Monotype Corsiva" pitchFamily="66" charset="0"/>
              </a:rPr>
              <a:t>Связан с именем святого</a:t>
            </a:r>
            <a:endParaRPr lang="ru-RU" sz="20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17" name="Двойная стрелка влево/вправо 16"/>
          <p:cNvSpPr/>
          <p:nvPr/>
        </p:nvSpPr>
        <p:spPr>
          <a:xfrm>
            <a:off x="3143240" y="1643050"/>
            <a:ext cx="1216152" cy="214314"/>
          </a:xfrm>
          <a:prstGeom prst="left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Двойная стрелка влево/вправо 17"/>
          <p:cNvSpPr/>
          <p:nvPr/>
        </p:nvSpPr>
        <p:spPr>
          <a:xfrm>
            <a:off x="2428860" y="5357826"/>
            <a:ext cx="1216152" cy="214314"/>
          </a:xfrm>
          <a:prstGeom prst="left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Двойная стрелка влево/вправо 18"/>
          <p:cNvSpPr/>
          <p:nvPr/>
        </p:nvSpPr>
        <p:spPr>
          <a:xfrm>
            <a:off x="2428860" y="5929330"/>
            <a:ext cx="1216152" cy="214314"/>
          </a:xfrm>
          <a:prstGeom prst="left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Двойная стрелка влево/вправо 19"/>
          <p:cNvSpPr/>
          <p:nvPr/>
        </p:nvSpPr>
        <p:spPr>
          <a:xfrm>
            <a:off x="2500298" y="4572008"/>
            <a:ext cx="1216152" cy="214314"/>
          </a:xfrm>
          <a:prstGeom prst="left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Двойная стрелка влево/вправо 20"/>
          <p:cNvSpPr/>
          <p:nvPr/>
        </p:nvSpPr>
        <p:spPr>
          <a:xfrm>
            <a:off x="2714612" y="3500438"/>
            <a:ext cx="1216152" cy="214314"/>
          </a:xfrm>
          <a:prstGeom prst="left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Двойная стрелка влево/вправо 21"/>
          <p:cNvSpPr/>
          <p:nvPr/>
        </p:nvSpPr>
        <p:spPr>
          <a:xfrm>
            <a:off x="3071802" y="2357430"/>
            <a:ext cx="1216152" cy="214314"/>
          </a:xfrm>
          <a:prstGeom prst="left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20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2" grpId="0"/>
      <p:bldP spid="13" grpId="0"/>
      <p:bldP spid="14" grpId="0"/>
      <p:bldP spid="15" grpId="0"/>
      <p:bldP spid="16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1357298"/>
            <a:ext cx="68580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3200" b="1" i="1" dirty="0" smtClean="0">
                <a:solidFill>
                  <a:srgbClr val="0070C0"/>
                </a:solidFill>
                <a:latin typeface="Pushkin" pitchFamily="2" charset="0"/>
              </a:rPr>
              <a:t>Коль родился в день Ефима, </a:t>
            </a:r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3200" b="1" i="1" dirty="0" smtClean="0">
                <a:solidFill>
                  <a:srgbClr val="0070C0"/>
                </a:solidFill>
                <a:latin typeface="Pushkin" pitchFamily="2" charset="0"/>
              </a:rPr>
              <a:t>То назван именем таким.</a:t>
            </a:r>
            <a:endParaRPr lang="ru-RU" sz="3200" b="1" dirty="0" smtClean="0">
              <a:solidFill>
                <a:srgbClr val="0070C0"/>
              </a:solidFill>
              <a:latin typeface="Pushki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 tmFilter="0,0; .5, 1; 1, 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714356"/>
            <a:ext cx="69995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Работа с учебником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4414" y="2143116"/>
            <a:ext cx="5572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Century" pitchFamily="18" charset="0"/>
              </a:rPr>
              <a:t>Страница 18, вопрос 1</a:t>
            </a:r>
            <a:endParaRPr lang="ru-RU" sz="2800" b="1" dirty="0">
              <a:solidFill>
                <a:srgbClr val="0070C0"/>
              </a:solidFill>
              <a:latin typeface="Centur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43306" y="785794"/>
            <a:ext cx="18213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</a:rPr>
              <a:t>ЗАЛ № 3</a:t>
            </a:r>
            <a:endParaRPr lang="ru-RU" sz="36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14480" y="2071678"/>
            <a:ext cx="49968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Ты и твоё имя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642918"/>
            <a:ext cx="607223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 smtClean="0">
                <a:latin typeface="Pushkin" pitchFamily="2" charset="0"/>
              </a:rPr>
              <a:t>	</a:t>
            </a:r>
            <a:r>
              <a:rPr lang="ru-RU" sz="3200" b="1" i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Между живущих людей безымянных не бывает вовсе: в минуту рождения каждый — и низкий, и знатный — имя свое от родителей в сладостный дар получает...</a:t>
            </a:r>
          </a:p>
          <a:p>
            <a:endParaRPr lang="ru-RU" sz="3200" b="1" i="1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algn="r"/>
            <a:r>
              <a:rPr lang="ru-RU" sz="3200" b="1" i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Гомер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0298" y="571480"/>
            <a:ext cx="327006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 защиту детей</a:t>
            </a:r>
            <a:endParaRPr lang="ru-RU" sz="32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1285860"/>
            <a:ext cx="257176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dirty="0" smtClean="0"/>
              <a:t>Если только ты умен, </a:t>
            </a:r>
          </a:p>
          <a:p>
            <a:pPr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dirty="0" smtClean="0"/>
              <a:t>Не давай ребятам </a:t>
            </a:r>
          </a:p>
          <a:p>
            <a:pPr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dirty="0" smtClean="0"/>
              <a:t>Столь затейливых имен, </a:t>
            </a:r>
          </a:p>
          <a:p>
            <a:pPr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dirty="0" smtClean="0"/>
              <a:t>Как Протон и Атом. </a:t>
            </a:r>
          </a:p>
          <a:p>
            <a:pPr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dirty="0" smtClean="0"/>
              <a:t>Удружить хотела мать</a:t>
            </a:r>
          </a:p>
          <a:p>
            <a:pPr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dirty="0" smtClean="0"/>
              <a:t> Дочке белокурой, </a:t>
            </a:r>
          </a:p>
          <a:p>
            <a:pPr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dirty="0" smtClean="0"/>
              <a:t>Вот и вздумала назвать </a:t>
            </a:r>
          </a:p>
          <a:p>
            <a:pPr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dirty="0" smtClean="0"/>
              <a:t>Дочку Диктатурой. </a:t>
            </a:r>
          </a:p>
          <a:p>
            <a:pPr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dirty="0" smtClean="0"/>
              <a:t>Хоть семья ее звала </a:t>
            </a:r>
          </a:p>
          <a:p>
            <a:pPr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dirty="0" smtClean="0"/>
              <a:t>Сокращенно </a:t>
            </a:r>
            <a:r>
              <a:rPr lang="ru-RU" dirty="0" err="1" smtClean="0"/>
              <a:t>Дита</a:t>
            </a:r>
            <a:r>
              <a:rPr lang="ru-RU" dirty="0" smtClean="0"/>
              <a:t>, </a:t>
            </a:r>
          </a:p>
          <a:p>
            <a:pPr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dirty="0" smtClean="0"/>
              <a:t>На родителей была </a:t>
            </a:r>
          </a:p>
          <a:p>
            <a:pPr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dirty="0" smtClean="0"/>
              <a:t>Девушка сердита. </a:t>
            </a:r>
          </a:p>
          <a:p>
            <a:pPr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dirty="0" smtClean="0"/>
              <a:t>Для другой искал отец </a:t>
            </a:r>
          </a:p>
          <a:p>
            <a:pPr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dirty="0" smtClean="0"/>
              <a:t>Имя похитрее, </a:t>
            </a:r>
          </a:p>
          <a:p>
            <a:pPr algn="ctr">
              <a:defRPr/>
            </a:pPr>
            <a:r>
              <a:rPr lang="ru-RU" dirty="0" smtClean="0"/>
              <a:t>И назвал он наконец Дочь свою Идея. </a:t>
            </a:r>
          </a:p>
          <a:p>
            <a:pPr algn="ctr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ru-RU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3571868" y="1428736"/>
            <a:ext cx="307181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dirty="0" smtClean="0"/>
              <a:t>Звали мама и сестра </a:t>
            </a:r>
          </a:p>
          <a:p>
            <a:pPr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dirty="0" smtClean="0"/>
              <a:t>Девочку Идейкой, </a:t>
            </a:r>
          </a:p>
          <a:p>
            <a:pPr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dirty="0" smtClean="0"/>
              <a:t>А ребята со двора </a:t>
            </a:r>
          </a:p>
          <a:p>
            <a:pPr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dirty="0" smtClean="0"/>
              <a:t>Стали звать Индейкой. </a:t>
            </a:r>
          </a:p>
          <a:p>
            <a:pPr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dirty="0" smtClean="0"/>
              <a:t>А один оригинал, </a:t>
            </a:r>
          </a:p>
          <a:p>
            <a:pPr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dirty="0" smtClean="0"/>
              <a:t>Начинен газетой, </a:t>
            </a:r>
          </a:p>
          <a:p>
            <a:pPr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dirty="0" smtClean="0"/>
              <a:t>Сына Спутником назвал, </a:t>
            </a:r>
          </a:p>
          <a:p>
            <a:pPr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dirty="0" smtClean="0"/>
              <a:t>Дочь назвал Ракетой. </a:t>
            </a:r>
          </a:p>
          <a:p>
            <a:pPr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dirty="0" smtClean="0"/>
              <a:t>Пусть поймут отец и мать, Что с прозваньем этим </a:t>
            </a:r>
          </a:p>
          <a:p>
            <a:pPr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dirty="0" smtClean="0"/>
              <a:t>Век придется вековать Неразлучно детям.</a:t>
            </a:r>
          </a:p>
          <a:p>
            <a:pPr algn="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dirty="0" smtClean="0"/>
              <a:t>С.Я. Маршак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1000108"/>
            <a:ext cx="671517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4000" i="1" dirty="0" smtClean="0">
                <a:solidFill>
                  <a:srgbClr val="0070C0"/>
                </a:solidFill>
                <a:latin typeface="Pushkin" pitchFamily="2" charset="0"/>
              </a:rPr>
              <a:t>Имя — отличительное название, обозначающее человека, которое дается ему при рождении</a:t>
            </a:r>
            <a:r>
              <a:rPr lang="ru-RU" sz="3600" i="1" dirty="0" smtClean="0">
                <a:solidFill>
                  <a:srgbClr val="0070C0"/>
                </a:solidFill>
                <a:latin typeface="Pushkin" pitchFamily="2" charset="0"/>
              </a:rPr>
              <a:t>.</a:t>
            </a:r>
            <a:endParaRPr lang="ru-RU" sz="3600" dirty="0" smtClean="0">
              <a:solidFill>
                <a:srgbClr val="0070C0"/>
              </a:solidFill>
              <a:latin typeface="Pushki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57554" y="642918"/>
            <a:ext cx="18213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</a:rPr>
              <a:t>ЗАЛ № 4</a:t>
            </a:r>
            <a:endParaRPr lang="ru-RU" sz="36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3" name="Прямоугольник 4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785926"/>
            <a:ext cx="7297737" cy="15001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2071678"/>
            <a:ext cx="4133850" cy="3840163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dirty="0" smtClean="0"/>
              <a:t>	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600" dirty="0" smtClean="0">
                <a:latin typeface="Century" pitchFamily="18" charset="0"/>
              </a:rPr>
              <a:t>владеть миром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600" dirty="0" smtClean="0">
                <a:latin typeface="Century" pitchFamily="18" charset="0"/>
              </a:rPr>
              <a:t>любить мир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600" dirty="0" smtClean="0">
                <a:latin typeface="Century" pitchFamily="18" charset="0"/>
              </a:rPr>
              <a:t>свято славить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600" dirty="0" smtClean="0">
                <a:latin typeface="Century" pitchFamily="18" charset="0"/>
              </a:rPr>
              <a:t>людям мила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600" dirty="0" smtClean="0">
                <a:latin typeface="Century" pitchFamily="18" charset="0"/>
              </a:rPr>
              <a:t>владеющий славой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600" dirty="0" smtClean="0">
                <a:latin typeface="Century" pitchFamily="18" charset="0"/>
              </a:rPr>
              <a:t>владеющий всем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600" dirty="0" smtClean="0">
                <a:latin typeface="Century" pitchFamily="18" charset="0"/>
              </a:rPr>
              <a:t>стать славным</a:t>
            </a:r>
          </a:p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500166" y="1500174"/>
            <a:ext cx="5715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Образуйте имена из следующих сочетаний слов: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786314" y="2643182"/>
            <a:ext cx="1857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Monotype Corsiva" pitchFamily="66" charset="0"/>
              </a:rPr>
              <a:t>Владимир</a:t>
            </a:r>
            <a:endParaRPr lang="ru-RU" sz="20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86314" y="3071810"/>
            <a:ext cx="11512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err="1" smtClean="0">
                <a:solidFill>
                  <a:srgbClr val="0070C0"/>
                </a:solidFill>
                <a:latin typeface="Monotype Corsiva" pitchFamily="66" charset="0"/>
              </a:rPr>
              <a:t>Любомир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786314" y="3500438"/>
            <a:ext cx="1428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Monotype Corsiva" pitchFamily="66" charset="0"/>
              </a:rPr>
              <a:t>Святослав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857752" y="3857628"/>
            <a:ext cx="1428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Monotype Corsiva" pitchFamily="66" charset="0"/>
              </a:rPr>
              <a:t>Людмила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4786314" y="4286256"/>
            <a:ext cx="1571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Monotype Corsiva" pitchFamily="66" charset="0"/>
              </a:rPr>
              <a:t>Владислав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4786314" y="4786322"/>
            <a:ext cx="1500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>
                <a:solidFill>
                  <a:srgbClr val="0070C0"/>
                </a:solidFill>
                <a:latin typeface="Monotype Corsiva" pitchFamily="66" charset="0"/>
              </a:rPr>
              <a:t>Всеволд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4857752" y="5214950"/>
            <a:ext cx="1500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Monotype Corsiva" pitchFamily="66" charset="0"/>
              </a:rPr>
              <a:t>Станислав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1928802"/>
            <a:ext cx="242889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Century" pitchFamily="18" charset="0"/>
              </a:rPr>
              <a:t>Иван да</a:t>
            </a:r>
          </a:p>
          <a:p>
            <a:r>
              <a:rPr lang="ru-RU" sz="2800" dirty="0" smtClean="0">
                <a:latin typeface="Century" pitchFamily="18" charset="0"/>
              </a:rPr>
              <a:t>Руслан и</a:t>
            </a:r>
          </a:p>
          <a:p>
            <a:r>
              <a:rPr lang="ru-RU" sz="2800" dirty="0" err="1" smtClean="0">
                <a:latin typeface="Century" pitchFamily="18" charset="0"/>
              </a:rPr>
              <a:t>Алёнушка</a:t>
            </a:r>
            <a:r>
              <a:rPr lang="ru-RU" sz="2800" dirty="0" smtClean="0">
                <a:latin typeface="Century" pitchFamily="18" charset="0"/>
              </a:rPr>
              <a:t> и</a:t>
            </a:r>
          </a:p>
          <a:p>
            <a:r>
              <a:rPr lang="ru-RU" sz="2800" dirty="0" smtClean="0">
                <a:latin typeface="Century" pitchFamily="18" charset="0"/>
              </a:rPr>
              <a:t>Робинзон и</a:t>
            </a:r>
          </a:p>
          <a:p>
            <a:r>
              <a:rPr lang="ru-RU" sz="2800" dirty="0" smtClean="0">
                <a:latin typeface="Century" pitchFamily="18" charset="0"/>
              </a:rPr>
              <a:t>Том </a:t>
            </a:r>
            <a:r>
              <a:rPr lang="ru-RU" sz="2800" dirty="0" err="1" smtClean="0">
                <a:latin typeface="Century" pitchFamily="18" charset="0"/>
              </a:rPr>
              <a:t>Сойер</a:t>
            </a:r>
            <a:r>
              <a:rPr lang="ru-RU" sz="2800" dirty="0" smtClean="0">
                <a:latin typeface="Century" pitchFamily="18" charset="0"/>
              </a:rPr>
              <a:t> 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857356" y="857232"/>
            <a:ext cx="57438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ru-RU" sz="2400" b="1" dirty="0" smtClean="0">
                <a:solidFill>
                  <a:srgbClr val="0070C0"/>
                </a:solidFill>
              </a:rPr>
              <a:t>Назовите пары для литературных героев</a:t>
            </a:r>
            <a:r>
              <a:rPr lang="ru-RU" dirty="0" smtClean="0"/>
              <a:t>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714744" y="2000240"/>
            <a:ext cx="235745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Monotype Corsiva" pitchFamily="66" charset="0"/>
              </a:rPr>
              <a:t>Гек Финн</a:t>
            </a:r>
          </a:p>
          <a:p>
            <a:r>
              <a:rPr lang="ru-RU" sz="2800" b="1" dirty="0" smtClean="0">
                <a:solidFill>
                  <a:srgbClr val="0070C0"/>
                </a:solidFill>
                <a:latin typeface="Monotype Corsiva" pitchFamily="66" charset="0"/>
              </a:rPr>
              <a:t>Иванушка</a:t>
            </a:r>
          </a:p>
          <a:p>
            <a:r>
              <a:rPr lang="ru-RU" sz="2800" b="1" dirty="0" smtClean="0">
                <a:solidFill>
                  <a:srgbClr val="0070C0"/>
                </a:solidFill>
                <a:latin typeface="Monotype Corsiva" pitchFamily="66" charset="0"/>
              </a:rPr>
              <a:t>Марья</a:t>
            </a:r>
          </a:p>
          <a:p>
            <a:r>
              <a:rPr lang="ru-RU" sz="2800" b="1" dirty="0" smtClean="0">
                <a:solidFill>
                  <a:srgbClr val="0070C0"/>
                </a:solidFill>
                <a:latin typeface="Monotype Corsiva" pitchFamily="66" charset="0"/>
              </a:rPr>
              <a:t>Пятница</a:t>
            </a:r>
          </a:p>
          <a:p>
            <a:r>
              <a:rPr lang="ru-RU" sz="2800" b="1" dirty="0" smtClean="0">
                <a:solidFill>
                  <a:srgbClr val="0070C0"/>
                </a:solidFill>
                <a:latin typeface="Monotype Corsiva" pitchFamily="66" charset="0"/>
              </a:rPr>
              <a:t>Людмила</a:t>
            </a:r>
          </a:p>
        </p:txBody>
      </p:sp>
      <p:cxnSp>
        <p:nvCxnSpPr>
          <p:cNvPr id="7" name="Прямая со стрелкой 6"/>
          <p:cNvCxnSpPr>
            <a:endCxn id="4" idx="1"/>
          </p:cNvCxnSpPr>
          <p:nvPr/>
        </p:nvCxnSpPr>
        <p:spPr>
          <a:xfrm>
            <a:off x="2571736" y="2214554"/>
            <a:ext cx="1143008" cy="9090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2714612" y="3500438"/>
            <a:ext cx="1071570" cy="714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16200000" flipH="1">
            <a:off x="2428860" y="2714620"/>
            <a:ext cx="1357322" cy="12144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5400000" flipH="1" flipV="1">
            <a:off x="2536017" y="2750339"/>
            <a:ext cx="1643074" cy="8572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2714612" y="2714620"/>
            <a:ext cx="1071570" cy="3571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Занятие &quot;Откуда берется ветер&quot; - ЭКОЛОГИЧЕСКОЕ ВОСПИТАНИЕ - МЕТОДИЧЕСКАЯ РАБОТА - Каталог статей - САЙТ ДЛЯ ВОСПИТАТЕЛЕЙ И РОДИ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695987"/>
            <a:ext cx="6357982" cy="5259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785794"/>
            <a:ext cx="65722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0070C0"/>
                </a:solidFill>
                <a:latin typeface="Century" pitchFamily="18" charset="0"/>
              </a:rPr>
              <a:t>Назвать женские имена с удвоенной согласной в корне</a:t>
            </a:r>
            <a:endParaRPr lang="ru-RU" sz="3600" dirty="0">
              <a:solidFill>
                <a:srgbClr val="0070C0"/>
              </a:solidFill>
              <a:latin typeface="Century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00100" y="3143248"/>
            <a:ext cx="56332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Century Schoolbook" pitchFamily="18" charset="0"/>
              </a:rPr>
              <a:t>Жанна, Изабелла, Инна, Марианна.</a:t>
            </a:r>
            <a:endParaRPr lang="ru-RU" sz="2400" dirty="0"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1928802"/>
            <a:ext cx="71438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	«С именем - Иван, без имени - </a:t>
            </a:r>
            <a:r>
              <a:rPr lang="ru-RU" sz="3200" b="1" dirty="0" err="1" smtClean="0">
                <a:solidFill>
                  <a:srgbClr val="0070C0"/>
                </a:solidFill>
              </a:rPr>
              <a:t>болван</a:t>
            </a:r>
            <a:r>
              <a:rPr lang="ru-RU" sz="3200" b="1" dirty="0" smtClean="0">
                <a:solidFill>
                  <a:srgbClr val="0070C0"/>
                </a:solidFill>
              </a:rPr>
              <a:t>»</a:t>
            </a:r>
            <a:endParaRPr lang="en-US" sz="3200" b="1" dirty="0" smtClean="0">
              <a:solidFill>
                <a:srgbClr val="0070C0"/>
              </a:solidFill>
            </a:endParaRPr>
          </a:p>
          <a:p>
            <a:endParaRPr lang="en-US" sz="3200" b="1" dirty="0" smtClean="0">
              <a:solidFill>
                <a:srgbClr val="0070C0"/>
              </a:solidFill>
            </a:endParaRPr>
          </a:p>
          <a:p>
            <a:r>
              <a:rPr lang="ru-RU" sz="3200" b="1" dirty="0" smtClean="0">
                <a:solidFill>
                  <a:srgbClr val="0070C0"/>
                </a:solidFill>
              </a:rPr>
              <a:t> 	«Без имени ребенок - чертенок».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857232"/>
            <a:ext cx="620221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Объясни смысл пословиц</a:t>
            </a:r>
            <a:endParaRPr lang="ru-RU" sz="36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НАСТЯ\картинки\рамочки\рамки\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357166"/>
            <a:ext cx="3387544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71472" y="1357298"/>
            <a:ext cx="4214842" cy="318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7030A0"/>
                </a:solidFill>
                <a:latin typeface="Cambria" pitchFamily="18" charset="0"/>
              </a:rPr>
              <a:t>	</a:t>
            </a:r>
            <a:endParaRPr lang="ru-RU" dirty="0" smtClean="0">
              <a:solidFill>
                <a:srgbClr val="7030A0"/>
              </a:solidFill>
            </a:endParaRPr>
          </a:p>
          <a:p>
            <a:r>
              <a:rPr lang="ru-RU" b="1" dirty="0" smtClean="0"/>
              <a:t>Тайна значение имени Марина</a:t>
            </a:r>
            <a:endParaRPr lang="ru-RU" dirty="0" smtClean="0"/>
          </a:p>
          <a:p>
            <a:r>
              <a:rPr lang="ru-RU" sz="1100" dirty="0" smtClean="0"/>
              <a:t>Марина растет ужасной </a:t>
            </a:r>
            <a:r>
              <a:rPr lang="ru-RU" sz="1100" dirty="0" err="1" smtClean="0"/>
              <a:t>выброжулькой</a:t>
            </a:r>
            <a:r>
              <a:rPr lang="ru-RU" sz="1100" dirty="0" smtClean="0"/>
              <a:t>. Ей необходимо огромное количество платьев, туфлей и бус. Если родители будут потыкать в ее желаниях, то в скором времени очень пожалеют об этом. Не стоит баловать Марину с самого детства. Хотя даже это может не помочь. Мариночка очень любит внимание к своей персоне, обожает, когда ею восхищаются. Поклонники появятся еще в раннем возрасте. Марина мало времени уделяет учебе. Больше посвящает время друзьям, прогулкам. Марина неплохая хозяйка. Правда совсем не любит готовить. Карьеру она сделает, если научиться принимать решения и больше времени посвящать делам. Коллегам интересно с Мариной</a:t>
            </a:r>
          </a:p>
          <a:p>
            <a:r>
              <a:rPr lang="ru-RU" sz="1100" b="1" dirty="0" smtClean="0">
                <a:solidFill>
                  <a:srgbClr val="7030A0"/>
                </a:solidFill>
                <a:latin typeface="Comic Sans MS" pitchFamily="66" charset="0"/>
              </a:rPr>
              <a:t>Год</a:t>
            </a:r>
            <a:r>
              <a:rPr lang="ru-RU" sz="1100" dirty="0" smtClean="0">
                <a:solidFill>
                  <a:srgbClr val="7030A0"/>
                </a:solidFill>
                <a:latin typeface="Comic Sans MS" pitchFamily="66" charset="0"/>
              </a:rPr>
              <a:t>  - Петуха</a:t>
            </a:r>
          </a:p>
          <a:p>
            <a:r>
              <a:rPr lang="ru-RU" sz="1100" b="1" dirty="0" smtClean="0">
                <a:solidFill>
                  <a:srgbClr val="7030A0"/>
                </a:solidFill>
                <a:latin typeface="Comic Sans MS" pitchFamily="66" charset="0"/>
              </a:rPr>
              <a:t>Планета</a:t>
            </a:r>
            <a:r>
              <a:rPr lang="ru-RU" sz="1100" dirty="0" smtClean="0">
                <a:solidFill>
                  <a:srgbClr val="7030A0"/>
                </a:solidFill>
                <a:latin typeface="Comic Sans MS" pitchFamily="66" charset="0"/>
              </a:rPr>
              <a:t> – Венера</a:t>
            </a:r>
          </a:p>
          <a:p>
            <a:r>
              <a:rPr lang="ru-RU" sz="1100" b="1" dirty="0" smtClean="0">
                <a:solidFill>
                  <a:srgbClr val="7030A0"/>
                </a:solidFill>
                <a:latin typeface="Comic Sans MS" pitchFamily="66" charset="0"/>
              </a:rPr>
              <a:t>Цвета имени </a:t>
            </a:r>
            <a:r>
              <a:rPr lang="ru-RU" sz="1100" dirty="0" smtClean="0">
                <a:solidFill>
                  <a:srgbClr val="7030A0"/>
                </a:solidFill>
                <a:latin typeface="Comic Sans MS" pitchFamily="66" charset="0"/>
              </a:rPr>
              <a:t>– жёлтый, красный, стальной</a:t>
            </a:r>
          </a:p>
          <a:p>
            <a:r>
              <a:rPr lang="ru-RU" sz="1100" b="1" dirty="0" smtClean="0">
                <a:solidFill>
                  <a:srgbClr val="7030A0"/>
                </a:solidFill>
                <a:latin typeface="Comic Sans MS" pitchFamily="66" charset="0"/>
              </a:rPr>
              <a:t>Камень – талисман </a:t>
            </a:r>
            <a:r>
              <a:rPr lang="ru-RU" sz="1100" dirty="0" smtClean="0">
                <a:solidFill>
                  <a:srgbClr val="7030A0"/>
                </a:solidFill>
                <a:latin typeface="Comic Sans MS" pitchFamily="66" charset="0"/>
              </a:rPr>
              <a:t>– благородный черный опал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lum bright="-12000" contrast="16000"/>
          </a:blip>
          <a:srcRect l="10685" r="18690" b="46381"/>
          <a:stretch>
            <a:fillRect/>
          </a:stretch>
        </p:blipFill>
        <p:spPr bwMode="auto">
          <a:xfrm>
            <a:off x="5500694" y="785794"/>
            <a:ext cx="2357454" cy="22145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71472" y="357166"/>
            <a:ext cx="44291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Марина – латинское имя, в переводе «морская»</a:t>
            </a:r>
          </a:p>
          <a:p>
            <a:r>
              <a:rPr lang="ru-RU" dirty="0" smtClean="0"/>
              <a:t>Имя Марина имеет греческого происхождение и означает "Цветущая"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14348" y="4500570"/>
            <a:ext cx="5786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Марина, Маришка, Мариночка, Мари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14348" y="4857760"/>
            <a:ext cx="55721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Известные люди с именем Марина</a:t>
            </a:r>
            <a:endParaRPr lang="ru-RU" dirty="0" smtClean="0"/>
          </a:p>
          <a:p>
            <a:r>
              <a:rPr lang="ru-RU" dirty="0" smtClean="0"/>
              <a:t>Марина Цветаева, Марина </a:t>
            </a:r>
            <a:r>
              <a:rPr lang="ru-RU" dirty="0" err="1" smtClean="0"/>
              <a:t>Влади</a:t>
            </a:r>
            <a:r>
              <a:rPr lang="ru-RU" dirty="0" smtClean="0"/>
              <a:t>, Марина Мнишек, Марина Петренко.</a:t>
            </a:r>
          </a:p>
          <a:p>
            <a:endParaRPr lang="ru-RU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928662" y="5786454"/>
            <a:ext cx="370646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День ангела именины Марина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 мая, 1 июля, 29 августа, 13 декабря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857232"/>
            <a:ext cx="70752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Домашнее задание: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7224" y="2071678"/>
            <a:ext cx="578647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Book Antiqua" pitchFamily="18" charset="0"/>
              </a:rPr>
              <a:t>1. Приготовить рассказ о происхождении своего имени, используя вопросы 3 и 4 на странице19 учебника.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Book Antiqua" pitchFamily="18" charset="0"/>
              </a:rPr>
              <a:t>Рассказ составить в электронном виде – 1 слайд.</a:t>
            </a:r>
          </a:p>
          <a:p>
            <a:pPr algn="ctr"/>
            <a:endParaRPr lang="ru-RU" sz="2000" b="1" dirty="0" smtClean="0">
              <a:solidFill>
                <a:srgbClr val="0070C0"/>
              </a:solidFill>
              <a:latin typeface="Book Antiqua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Book Antiqua" pitchFamily="18" charset="0"/>
              </a:rPr>
              <a:t>2. Выучить 4 столбик словарных слов.</a:t>
            </a:r>
            <a:endParaRPr lang="ru-RU" sz="2000" b="1" dirty="0">
              <a:solidFill>
                <a:srgbClr val="0070C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Герои Великой Отечественной войны. (16 фото) Картинки со смысло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285" y="428604"/>
            <a:ext cx="6191293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ruits: strawberry &quot; ALLDAY - народный сайт о дизайн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421" y="500042"/>
            <a:ext cx="6035281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Муниципальное бюджетное учреждение &quot;Центральная детская библ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28604"/>
            <a:ext cx="6070382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оэтому многие покупатели трансформеры совершать кровати . -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57166"/>
            <a:ext cx="5857916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Сайт учителя начальных классов Салминой Л. В. / Портал образования Ч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143116"/>
            <a:ext cx="4275208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Туристический слет . 2012 года. - 27 Февраля 2013 - Спортивный сайт МБОУ &quot;СОШ 14&quot; Киселевск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357166"/>
            <a:ext cx="4129094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822265e6676078574f1029928274f2d7e3794e6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</TotalTime>
  <Words>448</Words>
  <Application>Microsoft Office PowerPoint</Application>
  <PresentationFormat>Экран (4:3)</PresentationFormat>
  <Paragraphs>132</Paragraphs>
  <Slides>43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Тема Office</vt:lpstr>
      <vt:lpstr>Урок русского языка в 3 классе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WolfishLair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Белозёрова</dc:creator>
  <cp:lastModifiedBy>Марина</cp:lastModifiedBy>
  <cp:revision>51</cp:revision>
  <dcterms:created xsi:type="dcterms:W3CDTF">2013-01-20T10:29:01Z</dcterms:created>
  <dcterms:modified xsi:type="dcterms:W3CDTF">2017-11-09T12:00:33Z</dcterms:modified>
</cp:coreProperties>
</file>