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77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5" r:id="rId22"/>
    <p:sldId id="278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75B5DDF-0090-4F68-A206-0BAFC3587FCD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4FDABC8-FD47-4712-88C5-1081CEA57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5B5DDF-0090-4F68-A206-0BAFC3587FCD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FDABC8-FD47-4712-88C5-1081CEA57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5B5DDF-0090-4F68-A206-0BAFC3587FCD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FDABC8-FD47-4712-88C5-1081CEA57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5B5DDF-0090-4F68-A206-0BAFC3587FCD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FDABC8-FD47-4712-88C5-1081CEA577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5B5DDF-0090-4F68-A206-0BAFC3587FCD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FDABC8-FD47-4712-88C5-1081CEA577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5B5DDF-0090-4F68-A206-0BAFC3587FCD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FDABC8-FD47-4712-88C5-1081CEA577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5B5DDF-0090-4F68-A206-0BAFC3587FCD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FDABC8-FD47-4712-88C5-1081CEA57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5B5DDF-0090-4F68-A206-0BAFC3587FCD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FDABC8-FD47-4712-88C5-1081CEA577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5B5DDF-0090-4F68-A206-0BAFC3587FCD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FDABC8-FD47-4712-88C5-1081CEA57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75B5DDF-0090-4F68-A206-0BAFC3587FCD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FDABC8-FD47-4712-88C5-1081CEA57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75B5DDF-0090-4F68-A206-0BAFC3587FCD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4FDABC8-FD47-4712-88C5-1081CEA577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75B5DDF-0090-4F68-A206-0BAFC3587FCD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4FDABC8-FD47-4712-88C5-1081CEA577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Обобщение по теме «Местоимение»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3611607"/>
            <a:ext cx="4029076" cy="1199704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/>
              <a:t>Учитель начальных классов: Мамедова С.Ю.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57290" y="6072206"/>
            <a:ext cx="6444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ГКОУ для детей, нуждающихся в длительном лечении</a:t>
            </a:r>
          </a:p>
          <a:p>
            <a:pPr algn="ctr"/>
            <a:r>
              <a:rPr lang="ru-RU" dirty="0" smtClean="0"/>
              <a:t>«</a:t>
            </a:r>
            <a:r>
              <a:rPr lang="ru-RU" dirty="0" err="1" smtClean="0"/>
              <a:t>Далматовская</a:t>
            </a:r>
            <a:r>
              <a:rPr lang="ru-RU" dirty="0" smtClean="0"/>
              <a:t> санаторная школа –интернат»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b="1" dirty="0" smtClean="0"/>
              <a:t>... нарисую ёлочку.</a:t>
            </a:r>
          </a:p>
          <a:p>
            <a:r>
              <a:rPr lang="ru-RU" sz="4400" b="1" dirty="0" smtClean="0"/>
              <a:t>А ... что будешь рисовать?</a:t>
            </a:r>
          </a:p>
          <a:p>
            <a:r>
              <a:rPr lang="ru-RU" sz="4400" b="1" dirty="0" smtClean="0"/>
              <a:t>Когда ... приедет?</a:t>
            </a:r>
          </a:p>
          <a:p>
            <a:r>
              <a:rPr lang="ru-RU" sz="4400" b="1" dirty="0" smtClean="0"/>
              <a:t>Завтра ... пойдем на речку.</a:t>
            </a:r>
          </a:p>
          <a:p>
            <a:r>
              <a:rPr lang="ru-RU" sz="4400" b="1" dirty="0" smtClean="0"/>
              <a:t>Кого ... ждете?</a:t>
            </a:r>
          </a:p>
          <a:p>
            <a:r>
              <a:rPr lang="ru-RU" sz="4400" b="1" dirty="0" smtClean="0"/>
              <a:t>Почему ... улетают?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Игра «Вставь местоимение»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  Я </a:t>
            </a:r>
            <a:r>
              <a:rPr lang="ru-RU" sz="4400" b="1" dirty="0" smtClean="0"/>
              <a:t>нарисую ёлочку.</a:t>
            </a:r>
          </a:p>
          <a:p>
            <a:pPr>
              <a:buNone/>
            </a:pPr>
            <a:r>
              <a:rPr lang="ru-RU" sz="4400" b="1" dirty="0" smtClean="0"/>
              <a:t>  А </a:t>
            </a:r>
            <a:r>
              <a:rPr lang="ru-RU" sz="4400" b="1" dirty="0" smtClean="0">
                <a:solidFill>
                  <a:srgbClr val="FF0000"/>
                </a:solidFill>
              </a:rPr>
              <a:t>ты </a:t>
            </a:r>
            <a:r>
              <a:rPr lang="ru-RU" sz="4400" b="1" dirty="0" smtClean="0"/>
              <a:t>что будешь рисовать?</a:t>
            </a:r>
          </a:p>
          <a:p>
            <a:pPr>
              <a:buNone/>
            </a:pPr>
            <a:r>
              <a:rPr lang="ru-RU" sz="4400" b="1" dirty="0" smtClean="0"/>
              <a:t>  Когда </a:t>
            </a:r>
            <a:r>
              <a:rPr lang="ru-RU" sz="4400" b="1" dirty="0" smtClean="0">
                <a:solidFill>
                  <a:srgbClr val="FF0000"/>
                </a:solidFill>
              </a:rPr>
              <a:t>она</a:t>
            </a:r>
            <a:r>
              <a:rPr lang="ru-RU" sz="4400" b="1" dirty="0" smtClean="0"/>
              <a:t> приедет?</a:t>
            </a:r>
          </a:p>
          <a:p>
            <a:pPr>
              <a:buNone/>
            </a:pPr>
            <a:r>
              <a:rPr lang="ru-RU" sz="4400" b="1" dirty="0" smtClean="0"/>
              <a:t>  Завтра </a:t>
            </a:r>
            <a:r>
              <a:rPr lang="ru-RU" sz="4400" b="1" dirty="0" smtClean="0">
                <a:solidFill>
                  <a:srgbClr val="FF0000"/>
                </a:solidFill>
              </a:rPr>
              <a:t>мы</a:t>
            </a:r>
            <a:r>
              <a:rPr lang="ru-RU" sz="4400" b="1" dirty="0" smtClean="0"/>
              <a:t> пойдем на речку.</a:t>
            </a:r>
          </a:p>
          <a:p>
            <a:pPr>
              <a:buNone/>
            </a:pPr>
            <a:r>
              <a:rPr lang="ru-RU" sz="4400" b="1" dirty="0" smtClean="0"/>
              <a:t>  Кого </a:t>
            </a:r>
            <a:r>
              <a:rPr lang="ru-RU" sz="4400" b="1" dirty="0" smtClean="0">
                <a:solidFill>
                  <a:srgbClr val="FF0000"/>
                </a:solidFill>
              </a:rPr>
              <a:t>вы</a:t>
            </a:r>
            <a:r>
              <a:rPr lang="ru-RU" sz="4400" b="1" dirty="0" smtClean="0"/>
              <a:t> ждете?</a:t>
            </a:r>
          </a:p>
          <a:p>
            <a:pPr>
              <a:buNone/>
            </a:pPr>
            <a:r>
              <a:rPr lang="ru-RU" sz="4400" b="1" dirty="0" smtClean="0"/>
              <a:t>  Почему </a:t>
            </a:r>
            <a:r>
              <a:rPr lang="ru-RU" sz="4400" b="1" dirty="0" smtClean="0">
                <a:solidFill>
                  <a:srgbClr val="FF0000"/>
                </a:solidFill>
              </a:rPr>
              <a:t>они</a:t>
            </a:r>
            <a:r>
              <a:rPr lang="ru-RU" sz="4400" b="1" dirty="0" smtClean="0"/>
              <a:t> улетают?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714348" y="2571744"/>
          <a:ext cx="82296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ед.ч.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мн.ч.</a:t>
                      </a:r>
                      <a:endParaRPr lang="ru-RU" sz="3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1 лицо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я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мы</a:t>
                      </a:r>
                      <a:endParaRPr lang="ru-RU" sz="3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2 лицо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ты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вы</a:t>
                      </a:r>
                      <a:endParaRPr lang="ru-RU" sz="3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3 лицо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он</a:t>
                      </a:r>
                      <a:r>
                        <a:rPr lang="ru-RU" sz="3600" b="1" baseline="0" dirty="0" smtClean="0"/>
                        <a:t>  </a:t>
                      </a:r>
                      <a:r>
                        <a:rPr lang="ru-RU" sz="3600" b="1" dirty="0" smtClean="0"/>
                        <a:t> она</a:t>
                      </a:r>
                      <a:r>
                        <a:rPr lang="ru-RU" sz="3600" b="1" baseline="0" dirty="0" smtClean="0"/>
                        <a:t> </a:t>
                      </a:r>
                      <a:r>
                        <a:rPr lang="ru-RU" sz="3600" b="1" dirty="0" smtClean="0"/>
                        <a:t>  оно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они</a:t>
                      </a:r>
                      <a:endParaRPr lang="ru-RU" sz="3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785786" y="357166"/>
            <a:ext cx="8143932" cy="2105030"/>
          </a:xfrm>
          <a:prstGeom prst="triangle">
            <a:avLst>
              <a:gd name="adj" fmla="val 50110"/>
            </a:avLst>
          </a:prstGeom>
          <a:solidFill>
            <a:srgbClr val="4F81BD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4800" b="1" dirty="0" smtClean="0"/>
              <a:t>всегда с (она) …    </a:t>
            </a:r>
          </a:p>
          <a:p>
            <a:pPr>
              <a:buNone/>
            </a:pPr>
            <a:r>
              <a:rPr lang="ru-RU" sz="4800" b="1" dirty="0" smtClean="0"/>
              <a:t>заботился обо (я) …</a:t>
            </a:r>
          </a:p>
          <a:p>
            <a:pPr>
              <a:buNone/>
            </a:pPr>
            <a:r>
              <a:rPr lang="ru-RU" sz="4800" b="1" dirty="0" smtClean="0"/>
              <a:t>плыл от ( они) …	  </a:t>
            </a:r>
          </a:p>
          <a:p>
            <a:pPr>
              <a:buNone/>
            </a:pPr>
            <a:r>
              <a:rPr lang="ru-RU" sz="4800" b="1" dirty="0" smtClean="0"/>
              <a:t>отвечаю за ( вы) …</a:t>
            </a:r>
          </a:p>
          <a:p>
            <a:pPr>
              <a:buNone/>
            </a:pPr>
            <a:r>
              <a:rPr lang="ru-RU" sz="4800" b="1" dirty="0" smtClean="0"/>
              <a:t>подошёл к (он) … </a:t>
            </a:r>
          </a:p>
          <a:p>
            <a:pPr>
              <a:buNone/>
            </a:pPr>
            <a:r>
              <a:rPr lang="ru-RU" sz="4800" b="1" dirty="0" smtClean="0"/>
              <a:t>спросил про (мы) …</a:t>
            </a:r>
          </a:p>
          <a:p>
            <a:pPr>
              <a:buNone/>
            </a:pP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Раскройте скобки и поставьте местоимение в нужном падеже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07848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4000" b="1" i="1" dirty="0" smtClean="0"/>
              <a:t>    </a:t>
            </a:r>
            <a:r>
              <a:rPr lang="ru-RU" sz="5400" b="1" dirty="0" smtClean="0"/>
              <a:t>Вася и Петя играли во дворе. К им подошла Маша. У её не было подруг. Мальчики пригласили девочку играть с ими.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Игра «Исправь ошибки»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Укажите лицо местоимения и определите падеж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b="1" dirty="0" smtClean="0"/>
              <a:t>     </a:t>
            </a:r>
            <a:r>
              <a:rPr lang="ru-RU" sz="4800" b="1" dirty="0" smtClean="0"/>
              <a:t>Вася и Петя играли во дворе. К </a:t>
            </a:r>
            <a:r>
              <a:rPr lang="ru-RU" sz="4800" b="1" dirty="0" smtClean="0">
                <a:solidFill>
                  <a:srgbClr val="FF0000"/>
                </a:solidFill>
              </a:rPr>
              <a:t>н</a:t>
            </a:r>
            <a:r>
              <a:rPr lang="ru-RU" sz="4800" b="1" dirty="0" smtClean="0"/>
              <a:t>им подошла Маша. У </a:t>
            </a:r>
            <a:r>
              <a:rPr lang="ru-RU" sz="4800" b="1" dirty="0" smtClean="0">
                <a:solidFill>
                  <a:srgbClr val="FF0000"/>
                </a:solidFill>
              </a:rPr>
              <a:t>н</a:t>
            </a:r>
            <a:r>
              <a:rPr lang="ru-RU" sz="4800" b="1" dirty="0" smtClean="0"/>
              <a:t>её не было подруг. Мальчики пригласили девочку играть с </a:t>
            </a:r>
            <a:r>
              <a:rPr lang="ru-RU" sz="4800" b="1" dirty="0" smtClean="0">
                <a:solidFill>
                  <a:srgbClr val="FF0000"/>
                </a:solidFill>
              </a:rPr>
              <a:t>н</a:t>
            </a:r>
            <a:r>
              <a:rPr lang="ru-RU" sz="4800" b="1" dirty="0" smtClean="0"/>
              <a:t>ими.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2071678"/>
            <a:ext cx="8229600" cy="395445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3600" dirty="0" smtClean="0"/>
              <a:t>Мама! </a:t>
            </a:r>
            <a:r>
              <a:rPr lang="ru-RU" sz="3600" b="1" dirty="0" smtClean="0"/>
              <a:t>Мама </a:t>
            </a:r>
            <a:r>
              <a:rPr lang="ru-RU" sz="3600" dirty="0" smtClean="0"/>
              <a:t>ласковая и добрая. С </a:t>
            </a:r>
            <a:r>
              <a:rPr lang="ru-RU" sz="3600" b="1" dirty="0" smtClean="0"/>
              <a:t>мамой</a:t>
            </a:r>
            <a:r>
              <a:rPr lang="ru-RU" sz="3600" dirty="0" smtClean="0"/>
              <a:t> всегда легко и спокойно. Спасибо </a:t>
            </a:r>
            <a:r>
              <a:rPr lang="ru-RU" sz="3600" b="1" dirty="0" smtClean="0"/>
              <a:t>маме</a:t>
            </a:r>
            <a:r>
              <a:rPr lang="ru-RU" sz="3600" dirty="0" smtClean="0"/>
              <a:t> за тепло и заботу. Будь внимателен к маме, заботься о </a:t>
            </a:r>
            <a:r>
              <a:rPr lang="ru-RU" sz="3600" b="1" dirty="0" smtClean="0"/>
              <a:t>маме</a:t>
            </a:r>
            <a:r>
              <a:rPr lang="ru-RU" sz="3600" dirty="0" smtClean="0"/>
              <a:t>, береги </a:t>
            </a:r>
            <a:r>
              <a:rPr lang="ru-RU" sz="3600" b="1" dirty="0" smtClean="0"/>
              <a:t>маму.</a:t>
            </a:r>
            <a:r>
              <a:rPr lang="ru-RU" sz="3600" dirty="0" smtClean="0"/>
              <a:t> Пусть </a:t>
            </a:r>
            <a:r>
              <a:rPr lang="ru-RU" sz="3600" b="1" dirty="0" smtClean="0"/>
              <a:t>маме </a:t>
            </a:r>
            <a:r>
              <a:rPr lang="ru-RU" sz="3600" dirty="0" smtClean="0"/>
              <a:t>будет хорошо. </a:t>
            </a:r>
            <a:r>
              <a:rPr lang="ru-RU" sz="3600" b="1" dirty="0" smtClean="0"/>
              <a:t>Мама</a:t>
            </a:r>
            <a:r>
              <a:rPr lang="ru-RU" sz="3600" dirty="0" smtClean="0"/>
              <a:t>  заслужила это.</a:t>
            </a:r>
          </a:p>
          <a:p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1 уровень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3100" i="1" dirty="0" smtClean="0">
                <a:solidFill>
                  <a:srgbClr val="FF0000"/>
                </a:solidFill>
              </a:rPr>
              <a:t>Спишите, заменяя выделенные существительные местоимениями.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6498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/>
              <a:t>      Летом  __  жила  в  деревне.   Там  </a:t>
            </a:r>
            <a:r>
              <a:rPr lang="ru-RU" sz="3200" b="1" dirty="0" err="1" smtClean="0"/>
              <a:t>у___</a:t>
            </a:r>
            <a:r>
              <a:rPr lang="ru-RU" sz="3200" b="1" dirty="0" smtClean="0"/>
              <a:t> было  много  подруг.    ____ жилось   очень  хорошо.  Подружки  </a:t>
            </a:r>
            <a:r>
              <a:rPr lang="ru-RU" sz="3200" b="1" dirty="0" err="1" smtClean="0"/>
              <a:t>____любили</a:t>
            </a:r>
            <a:r>
              <a:rPr lang="ru-RU" sz="3200" b="1" dirty="0" smtClean="0"/>
              <a:t>.  Только  один  раз  со   __   поссорилась  Лена  </a:t>
            </a:r>
            <a:r>
              <a:rPr lang="ru-RU" sz="3200" b="1" dirty="0" err="1" smtClean="0"/>
              <a:t>Огонькова</a:t>
            </a:r>
            <a:r>
              <a:rPr lang="ru-RU" sz="3200" b="1" dirty="0" smtClean="0"/>
              <a:t>. </a:t>
            </a:r>
          </a:p>
          <a:p>
            <a:endParaRPr lang="ru-RU" sz="32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2 уровень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> </a:t>
            </a:r>
            <a:r>
              <a:rPr lang="ru-RU" sz="3100" b="0" i="1" dirty="0" smtClean="0">
                <a:solidFill>
                  <a:srgbClr val="FF0000"/>
                </a:solidFill>
              </a:rPr>
              <a:t>Вставь подходящие по смыслу местоимения. Определи  падеж местоимений. </a:t>
            </a:r>
            <a:endParaRPr lang="ru-RU" sz="3100" b="0" i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XXX\Documents\д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488" y="5000636"/>
            <a:ext cx="3076512" cy="18573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4011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3 уровень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b="0" i="1" dirty="0" smtClean="0">
                <a:solidFill>
                  <a:srgbClr val="FF0000"/>
                </a:solidFill>
              </a:rPr>
              <a:t>Составить и записать небольшой рассказ (3-4 предложения о своем друге или подруге), используя местоимения.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XXX\Documents\дети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02" y="3571876"/>
            <a:ext cx="2762265" cy="27622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857784"/>
          </a:xfrm>
        </p:spPr>
        <p:txBody>
          <a:bodyPr>
            <a:noAutofit/>
          </a:bodyPr>
          <a:lstStyle/>
          <a:p>
            <a:pPr marL="624078" lvl="0" indent="-514350">
              <a:buNone/>
            </a:pPr>
            <a:r>
              <a:rPr lang="ru-RU" sz="2800" b="1" dirty="0" smtClean="0"/>
              <a:t>1.Местоимения – это слова, которые не называют людей, животных или предметы, а </a:t>
            </a:r>
            <a:r>
              <a:rPr lang="ru-RU" sz="2800" b="1" dirty="0" err="1" smtClean="0"/>
              <a:t>только____________________</a:t>
            </a:r>
            <a:endParaRPr lang="ru-RU" sz="2800" b="1" dirty="0" smtClean="0"/>
          </a:p>
          <a:p>
            <a:pPr lvl="0">
              <a:buNone/>
            </a:pPr>
            <a:r>
              <a:rPr lang="ru-RU" sz="2800" b="1" dirty="0" smtClean="0"/>
              <a:t>2. К 1-му лицу относятся </a:t>
            </a:r>
            <a:r>
              <a:rPr lang="ru-RU" sz="2800" b="1" dirty="0" err="1" smtClean="0"/>
              <a:t>местоимения_____</a:t>
            </a:r>
            <a:endParaRPr lang="ru-RU" sz="2800" b="1" dirty="0" smtClean="0"/>
          </a:p>
          <a:p>
            <a:pPr lvl="0">
              <a:buNone/>
            </a:pPr>
            <a:r>
              <a:rPr lang="ru-RU" sz="2800" b="1" dirty="0" smtClean="0"/>
              <a:t>3. Ко 2-му лицу относятся </a:t>
            </a:r>
            <a:r>
              <a:rPr lang="ru-RU" sz="2800" b="1" dirty="0" err="1" smtClean="0"/>
              <a:t>местоимения____</a:t>
            </a:r>
            <a:endParaRPr lang="ru-RU" sz="2800" b="1" dirty="0" smtClean="0"/>
          </a:p>
          <a:p>
            <a:pPr lvl="0">
              <a:buNone/>
            </a:pPr>
            <a:r>
              <a:rPr lang="ru-RU" sz="2800" b="1" dirty="0" smtClean="0"/>
              <a:t>4. К 3-му лицу относятся </a:t>
            </a:r>
            <a:r>
              <a:rPr lang="ru-RU" sz="2800" b="1" dirty="0" err="1" smtClean="0"/>
              <a:t>местоимения_____</a:t>
            </a:r>
            <a:endParaRPr lang="ru-RU" sz="2800" b="1" dirty="0" smtClean="0"/>
          </a:p>
          <a:p>
            <a:pPr lvl="0">
              <a:buNone/>
            </a:pPr>
            <a:r>
              <a:rPr lang="ru-RU" sz="2800" b="1" dirty="0" smtClean="0"/>
              <a:t>5. По родам изменяются только местоимения ___ лица ____________ числа</a:t>
            </a:r>
          </a:p>
          <a:p>
            <a:pPr>
              <a:buNone/>
            </a:pPr>
            <a:r>
              <a:rPr lang="ru-RU" sz="2800" b="1" dirty="0" smtClean="0"/>
              <a:t>6. Предлоги с местоимениями пишутся _____________________ </a:t>
            </a:r>
            <a:endParaRPr lang="ru-RU" sz="2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Тест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XXX\Documents\мес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58" y="5214958"/>
            <a:ext cx="1643042" cy="16430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dirty="0" smtClean="0"/>
              <a:t>Меня </a:t>
            </a:r>
          </a:p>
          <a:p>
            <a:pPr algn="ctr">
              <a:buNone/>
            </a:pPr>
            <a:r>
              <a:rPr lang="ru-RU" sz="7200" dirty="0" smtClean="0"/>
              <a:t>земляника милый</a:t>
            </a:r>
            <a:endParaRPr lang="ru-RU" sz="7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Какую букву мы пропишем?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            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            «5» </a:t>
            </a:r>
            <a:r>
              <a:rPr lang="ru-RU" sz="4800" b="1" dirty="0" smtClean="0"/>
              <a:t>- нет ошибок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            «4»</a:t>
            </a:r>
            <a:r>
              <a:rPr lang="ru-RU" sz="4800" b="1" dirty="0" smtClean="0"/>
              <a:t> – 1 ошибка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            «3»</a:t>
            </a:r>
            <a:r>
              <a:rPr lang="ru-RU" sz="4800" b="1" dirty="0" smtClean="0"/>
              <a:t> – 2 ошибки</a:t>
            </a:r>
            <a:endParaRPr lang="ru-RU" sz="48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Критерии оценивания теста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Picture 2" descr="C:\Users\XXX\Documents\ка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3643314"/>
            <a:ext cx="193578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3906" t="8333" r="3906" b="14583"/>
          <a:stretch>
            <a:fillRect/>
          </a:stretch>
        </p:blipFill>
        <p:spPr>
          <a:xfrm>
            <a:off x="357158" y="571480"/>
            <a:ext cx="8429684" cy="52864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Сегодня на уроке я научился …</a:t>
            </a:r>
          </a:p>
          <a:p>
            <a:r>
              <a:rPr lang="ru-RU" sz="4000" b="1" dirty="0" smtClean="0"/>
              <a:t>У меня хорошо получилось …</a:t>
            </a:r>
          </a:p>
          <a:p>
            <a:r>
              <a:rPr lang="ru-RU" sz="4000" b="1" dirty="0" smtClean="0"/>
              <a:t>… задание вызвало затруднение, потому что…</a:t>
            </a:r>
          </a:p>
          <a:p>
            <a:r>
              <a:rPr lang="ru-RU" sz="4000" b="1" dirty="0" smtClean="0"/>
              <a:t>Мне нужно ещё …</a:t>
            </a:r>
            <a:endParaRPr lang="ru-RU" sz="4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Продолжи предложение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user\Downloads\znanio.ru-anima-f2-1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4773610"/>
            <a:ext cx="2000232" cy="2084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ownloads\img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9" name="Picture 5" descr="4BEA2825"/>
          <p:cNvPicPr>
            <a:picLocks noChangeAspect="1" noChangeArrowheads="1"/>
          </p:cNvPicPr>
          <p:nvPr/>
        </p:nvPicPr>
        <p:blipFill>
          <a:blip r:embed="rId2" cstate="print"/>
          <a:srcRect t="9103" r="42627" b="1402"/>
          <a:stretch>
            <a:fillRect/>
          </a:stretch>
        </p:blipFill>
        <p:spPr bwMode="auto">
          <a:xfrm>
            <a:off x="755650" y="404813"/>
            <a:ext cx="6481763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468313" y="33337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539750" y="227647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468313" y="4365625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395288" y="6381750"/>
            <a:ext cx="828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994" name="AutoShape 10"/>
          <p:cNvSpPr>
            <a:spLocks noChangeArrowheads="1"/>
          </p:cNvSpPr>
          <p:nvPr/>
        </p:nvSpPr>
        <p:spPr bwMode="auto">
          <a:xfrm>
            <a:off x="684213" y="5805488"/>
            <a:ext cx="357187" cy="358775"/>
          </a:xfrm>
          <a:prstGeom prst="star8">
            <a:avLst>
              <a:gd name="adj" fmla="val 38250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988" name="Picture 4" descr="karanda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561843" flipV="1">
            <a:off x="6372225" y="4508500"/>
            <a:ext cx="1944688" cy="51117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9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68178E-6 L -0.61806 0.141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806 0.14107 C -0.61181 0.15125 -0.60556 0.16142 -0.59878 0.17044 C -0.59201 0.17946 -0.58628 0.19172 -0.57691 0.19588 C -0.56753 0.20004 -0.5566 0.20189 -0.54271 0.19588 C -0.52882 0.18987 -0.51389 0.17877 -0.4934 0.15934 C -0.47292 0.13991 -0.44792 0.11818 -0.41944 0.07909 C -0.39097 0.04001 -0.36111 -0.00116 -0.32222 -0.07586 C -0.28333 -0.15056 -0.21788 -0.29579 -0.18646 -0.3698 C -0.15503 -0.4438 -0.14167 -0.49792 -0.13316 -0.51943 C -0.12465 -0.54094 -0.13194 -0.51365 -0.13576 -0.49931 C -0.13976 -0.48497 -0.14462 -0.46855 -0.15642 -0.43363 C -0.16823 -0.39871 -0.19045 -0.33997 -0.20712 -0.28955 C -0.22378 -0.23913 -0.24028 -0.1827 -0.25642 -0.13067 C -0.27257 -0.07863 -0.29201 -0.01665 -0.30434 0.02266 C -0.31667 0.06198 -0.32517 0.08534 -0.33038 0.10476 C -0.33559 0.12419 -0.33507 0.12997 -0.33576 0.13945 C -0.33646 0.14893 -0.33611 0.1531 -0.33455 0.16119 C -0.33299 0.16929 -0.33142 0.18224 -0.32622 0.18871 C -0.32101 0.19519 -0.31441 0.20166 -0.30295 0.19958 C -0.29149 0.1975 -0.27517 0.18987 -0.25781 0.17576 C -0.24045 0.16165 -0.21823 0.14153 -0.19878 0.11563 C -0.17934 0.08973 -0.16042 0.0555 -0.14132 0.02081 C -0.12222 -0.01388 -0.1066 -0.03701 -0.08385 -0.09228 C -0.06111 -0.14755 -0.02708 -0.24676 -0.00434 -0.31129 C 0.0184 -0.37581 0.04201 -0.44519 0.05313 -0.47919 C 0.06424 -0.51318 0.06406 -0.51897 0.06285 -0.51573 C 0.06163 -0.51249 0.05625 -0.49098 0.04635 -0.45907 C 0.03646 -0.42715 0.02344 -0.38298 0.00382 -0.32424 C -0.0158 -0.2655 -0.05052 -0.1716 -0.07153 -0.10708 C -0.09253 -0.04256 -0.11024 0.0222 -0.12222 0.06267 C -0.13437 0.10314 -0.14045 0.11725 -0.1441 0.13575 C -0.14774 0.15425 -0.14566 0.1642 -0.1441 0.17414 C -0.14253 0.18409 -0.13976 0.19311 -0.13455 0.19588 C -0.12934 0.19866 -0.12205 0.19611 -0.1125 0.19056 C -0.10295 0.18501 -0.08785 0.17275 -0.07691 0.16304 C -0.06597 0.15333 -0.05347 0.13853 -0.04687 0.13205 C -0.04028 0.12558 -0.03872 0.12581 -0.03715 0.12465 " pathEditMode="relative" rAng="0" ptsTypes="aaaaaaaaaaaaaaaaaaaaaaaaaaaaaaaaaaaaA">
                                      <p:cBhvr>
                                        <p:cTn id="10" dur="12000" fill="hold"/>
                                        <p:tgtEl>
                                          <p:spTgt spid="419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" y="-3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98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Объясни пословицу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b="1" dirty="0" smtClean="0"/>
              <a:t> </a:t>
            </a:r>
          </a:p>
          <a:p>
            <a:pPr>
              <a:buNone/>
            </a:pPr>
            <a:r>
              <a:rPr lang="ru-RU" sz="5400" b="1" i="1" dirty="0" smtClean="0"/>
              <a:t>   </a:t>
            </a:r>
            <a:r>
              <a:rPr lang="ru-RU" sz="6600" b="1" i="1" dirty="0" smtClean="0"/>
              <a:t>Люби дело – </a:t>
            </a:r>
            <a:r>
              <a:rPr lang="ru-RU" sz="6600" b="1" i="1" u="sng" dirty="0" smtClean="0"/>
              <a:t>мастером</a:t>
            </a:r>
            <a:r>
              <a:rPr lang="ru-RU" sz="6600" b="1" i="1" dirty="0" smtClean="0"/>
              <a:t> будешь.</a:t>
            </a:r>
            <a:endParaRPr lang="ru-RU" sz="6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7200" dirty="0" smtClean="0"/>
              <a:t>Меня </a:t>
            </a:r>
          </a:p>
          <a:p>
            <a:pPr algn="ctr">
              <a:buNone/>
            </a:pPr>
            <a:r>
              <a:rPr lang="ru-RU" sz="7200" dirty="0" smtClean="0"/>
              <a:t>земляника милый</a:t>
            </a:r>
          </a:p>
          <a:p>
            <a:endParaRPr lang="ru-RU" sz="7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Какое слово здесь словарное?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17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1651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Screenshot (1)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222" r="2222"/>
          <a:stretch>
            <a:fillRect/>
          </a:stretch>
        </p:blipFill>
        <p:spPr bwMode="auto">
          <a:xfrm>
            <a:off x="1500166" y="714356"/>
            <a:ext cx="6143668" cy="5023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b="1" dirty="0" smtClean="0"/>
              <a:t>1. Познакомиться с новой частью речи местоимением.</a:t>
            </a:r>
          </a:p>
          <a:p>
            <a:r>
              <a:rPr lang="ru-RU" sz="3200" b="1" dirty="0" smtClean="0"/>
              <a:t>2. Распознавать местоимения среди других частей речи.</a:t>
            </a:r>
          </a:p>
          <a:p>
            <a:r>
              <a:rPr lang="ru-RU" sz="3200" b="1" dirty="0" smtClean="0"/>
              <a:t>3. Осознанно употреблять местоимения в тексте.</a:t>
            </a:r>
          </a:p>
          <a:p>
            <a:r>
              <a:rPr lang="ru-RU" sz="3200" b="1" dirty="0" smtClean="0"/>
              <a:t>4. Склонять личные местоимения.</a:t>
            </a:r>
          </a:p>
          <a:p>
            <a:r>
              <a:rPr lang="ru-RU" sz="3200" b="1" dirty="0" smtClean="0"/>
              <a:t>5. Познакомиться с грамматическими признаками местоимений.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Выберите цели урока или сформулируйте свои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/>
              <a:t>1. Распознавать местоимения среди других частей речи.</a:t>
            </a:r>
          </a:p>
          <a:p>
            <a:r>
              <a:rPr lang="ru-RU" sz="3600" b="1" dirty="0" smtClean="0"/>
              <a:t>2. Осознанно употреблять местоимения в тексте.</a:t>
            </a:r>
          </a:p>
          <a:p>
            <a:r>
              <a:rPr lang="ru-RU" sz="3600" b="1" dirty="0" smtClean="0"/>
              <a:t>3. Повторить грамматические признаки местоимений.</a:t>
            </a:r>
          </a:p>
          <a:p>
            <a:endParaRPr lang="ru-RU" sz="2800" b="1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308</TotalTime>
  <Words>483</Words>
  <Application>Microsoft Office PowerPoint</Application>
  <PresentationFormat>Экран (4:3)</PresentationFormat>
  <Paragraphs>78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Открытая</vt:lpstr>
      <vt:lpstr>Обобщение по теме «Местоимение»</vt:lpstr>
      <vt:lpstr>Какую букву мы пропишем?</vt:lpstr>
      <vt:lpstr>Слайд 3</vt:lpstr>
      <vt:lpstr>Объясни пословицу</vt:lpstr>
      <vt:lpstr>Какое слово здесь словарное?</vt:lpstr>
      <vt:lpstr>Слайд 6</vt:lpstr>
      <vt:lpstr>Слайд 7</vt:lpstr>
      <vt:lpstr>Выберите цели урока или сформулируйте свои</vt:lpstr>
      <vt:lpstr>Слайд 9</vt:lpstr>
      <vt:lpstr>Игра «Вставь местоимение»</vt:lpstr>
      <vt:lpstr>Слайд 11</vt:lpstr>
      <vt:lpstr>Слайд 12</vt:lpstr>
      <vt:lpstr>Раскройте скобки и поставьте местоимение в нужном падеже</vt:lpstr>
      <vt:lpstr>Игра «Исправь ошибки» Укажите лицо местоимения и определите падеж</vt:lpstr>
      <vt:lpstr>Слайд 15</vt:lpstr>
      <vt:lpstr>1 уровень Спишите, заменяя выделенные существительные местоимениями. </vt:lpstr>
      <vt:lpstr>2 уровень  Вставь подходящие по смыслу местоимения. Определи  падеж местоимений. </vt:lpstr>
      <vt:lpstr>3 уровень Составить и записать небольшой рассказ (3-4 предложения о своем друге или подруге), используя местоимения. </vt:lpstr>
      <vt:lpstr>Тест </vt:lpstr>
      <vt:lpstr>Критерии оценивания теста</vt:lpstr>
      <vt:lpstr>Слайд 21</vt:lpstr>
      <vt:lpstr>Продолжи предложение</vt:lpstr>
      <vt:lpstr>Слайд 23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Обобщение по теме «Местоимение»</dc:title>
  <dc:creator>user</dc:creator>
  <cp:lastModifiedBy>user</cp:lastModifiedBy>
  <cp:revision>29</cp:revision>
  <dcterms:created xsi:type="dcterms:W3CDTF">2017-03-11T11:33:50Z</dcterms:created>
  <dcterms:modified xsi:type="dcterms:W3CDTF">2017-11-06T07:29:29Z</dcterms:modified>
</cp:coreProperties>
</file>