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333" r:id="rId4"/>
    <p:sldId id="300" r:id="rId5"/>
    <p:sldId id="259" r:id="rId6"/>
    <p:sldId id="314" r:id="rId7"/>
    <p:sldId id="316" r:id="rId8"/>
    <p:sldId id="319" r:id="rId9"/>
    <p:sldId id="346" r:id="rId10"/>
    <p:sldId id="347" r:id="rId11"/>
    <p:sldId id="348" r:id="rId12"/>
    <p:sldId id="349" r:id="rId13"/>
    <p:sldId id="351" r:id="rId14"/>
    <p:sldId id="350" r:id="rId15"/>
    <p:sldId id="352" r:id="rId16"/>
    <p:sldId id="353" r:id="rId17"/>
    <p:sldId id="354" r:id="rId18"/>
    <p:sldId id="355" r:id="rId19"/>
    <p:sldId id="356" r:id="rId20"/>
    <p:sldId id="357" r:id="rId21"/>
    <p:sldId id="326" r:id="rId22"/>
    <p:sldId id="359" r:id="rId23"/>
    <p:sldId id="358" r:id="rId24"/>
    <p:sldId id="360" r:id="rId25"/>
    <p:sldId id="306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99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62" autoAdjust="0"/>
    <p:restoredTop sz="94660"/>
  </p:normalViewPr>
  <p:slideViewPr>
    <p:cSldViewPr>
      <p:cViewPr varScale="1">
        <p:scale>
          <a:sx n="67" d="100"/>
          <a:sy n="67" d="100"/>
        </p:scale>
        <p:origin x="-7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0DE234-8CEB-41E5-98CF-C5D3E73F1039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D97D3F-575E-4CD3-B003-D2259C1E4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449CA-5358-4CF3-BD42-E28C0FDA92C3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773ED-5A7B-4869-85C1-6F5C70A4B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E2AB8-9B4E-4903-9C25-F312A0BD6156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365D0-C326-45C1-B836-797B0A048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B0EF-866A-4749-8089-6FF8C0D49139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01C9F-C834-43FC-9D58-7BF1A95E3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3044F2-8858-4293-998F-371D02C68DCD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DF4556D-7DAA-4273-956C-FCA23128C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9549E-F37B-4430-8C0B-EC5EC3B6ED18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5BEEA-1FE6-4FA1-8018-832B87F33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AFFC6-B43E-4B3B-8CDF-DA4F8BF6800C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DC04-5374-4175-ADC4-22C62D97F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1EEB9-E7EC-49C6-8C04-49FC53EA74B1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8E2-0FC5-4C05-B375-A0782A0CB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AB49A79-E99A-4F31-9565-DDE3E56ED767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63A74AF-2D84-4A14-9EBE-F1DC243BC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E48A1-A143-411D-B56C-D6F31F736333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4A44-2B82-41AA-8BC4-CF73E67B5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3939AC1-EBFE-45E7-9F65-BFC7165BD84B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738E8E4-925A-404D-81CE-DC6DAB5D6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4ED0710-394D-430F-A829-CEE5B7D3478B}" type="datetimeFigureOut">
              <a:rPr lang="ru-RU"/>
              <a:pPr>
                <a:defRPr/>
              </a:pPr>
              <a:t>02.02.2017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36EB068-D0E9-48A8-A469-31AD114E8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06" r:id="rId4"/>
    <p:sldLayoutId id="2147483705" r:id="rId5"/>
    <p:sldLayoutId id="2147483704" r:id="rId6"/>
    <p:sldLayoutId id="2147483710" r:id="rId7"/>
    <p:sldLayoutId id="2147483703" r:id="rId8"/>
    <p:sldLayoutId id="2147483711" r:id="rId9"/>
    <p:sldLayoutId id="2147483702" r:id="rId10"/>
    <p:sldLayoutId id="214748370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313" y="1628775"/>
            <a:ext cx="5724525" cy="1828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000" dirty="0" smtClean="0"/>
              <a:t>Развитие речи детей дошкольного возраста через знакомство с художественной литературой.</a:t>
            </a:r>
            <a:br>
              <a:rPr lang="ru-RU" sz="3000" dirty="0" smtClean="0"/>
            </a:br>
            <a:endParaRPr lang="ru-RU" sz="3000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4797425"/>
            <a:ext cx="4572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Verdana" pitchFamily="34" charset="0"/>
              </a:rPr>
              <a:t>Презентацию подготовила:</a:t>
            </a:r>
            <a:br>
              <a:rPr lang="ru-RU" b="1">
                <a:latin typeface="Verdana" pitchFamily="34" charset="0"/>
              </a:rPr>
            </a:br>
            <a:r>
              <a:rPr lang="ru-RU" i="1">
                <a:latin typeface="Verdana" pitchFamily="34" charset="0"/>
              </a:rPr>
              <a:t>воспитатель средней группы №1</a:t>
            </a:r>
          </a:p>
          <a:p>
            <a:pPr algn="ctr"/>
            <a:r>
              <a:rPr lang="ru-RU" i="1">
                <a:latin typeface="Verdana" pitchFamily="34" charset="0"/>
              </a:rPr>
              <a:t>Филатова А.Ю.</a:t>
            </a:r>
            <a:endParaRPr lang="ru-RU">
              <a:latin typeface="Verdana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996952"/>
            <a:ext cx="319148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5661025"/>
            <a:ext cx="7772400" cy="914400"/>
          </a:xfrm>
        </p:spPr>
        <p:txBody>
          <a:bodyPr/>
          <a:lstStyle/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Игры  на активизацию </a:t>
            </a:r>
          </a:p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словаря</a:t>
            </a:r>
            <a:endParaRPr lang="ru-RU" sz="3200" smtClean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648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764704"/>
            <a:ext cx="702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32656"/>
            <a:ext cx="81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5661025"/>
            <a:ext cx="7772400" cy="914400"/>
          </a:xfrm>
        </p:spPr>
        <p:txBody>
          <a:bodyPr/>
          <a:lstStyle/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Игры  на активизацию </a:t>
            </a:r>
          </a:p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словаря</a:t>
            </a:r>
            <a:endParaRPr lang="ru-RU" sz="3200" smtClean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594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196752"/>
            <a:ext cx="648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81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827088" y="476250"/>
            <a:ext cx="79200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Verdana" pitchFamily="34" charset="0"/>
              </a:rPr>
              <a:t>Игры на развитие связной речи</a:t>
            </a:r>
            <a:r>
              <a:rPr lang="ru-RU" sz="3200">
                <a:solidFill>
                  <a:srgbClr val="FF0000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042988" y="981075"/>
            <a:ext cx="7345362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Verdana" pitchFamily="34" charset="0"/>
              </a:rPr>
              <a:t>Во всех видах занятий, где от ребенка требуется связно пересказать прочитанное, или составить собственный рассказ, я использую наглядный план - мнемотаблицы.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28800"/>
            <a:ext cx="594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81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52736"/>
            <a:ext cx="81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5589588"/>
            <a:ext cx="7772400" cy="914400"/>
          </a:xfrm>
        </p:spPr>
        <p:txBody>
          <a:bodyPr/>
          <a:lstStyle/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Театрализованная деятельность</a:t>
            </a:r>
            <a:endParaRPr lang="ru-RU" sz="3200" smtClean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594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1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5661025"/>
            <a:ext cx="7772400" cy="914400"/>
          </a:xfrm>
        </p:spPr>
        <p:txBody>
          <a:bodyPr/>
          <a:lstStyle/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Театрализованная деятельность</a:t>
            </a:r>
            <a:endParaRPr lang="ru-RU" sz="3200" smtClean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594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340768"/>
            <a:ext cx="594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76672"/>
            <a:ext cx="81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5589588"/>
            <a:ext cx="7772400" cy="914400"/>
          </a:xfrm>
        </p:spPr>
        <p:txBody>
          <a:bodyPr/>
          <a:lstStyle/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Театрализованная деятельность</a:t>
            </a:r>
            <a:endParaRPr lang="ru-RU" sz="3200" smtClean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594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28800"/>
            <a:ext cx="594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8640"/>
            <a:ext cx="81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5589588"/>
            <a:ext cx="7772400" cy="914400"/>
          </a:xfrm>
        </p:spPr>
        <p:txBody>
          <a:bodyPr/>
          <a:lstStyle/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Театрализованная деятельность</a:t>
            </a:r>
            <a:endParaRPr lang="ru-RU" sz="3200" smtClean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648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196752"/>
            <a:ext cx="648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549275"/>
            <a:ext cx="6965950" cy="20875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Работа с детьми</a:t>
            </a:r>
            <a:b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Картинки по запросу работа с детьми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060848"/>
            <a:ext cx="5134311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58888" y="1052513"/>
            <a:ext cx="6965950" cy="540067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latin typeface="+mj-lt"/>
                <a:ea typeface="+mj-ea"/>
                <a:cs typeface="+mj-cs"/>
              </a:rPr>
              <a:t/>
            </a:r>
            <a:br>
              <a:rPr lang="ru-RU" sz="2800" b="1" dirty="0">
                <a:latin typeface="+mj-lt"/>
                <a:ea typeface="+mj-ea"/>
                <a:cs typeface="+mj-cs"/>
              </a:rPr>
            </a:br>
            <a:r>
              <a:rPr lang="ru-RU" sz="2800" b="1" dirty="0">
                <a:latin typeface="+mj-lt"/>
                <a:ea typeface="+mj-ea"/>
                <a:cs typeface="+mj-cs"/>
              </a:rPr>
              <a:t/>
            </a:r>
            <a:br>
              <a:rPr lang="ru-RU" sz="2800" b="1" dirty="0">
                <a:latin typeface="+mj-lt"/>
                <a:ea typeface="+mj-ea"/>
                <a:cs typeface="+mj-cs"/>
              </a:rPr>
            </a:br>
            <a:r>
              <a:rPr lang="ru-RU" sz="2800" dirty="0">
                <a:latin typeface="+mj-lt"/>
                <a:ea typeface="+mj-ea"/>
                <a:cs typeface="+mj-cs"/>
              </a:rPr>
              <a:t/>
            </a:r>
            <a:br>
              <a:rPr lang="ru-RU" sz="2800" dirty="0">
                <a:latin typeface="+mj-lt"/>
                <a:ea typeface="+mj-ea"/>
                <a:cs typeface="+mj-cs"/>
              </a:rPr>
            </a:b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3" y="5445125"/>
            <a:ext cx="8183562" cy="10509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ОД  Чтение художественной литературы, занятия по развитию речи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беседы по тексту, умение задавать вопросы и отвечать на них;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придумывание однокоренных слов;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использование фразеологизмов и пословиц в </a:t>
            </a:r>
            <a:r>
              <a:rPr lang="ru-RU" sz="2000" b="0" dirty="0" smtClean="0">
                <a:solidFill>
                  <a:schemeClr val="tx1"/>
                </a:solidFill>
              </a:rPr>
              <a:t>речи детей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пересказ сказки по ролям.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пересказ литературных произведений,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-составление рассказа по картинке (иллюстрации) или по серии сюжетных картин.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чтение народных сказок «Лисичка со скалочкой», «</a:t>
            </a:r>
            <a:r>
              <a:rPr lang="ru-RU" sz="2000" dirty="0" err="1" smtClean="0">
                <a:solidFill>
                  <a:schemeClr val="tx1"/>
                </a:solidFill>
              </a:rPr>
              <a:t>Морозко</a:t>
            </a:r>
            <a:r>
              <a:rPr lang="ru-RU" sz="2000" dirty="0" smtClean="0">
                <a:solidFill>
                  <a:schemeClr val="tx1"/>
                </a:solidFill>
              </a:rPr>
              <a:t>», «Лиса и журавль» и др. ;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- беседы на этические темы «Хорошо ли быть таким?», «Правильно ли поступил герой» и др.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 </a:t>
            </a:r>
            <a:r>
              <a:rPr lang="ru-RU" sz="20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458679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765175"/>
            <a:ext cx="7772400" cy="914400"/>
          </a:xfrm>
        </p:spPr>
        <p:txBody>
          <a:bodyPr/>
          <a:lstStyle/>
          <a:p>
            <a:pPr marL="36513" algn="ctr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Режимные моменты</a:t>
            </a:r>
            <a:endParaRPr lang="ru-RU" sz="3200" smtClean="0">
              <a:solidFill>
                <a:srgbClr val="FF0000"/>
              </a:solidFill>
            </a:endParaRPr>
          </a:p>
          <a:p>
            <a:pPr marL="36513" algn="ctr">
              <a:spcBef>
                <a:spcPct val="0"/>
              </a:spcBef>
            </a:pPr>
            <a:endParaRPr lang="ru-RU" sz="3200" smtClean="0">
              <a:solidFill>
                <a:srgbClr val="FF0000"/>
              </a:solidFill>
            </a:endParaRP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539750" y="1557338"/>
            <a:ext cx="8280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  <a:cs typeface="Times New Roman" pitchFamily="18" charset="0"/>
              </a:rPr>
              <a:t>- игры-драматизации – упражнять детей в синхронном выражении чувств и телодвижений.</a:t>
            </a:r>
            <a:endParaRPr lang="ru-RU" sz="2000" b="1"/>
          </a:p>
          <a:p>
            <a:pPr eaLnBrk="0" hangingPunct="0"/>
            <a:r>
              <a:rPr lang="ru-RU" sz="2000" b="1">
                <a:solidFill>
                  <a:srgbClr val="000000"/>
                </a:solidFill>
                <a:cs typeface="Times New Roman" pitchFamily="18" charset="0"/>
              </a:rPr>
              <a:t>- игры с геометрическими фигурами «Составь фигуру» (например, Заяц, Лиса, Колобок);</a:t>
            </a:r>
            <a:endParaRPr lang="ru-RU" sz="2000" b="1"/>
          </a:p>
          <a:p>
            <a:pPr eaLnBrk="0" hangingPunct="0"/>
            <a:r>
              <a:rPr lang="ru-RU" sz="2000" b="1">
                <a:solidFill>
                  <a:srgbClr val="000000"/>
                </a:solidFill>
                <a:cs typeface="Times New Roman" pitchFamily="18" charset="0"/>
              </a:rPr>
              <a:t>- игра со счётными палочками «Изобрази героев сказки».</a:t>
            </a:r>
            <a:endParaRPr lang="ru-RU" sz="2000" b="1"/>
          </a:p>
          <a:p>
            <a:pPr eaLnBrk="0" hangingPunct="0"/>
            <a:r>
              <a:rPr lang="ru-RU" sz="2000" b="1">
                <a:solidFill>
                  <a:srgbClr val="000000"/>
                </a:solidFill>
                <a:cs typeface="Times New Roman" pitchFamily="18" charset="0"/>
              </a:rPr>
              <a:t>- беседы на тему «Всё в природе взаимосвязано и всё находится в развитии»;</a:t>
            </a:r>
            <a:endParaRPr lang="ru-RU" sz="2000" b="1"/>
          </a:p>
          <a:p>
            <a:pPr eaLnBrk="0" hangingPunct="0"/>
            <a:r>
              <a:rPr lang="ru-RU" sz="2000" b="1">
                <a:solidFill>
                  <a:srgbClr val="000000"/>
                </a:solidFill>
                <a:cs typeface="Times New Roman" pitchFamily="18" charset="0"/>
              </a:rPr>
              <a:t>- дидактические игры, направленные развитие логического мышления « Что за сказка», «По следам сказочных героев», « Сказки перепутались».</a:t>
            </a:r>
            <a:endParaRPr lang="ru-RU" sz="2000" b="1"/>
          </a:p>
          <a:p>
            <a:pPr eaLnBrk="0" hangingPunct="0"/>
            <a:r>
              <a:rPr lang="ru-RU" sz="2000" b="1" i="1" u="sng">
                <a:solidFill>
                  <a:srgbClr val="FF0000"/>
                </a:solidFill>
                <a:cs typeface="Times New Roman" pitchFamily="18" charset="0"/>
              </a:rPr>
              <a:t>-трудовая деятельность (процесс изготовления книжек-сказок своими руками в совместной деятельности с о специалистом по художественному творчеству «Колобок»).</a:t>
            </a:r>
            <a:endParaRPr lang="ru-RU" sz="2000" b="1" i="1" u="sng">
              <a:solidFill>
                <a:srgbClr val="FF0000"/>
              </a:solidFill>
            </a:endParaRPr>
          </a:p>
          <a:p>
            <a:pPr eaLnBrk="0" hangingPunct="0"/>
            <a:endParaRPr lang="ru-RU" sz="2000" b="1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01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2349500"/>
            <a:ext cx="7920037" cy="3370263"/>
          </a:xfrm>
        </p:spPr>
        <p:txBody>
          <a:bodyPr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Обратите свое сердце к книгам…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«Какое богатство мудрость и доброта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рассыпано по книгам всех времен и народов!»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Л.Н.Толстой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5336486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84784"/>
            <a:ext cx="5880719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980728"/>
            <a:ext cx="5992325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76672"/>
            <a:ext cx="7293061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20713"/>
            <a:ext cx="6965950" cy="17367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000" dirty="0" smtClean="0">
                <a:solidFill>
                  <a:srgbClr val="FF0000"/>
                </a:solidFill>
              </a:rPr>
              <a:t>3. Работа с родителями</a:t>
            </a:r>
            <a:endParaRPr lang="ru-RU" sz="50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3314" name="Picture 2" descr="Картинки по запросу работа с родителя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348880"/>
            <a:ext cx="5280000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476250"/>
            <a:ext cx="7772400" cy="914400"/>
          </a:xfrm>
        </p:spPr>
        <p:txBody>
          <a:bodyPr/>
          <a:lstStyle/>
          <a:p>
            <a:pPr marL="36513" algn="ctr">
              <a:spcBef>
                <a:spcPct val="0"/>
              </a:spcBef>
            </a:pPr>
            <a:r>
              <a:rPr lang="ru-RU" sz="4400" b="1" smtClean="0">
                <a:solidFill>
                  <a:srgbClr val="FF0000"/>
                </a:solidFill>
              </a:rPr>
              <a:t>Работа с родителями</a:t>
            </a:r>
            <a:endParaRPr lang="ru-RU" sz="3200" smtClean="0">
              <a:solidFill>
                <a:srgbClr val="FF0000"/>
              </a:solidFill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11188" y="1196975"/>
            <a:ext cx="81375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-Организованы консультации: «Что и как читать детям», «Сказкотерапия на занятиях по развитию речи».</a:t>
            </a:r>
            <a:endParaRPr lang="ru-RU" sz="2000" b="1">
              <a:latin typeface="Verdana" pitchFamily="34" charset="0"/>
            </a:endParaRPr>
          </a:p>
          <a:p>
            <a:pPr eaLnBrk="0" hangingPunct="0"/>
            <a:r>
              <a:rPr lang="ru-RU" sz="20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-В период с декабря по январь, в группе действовала выставка дидактических игр для речевого развития детей. </a:t>
            </a:r>
            <a:endParaRPr lang="ru-RU" sz="2000" b="1">
              <a:latin typeface="Verdana" pitchFamily="34" charset="0"/>
            </a:endParaRPr>
          </a:p>
          <a:p>
            <a:pPr eaLnBrk="0" hangingPunct="0"/>
            <a:r>
              <a:rPr lang="ru-RU" sz="20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-Совместно с родителями в группе проведён конкурс чтецов, где родители учили с детьми любимые стихотворения, а дети читали свои любимые стихи. Данное мероприятие повысило интерес к художественной литературе, вызвало интерес к поэзии.</a:t>
            </a:r>
            <a:endParaRPr lang="ru-RU" sz="2000" b="1">
              <a:latin typeface="Verdana" pitchFamily="34" charset="0"/>
            </a:endParaRPr>
          </a:p>
          <a:p>
            <a:pPr eaLnBrk="0" hangingPunct="0"/>
            <a:r>
              <a:rPr lang="ru-RU" sz="20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- На сайте детского сада, на страничке группы добавлены рекомендации для родителей «Развитие речи детей средствами художественной литературы».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5805488"/>
            <a:ext cx="7772400" cy="914400"/>
          </a:xfrm>
        </p:spPr>
        <p:txBody>
          <a:bodyPr/>
          <a:lstStyle/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Работа с родителями</a:t>
            </a:r>
            <a:endParaRPr lang="ru-RU" sz="3200" smtClean="0">
              <a:solidFill>
                <a:srgbClr val="FF0000"/>
              </a:solidFill>
            </a:endParaRP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052551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539750" y="839788"/>
            <a:ext cx="8172450" cy="57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Результаты работы:</a:t>
            </a:r>
            <a:endParaRPr lang="ru-RU" sz="2800" b="1">
              <a:solidFill>
                <a:srgbClr val="FF0000"/>
              </a:solidFill>
              <a:latin typeface="Tahoma" pitchFamily="34" charset="0"/>
            </a:endParaRPr>
          </a:p>
          <a:p>
            <a:pPr eaLnBrk="0" hangingPunct="0"/>
            <a:r>
              <a:rPr lang="ru-RU" sz="28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- у детей развивается связная речь, активизируется словарь.</a:t>
            </a:r>
            <a:endParaRPr lang="ru-RU" sz="2800" b="1">
              <a:latin typeface="Tahoma" pitchFamily="34" charset="0"/>
            </a:endParaRPr>
          </a:p>
          <a:p>
            <a:pPr eaLnBrk="0" hangingPunct="0"/>
            <a:r>
              <a:rPr lang="ru-RU" sz="28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-  развивается образная речь, диологическая  и монологическая речь,</a:t>
            </a:r>
            <a:endParaRPr lang="ru-RU" sz="2800" b="1">
              <a:latin typeface="Tahoma" pitchFamily="34" charset="0"/>
            </a:endParaRPr>
          </a:p>
          <a:p>
            <a:pPr eaLnBrk="0" hangingPunct="0"/>
            <a:r>
              <a:rPr lang="ru-RU" sz="28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-дети пересказывают небольшие тексты и сказки,</a:t>
            </a:r>
            <a:endParaRPr lang="ru-RU" sz="2800" b="1">
              <a:latin typeface="Tahoma" pitchFamily="34" charset="0"/>
            </a:endParaRPr>
          </a:p>
          <a:p>
            <a:pPr eaLnBrk="0" hangingPunct="0">
              <a:buFontTx/>
              <a:buChar char="-"/>
            </a:pPr>
            <a:r>
              <a:rPr lang="ru-RU" sz="28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драматизируют небольшие, знакомые произведения,</a:t>
            </a:r>
          </a:p>
          <a:p>
            <a:pPr eaLnBrk="0" hangingPunct="0"/>
            <a:r>
              <a:rPr lang="ru-RU" sz="28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-дети умеют работать с мнемотаблицами индивидуально и сообща.</a:t>
            </a:r>
          </a:p>
          <a:p>
            <a:pPr eaLnBrk="0" hangingPunct="0">
              <a:buFontTx/>
              <a:buChar char="-"/>
            </a:pPr>
            <a:endParaRPr lang="ru-RU" sz="3200">
              <a:latin typeface="Tahoma" pitchFamily="34" charset="0"/>
            </a:endParaRPr>
          </a:p>
          <a:p>
            <a:pPr eaLnBrk="0" hangingPunct="0"/>
            <a:endParaRPr lang="ru-RU" sz="3200">
              <a:latin typeface="Tahoma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-1466850"/>
            <a:ext cx="6965950" cy="54514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80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288" y="4365625"/>
            <a:ext cx="7772400" cy="1828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Художественная литература</a:t>
            </a:r>
            <a:r>
              <a:rPr lang="ru-RU" sz="2800" dirty="0" smtClean="0">
                <a:solidFill>
                  <a:schemeClr val="tx1"/>
                </a:solidFill>
              </a:rPr>
              <a:t> служит действенным средством умственного, нравственного и эстетического воспитания. Она </a:t>
            </a:r>
            <a:r>
              <a:rPr lang="ru-RU" sz="2800" dirty="0" smtClean="0">
                <a:solidFill>
                  <a:srgbClr val="FF0000"/>
                </a:solidFill>
              </a:rPr>
              <a:t>развивает</a:t>
            </a:r>
            <a:r>
              <a:rPr lang="ru-RU" sz="2800" dirty="0" smtClean="0">
                <a:solidFill>
                  <a:schemeClr val="tx1"/>
                </a:solidFill>
              </a:rPr>
              <a:t> мышление и воображение ребенка, обогащает его эмоции, дает прекрасные образцы русского </a:t>
            </a:r>
            <a:r>
              <a:rPr lang="ru-RU" sz="2800" dirty="0" smtClean="0">
                <a:solidFill>
                  <a:srgbClr val="FF0000"/>
                </a:solidFill>
              </a:rPr>
              <a:t>литературного языка. </a:t>
            </a:r>
            <a:r>
              <a:rPr lang="ru-RU" sz="2800" dirty="0" smtClean="0">
                <a:solidFill>
                  <a:schemeClr val="tx1"/>
                </a:solidFill>
              </a:rPr>
              <a:t>Велика </a:t>
            </a:r>
            <a:r>
              <a:rPr lang="ru-RU" sz="2800" dirty="0" smtClean="0">
                <a:solidFill>
                  <a:srgbClr val="FF0000"/>
                </a:solidFill>
              </a:rPr>
              <a:t>роль художественной литературы в развитии речи ребенка, </a:t>
            </a:r>
            <a:r>
              <a:rPr lang="ru-RU" sz="2800" dirty="0" smtClean="0">
                <a:solidFill>
                  <a:schemeClr val="tx1"/>
                </a:solidFill>
              </a:rPr>
              <a:t>без чего невозможно успешное обучение в школе.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68413" y="1109663"/>
            <a:ext cx="6964362" cy="540067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latin typeface="+mj-lt"/>
                <a:ea typeface="+mj-ea"/>
                <a:cs typeface="+mj-cs"/>
              </a:rPr>
              <a:t/>
            </a:r>
            <a:br>
              <a:rPr lang="ru-RU" sz="2800" b="1" dirty="0">
                <a:latin typeface="+mj-lt"/>
                <a:ea typeface="+mj-ea"/>
                <a:cs typeface="+mj-cs"/>
              </a:rPr>
            </a:br>
            <a:r>
              <a:rPr lang="ru-RU" sz="2800" b="1" dirty="0">
                <a:latin typeface="+mj-lt"/>
                <a:ea typeface="+mj-ea"/>
                <a:cs typeface="+mj-cs"/>
              </a:rPr>
              <a:t/>
            </a:r>
            <a:br>
              <a:rPr lang="ru-RU" sz="2800" b="1" dirty="0">
                <a:latin typeface="+mj-lt"/>
                <a:ea typeface="+mj-ea"/>
                <a:cs typeface="+mj-cs"/>
              </a:rPr>
            </a:br>
            <a:r>
              <a:rPr lang="ru-RU" sz="2800" dirty="0">
                <a:latin typeface="+mj-lt"/>
                <a:ea typeface="+mj-ea"/>
                <a:cs typeface="+mj-cs"/>
              </a:rPr>
              <a:t/>
            </a:r>
            <a:br>
              <a:rPr lang="ru-RU" sz="2800" dirty="0">
                <a:latin typeface="+mj-lt"/>
                <a:ea typeface="+mj-ea"/>
                <a:cs typeface="+mj-cs"/>
              </a:rPr>
            </a:br>
            <a:endParaRPr lang="ru-RU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3" y="5445125"/>
            <a:ext cx="8183562" cy="10509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Цель педагогической деятельности: </a:t>
            </a:r>
            <a:r>
              <a:rPr lang="ru-RU" sz="2000" b="0" dirty="0" smtClean="0">
                <a:solidFill>
                  <a:schemeClr val="tx1"/>
                </a:solidFill>
              </a:rPr>
              <a:t>развитие речи детей дошкольного возраста через знакомство с художественной литературой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r>
              <a:rPr lang="ru-RU" sz="20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Задачи:</a:t>
            </a:r>
            <a:r>
              <a:rPr lang="ru-RU" sz="20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• Сформировать интерес к </a:t>
            </a:r>
            <a:r>
              <a:rPr lang="ru-RU" sz="2000" b="0" dirty="0" smtClean="0">
                <a:solidFill>
                  <a:schemeClr val="tx1"/>
                </a:solidFill>
              </a:rPr>
              <a:t>художественной литературе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• Расширять и активизировать словарный запас </a:t>
            </a:r>
            <a:r>
              <a:rPr lang="ru-RU" sz="2000" b="0" dirty="0" smtClean="0">
                <a:solidFill>
                  <a:schemeClr val="tx1"/>
                </a:solidFill>
              </a:rPr>
              <a:t>детей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• </a:t>
            </a:r>
            <a:r>
              <a:rPr lang="ru-RU" sz="2000" b="0" dirty="0" smtClean="0">
                <a:solidFill>
                  <a:schemeClr val="tx1"/>
                </a:solidFill>
              </a:rPr>
              <a:t>Знакомить</a:t>
            </a:r>
            <a:r>
              <a:rPr lang="ru-RU" sz="2000" dirty="0" smtClean="0">
                <a:solidFill>
                  <a:schemeClr val="tx1"/>
                </a:solidFill>
              </a:rPr>
              <a:t> с основными жанровыми особенностями сказок, рассказов, стихотворений.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• Совершенствовать </a:t>
            </a:r>
            <a:r>
              <a:rPr lang="ru-RU" sz="2000" b="0" dirty="0" smtClean="0">
                <a:solidFill>
                  <a:schemeClr val="tx1"/>
                </a:solidFill>
              </a:rPr>
              <a:t>художественно</a:t>
            </a:r>
            <a:r>
              <a:rPr lang="ru-RU" sz="2000" dirty="0" smtClean="0">
                <a:solidFill>
                  <a:schemeClr val="tx1"/>
                </a:solidFill>
              </a:rPr>
              <a:t>-речевые исполнительские навыки </a:t>
            </a:r>
            <a:r>
              <a:rPr lang="ru-RU" sz="2000" b="0" dirty="0" smtClean="0">
                <a:solidFill>
                  <a:schemeClr val="tx1"/>
                </a:solidFill>
              </a:rPr>
              <a:t>детей</a:t>
            </a:r>
            <a:r>
              <a:rPr lang="ru-RU" sz="2000" dirty="0" smtClean="0">
                <a:solidFill>
                  <a:schemeClr val="tx1"/>
                </a:solidFill>
              </a:rPr>
              <a:t> при чтении стихотворений;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• Обращать внимание </a:t>
            </a:r>
            <a:r>
              <a:rPr lang="ru-RU" sz="2000" b="0" dirty="0" smtClean="0">
                <a:solidFill>
                  <a:schemeClr val="tx1"/>
                </a:solidFill>
              </a:rPr>
              <a:t>детей</a:t>
            </a:r>
            <a:r>
              <a:rPr lang="ru-RU" sz="2000" dirty="0" smtClean="0">
                <a:solidFill>
                  <a:schemeClr val="tx1"/>
                </a:solidFill>
              </a:rPr>
              <a:t> на изобразительно-выразительные средства (образные слова и выражения, эпитеты, сравнения); помогать почувствовать красоту и выразительность языка произведения, прививать чуткость к поэтическому слову.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• </a:t>
            </a:r>
            <a:r>
              <a:rPr lang="ru-RU" sz="2000" b="0" dirty="0" smtClean="0">
                <a:solidFill>
                  <a:schemeClr val="tx1"/>
                </a:solidFill>
              </a:rPr>
              <a:t>Развивать</a:t>
            </a:r>
            <a:r>
              <a:rPr lang="ru-RU" sz="2000" dirty="0" smtClean="0">
                <a:solidFill>
                  <a:schemeClr val="tx1"/>
                </a:solidFill>
              </a:rPr>
              <a:t> творческие способности у </a:t>
            </a:r>
            <a:r>
              <a:rPr lang="ru-RU" sz="2000" b="0" dirty="0" smtClean="0">
                <a:solidFill>
                  <a:schemeClr val="tx1"/>
                </a:solidFill>
              </a:rPr>
              <a:t>детей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785813"/>
            <a:ext cx="6965950" cy="20875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0000"/>
                </a:solidFill>
                <a:cs typeface="Times New Roman" pitchFamily="18" charset="0"/>
              </a:rPr>
              <a:t>1. </a:t>
            </a:r>
            <a:r>
              <a:rPr lang="ru-RU" sz="3200" dirty="0" smtClean="0">
                <a:solidFill>
                  <a:srgbClr val="FF0000"/>
                </a:solidFill>
              </a:rPr>
              <a:t>Предметно-развивающая среда для самостоятельной  и совместной деятельности детей.</a:t>
            </a:r>
            <a:r>
              <a:rPr lang="ru-RU" sz="3200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accent1">
                    <a:tint val="88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64904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84984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4213" y="476250"/>
            <a:ext cx="8207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4000">
                <a:solidFill>
                  <a:srgbClr val="FF0000"/>
                </a:solidFill>
                <a:cs typeface="Times New Roman" pitchFamily="18" charset="0"/>
              </a:rPr>
              <a:t>Книжный</a:t>
            </a:r>
            <a:r>
              <a:rPr lang="ru-RU" sz="4000" b="1">
                <a:solidFill>
                  <a:srgbClr val="FF0000"/>
                </a:solidFill>
                <a:cs typeface="Times New Roman" pitchFamily="18" charset="0"/>
              </a:rPr>
              <a:t> уголок «Книжкин дом»</a:t>
            </a:r>
            <a:endParaRPr lang="ru-RU" sz="400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560000" cy="50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898775" y="5568950"/>
            <a:ext cx="3741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 sz="40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Речевой уголок</a:t>
            </a:r>
            <a:endParaRPr lang="ru-RU" sz="4000" b="1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648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1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5445125"/>
            <a:ext cx="7772400" cy="914400"/>
          </a:xfrm>
        </p:spPr>
        <p:txBody>
          <a:bodyPr/>
          <a:lstStyle/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Игры на развитие речевого дыхания</a:t>
            </a:r>
            <a:r>
              <a:rPr lang="ru-RU" sz="320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5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980728"/>
            <a:ext cx="648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5661025"/>
            <a:ext cx="7772400" cy="914400"/>
          </a:xfrm>
        </p:spPr>
        <p:txBody>
          <a:bodyPr/>
          <a:lstStyle/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Игры  на активизацию </a:t>
            </a:r>
          </a:p>
          <a:p>
            <a:pPr marL="36513">
              <a:spcBef>
                <a:spcPct val="0"/>
              </a:spcBef>
            </a:pPr>
            <a:r>
              <a:rPr lang="ru-RU" sz="3200" b="1" smtClean="0">
                <a:solidFill>
                  <a:srgbClr val="FF0000"/>
                </a:solidFill>
              </a:rPr>
              <a:t>словаря</a:t>
            </a:r>
            <a:endParaRPr lang="ru-RU" sz="3200" smtClean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5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692696"/>
            <a:ext cx="702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32656"/>
            <a:ext cx="7739960" cy="515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1735</TotalTime>
  <Words>483</Words>
  <Application>Microsoft Office PowerPoint</Application>
  <PresentationFormat>Экран (4:3)</PresentationFormat>
  <Paragraphs>47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Verdana</vt:lpstr>
      <vt:lpstr>Arial</vt:lpstr>
      <vt:lpstr>Wingdings 2</vt:lpstr>
      <vt:lpstr>Calibri</vt:lpstr>
      <vt:lpstr>Times New Roman</vt:lpstr>
      <vt:lpstr>Tahoma</vt:lpstr>
      <vt:lpstr>Аспект</vt:lpstr>
      <vt:lpstr>Аспект</vt:lpstr>
      <vt:lpstr>Аспект</vt:lpstr>
      <vt:lpstr>Аспект</vt:lpstr>
      <vt:lpstr>Аспект</vt:lpstr>
      <vt:lpstr>Развитие речи детей дошкольного возраста через знакомство с художественной литературой. </vt:lpstr>
      <vt:lpstr>Обратите свое сердце к книгам… «Какое богатство мудрость и доброта рассыпано по книгам всех времен и народов!»  Л.Н.Толстой  </vt:lpstr>
      <vt:lpstr>Художественная литература служит действенным средством умственного, нравственного и эстетического воспитания. Она развивает мышление и воображение ребенка, обогащает его эмоции, дает прекрасные образцы русского литературного языка. Велика роль художественной литературы в развитии речи ребенка, без чего невозможно успешное обучение в школе.  </vt:lpstr>
      <vt:lpstr>Цель педагогической деятельности: развитие речи детей дошкольного возраста через знакомство с художественной литературой. Задачи: • Сформировать интерес к художественной литературе. • Расширять и активизировать словарный запас детей. • Знакомить с основными жанровыми особенностями сказок, рассказов, стихотворений. • Совершенствовать художественно-речевые исполнительские навыки детей при чтении стихотворений; • Обращать внимание детей на изобразительно-выразительные средства (образные слова и выражения, эпитеты, сравнения); помогать почувствовать красоту и выразительность языка произведения, прививать чуткость к поэтическому слову. • Развивать творческие способности у детей.</vt:lpstr>
      <vt:lpstr>1. Предметно-развивающая среда для самостоятельной  и совместной деятельности детей.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2. Работа с детьми </vt:lpstr>
      <vt:lpstr>ОД  Чтение художественной литературы, занятия по развитию речи - беседы по тексту, умение задавать вопросы и отвечать на них; - придумывание однокоренных слов; - использование фразеологизмов и пословиц в речи детей; - пересказ сказки по ролям. - пересказ литературных произведений, -составление рассказа по картинке (иллюстрации) или по серии сюжетных картин. - чтение народных сказок «Лисичка со скалочкой», «Морозко», «Лиса и журавль» и др. ; - беседы на этические темы «Хорошо ли быть таким?», «Правильно ли поступил герой» и др.     </vt:lpstr>
      <vt:lpstr>Слайд 19</vt:lpstr>
      <vt:lpstr>Слайд 20</vt:lpstr>
      <vt:lpstr>3. Работа с родителями</vt:lpstr>
      <vt:lpstr>Слайд 22</vt:lpstr>
      <vt:lpstr>Слайд 23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адаптивной среды для укрепления здоровья и социальной абилитации воспитанников с ограниченными возможностями здоровья</dc:title>
  <dc:creator>Stork@Aster</dc:creator>
  <cp:lastModifiedBy>user</cp:lastModifiedBy>
  <cp:revision>162</cp:revision>
  <dcterms:created xsi:type="dcterms:W3CDTF">2014-04-04T19:15:39Z</dcterms:created>
  <dcterms:modified xsi:type="dcterms:W3CDTF">2017-02-02T10:16:43Z</dcterms:modified>
</cp:coreProperties>
</file>