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73" r:id="rId14"/>
    <p:sldId id="270" r:id="rId15"/>
    <p:sldId id="274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6458C-8204-4D08-B1AB-C7F55F731744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82A1B-EAF7-4E97-BF09-525140024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82A1B-EAF7-4E97-BF09-52514002491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820DCE-F724-4862-A37A-8EE2006198DD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EB22E5-F643-4C5B-A9FE-22FAC92352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515385" y="764704"/>
            <a:ext cx="9912842" cy="2585323"/>
          </a:xfrm>
          <a:prstGeom prst="rect">
            <a:avLst/>
          </a:prstGeom>
          <a:noFill/>
          <a:scene3d>
            <a:camera prst="perspectiveLef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ВИДЫ ПРЕДЛОЖЕНИЙ </a:t>
            </a:r>
          </a:p>
          <a:p>
            <a:pPr algn="ctr"/>
            <a:r>
              <a:rPr lang="ru-RU" sz="5400" b="1" cap="all" spc="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 </a:t>
            </a:r>
            <a:r>
              <a:rPr lang="ru-RU" sz="5400" b="1" cap="all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эмоциональной</a:t>
            </a:r>
          </a:p>
          <a:p>
            <a:pPr algn="ctr"/>
            <a:r>
              <a:rPr lang="ru-RU" sz="5400" b="1" cap="all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окраске</a:t>
            </a:r>
            <a:endParaRPr lang="ru-RU" sz="5400" b="1" cap="all" spc="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0430" y="3643314"/>
            <a:ext cx="24670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Урок русского языка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в 5 классе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57422" y="428604"/>
            <a:ext cx="4290556" cy="63976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Как  дать  совет?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14282" y="1000109"/>
            <a:ext cx="8576836" cy="4929222"/>
          </a:xfrm>
        </p:spPr>
        <p:txBody>
          <a:bodyPr/>
          <a:lstStyle/>
          <a:p>
            <a:pPr indent="0" algn="just"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Героя рассказа Виктора Драгунского – Дениску – родители не взяли в гости, так как он не умел правильно есть. Едва ли до Дениски дошли слова отца…</a:t>
            </a:r>
          </a:p>
          <a:p>
            <a:pPr indent="0" algn="just">
              <a:buNone/>
            </a:pPr>
            <a:r>
              <a:rPr lang="ru-RU" b="1" i="1" dirty="0" smtClean="0">
                <a:solidFill>
                  <a:schemeClr val="accent1"/>
                </a:solidFill>
              </a:rPr>
              <a:t>Когда ешь, не чавкай, не причмокивай, не дуй на еду, не стони от удовольствия и вообще не издавай звуков при еде…</a:t>
            </a:r>
          </a:p>
          <a:p>
            <a:pPr marL="800100" indent="-457200" algn="just">
              <a:buNone/>
            </a:pPr>
            <a:r>
              <a:rPr lang="ru-RU" sz="2000" b="1" i="1" dirty="0" smtClean="0">
                <a:solidFill>
                  <a:srgbClr val="C00000"/>
                </a:solidFill>
              </a:rPr>
              <a:t>Какие по цели высказывания предложения использовал отец Дениски?</a:t>
            </a:r>
          </a:p>
          <a:p>
            <a:pPr marL="800100" indent="-457200" algn="just">
              <a:buNone/>
            </a:pPr>
            <a:r>
              <a:rPr lang="ru-RU" sz="2000" b="1" i="1" dirty="0" smtClean="0">
                <a:solidFill>
                  <a:srgbClr val="C00000"/>
                </a:solidFill>
              </a:rPr>
              <a:t>В чём коварство побудительных предложений?</a:t>
            </a:r>
          </a:p>
          <a:p>
            <a:pPr marL="800100" indent="-457200" algn="just">
              <a:buNone/>
            </a:pPr>
            <a:endParaRPr lang="ru-RU" sz="2000" b="1" i="1" dirty="0" smtClean="0">
              <a:solidFill>
                <a:srgbClr val="C00000"/>
              </a:solidFill>
            </a:endParaRPr>
          </a:p>
          <a:p>
            <a:pPr marL="800100" indent="-457200"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ЗАДАНИЕ</a:t>
            </a:r>
          </a:p>
          <a:p>
            <a:pPr marL="800100" indent="0" algn="just"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Переделайте и запишите предложение, обращаясь к Дениске добрее, но оставив основной смысл поучения. А сделать это можно, заменив побудительное предложение повествовательным.</a:t>
            </a:r>
            <a:endParaRPr lang="ru-RU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17904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6" indent="0">
              <a:buSzPct val="70000"/>
              <a:buNone/>
            </a:pPr>
            <a:r>
              <a:rPr lang="ru-RU" sz="28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Работаем по учебнику</a:t>
            </a:r>
            <a:endParaRPr lang="ru-RU" sz="2800" dirty="0" smtClean="0">
              <a:solidFill>
                <a:srgbClr val="00B050"/>
              </a:solidFill>
            </a:endParaRPr>
          </a:p>
          <a:p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Выполнить задание: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6"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chemeClr val="tx1"/>
                </a:solidFill>
              </a:rPr>
              <a:t>Упр. 207 (</a:t>
            </a:r>
            <a:r>
              <a:rPr lang="ru-RU" b="1" dirty="0" err="1" smtClean="0">
                <a:solidFill>
                  <a:schemeClr val="tx1"/>
                </a:solidFill>
              </a:rPr>
              <a:t>стр</a:t>
            </a:r>
            <a:r>
              <a:rPr lang="ru-RU" b="1" dirty="0" smtClean="0">
                <a:solidFill>
                  <a:schemeClr val="tx1"/>
                </a:solidFill>
              </a:rPr>
              <a:t> 63) /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Найдите в тексте вопросительные предложения, спишите их.</a:t>
            </a:r>
          </a:p>
          <a:p>
            <a:pPr>
              <a:buNone/>
            </a:pPr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Упр.207 (</a:t>
            </a:r>
            <a:r>
              <a:rPr lang="ru-RU" b="1" dirty="0" err="1" smtClean="0">
                <a:solidFill>
                  <a:srgbClr val="00B050"/>
                </a:solidFill>
              </a:rPr>
              <a:t>стр</a:t>
            </a:r>
            <a:r>
              <a:rPr lang="ru-RU" b="1" dirty="0" smtClean="0">
                <a:solidFill>
                  <a:srgbClr val="00B050"/>
                </a:solidFill>
              </a:rPr>
              <a:t> 63) /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Найдите и запишите повествовательные предложения/.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7" name="Рисунок 6" descr="1boybooks-med[1].jpg"/>
          <p:cNvPicPr>
            <a:picLocks noChangeAspect="1"/>
          </p:cNvPicPr>
          <p:nvPr/>
        </p:nvPicPr>
        <p:blipFill>
          <a:blip r:embed="rId2" cstate="print"/>
          <a:srcRect l="11765" r="13235"/>
          <a:stretch>
            <a:fillRect/>
          </a:stretch>
        </p:blipFill>
        <p:spPr>
          <a:xfrm>
            <a:off x="323528" y="2492896"/>
            <a:ext cx="2500322" cy="2500306"/>
          </a:xfrm>
          <a:prstGeom prst="rect">
            <a:avLst/>
          </a:prstGeom>
        </p:spPr>
      </p:pic>
      <p:pic>
        <p:nvPicPr>
          <p:cNvPr id="8" name="Рисунок 7" descr="1boybooks-med[1].jpg"/>
          <p:cNvPicPr>
            <a:picLocks noChangeAspect="1"/>
          </p:cNvPicPr>
          <p:nvPr/>
        </p:nvPicPr>
        <p:blipFill>
          <a:blip r:embed="rId2" cstate="print"/>
          <a:srcRect l="11765" r="13235"/>
          <a:stretch>
            <a:fillRect/>
          </a:stretch>
        </p:blipFill>
        <p:spPr>
          <a:xfrm>
            <a:off x="475928" y="2645296"/>
            <a:ext cx="2500322" cy="2500306"/>
          </a:xfrm>
          <a:prstGeom prst="rect">
            <a:avLst/>
          </a:prstGeom>
        </p:spPr>
      </p:pic>
      <p:pic>
        <p:nvPicPr>
          <p:cNvPr id="9" name="Рисунок 8" descr="1boybooks-med[1].jpg"/>
          <p:cNvPicPr>
            <a:picLocks noChangeAspect="1"/>
          </p:cNvPicPr>
          <p:nvPr/>
        </p:nvPicPr>
        <p:blipFill>
          <a:blip r:embed="rId2" cstate="print"/>
          <a:srcRect l="11765" r="13235"/>
          <a:stretch>
            <a:fillRect/>
          </a:stretch>
        </p:blipFill>
        <p:spPr>
          <a:xfrm>
            <a:off x="179512" y="1196752"/>
            <a:ext cx="4392488" cy="48965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6292848"/>
            <a:ext cx="85876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1444" y="188640"/>
            <a:ext cx="8178988" cy="1008112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Поставить правильно знаки в конце предложений: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4007" y="188640"/>
            <a:ext cx="4293259" cy="1008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8539028" cy="441721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Бабушка, постой немножко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Расскажи мне об этом писателе, пожалуйста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Сколько звёзд на небесах, а веснушек на носах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Чем вы, гости, торг ведёте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В лучах утреннего солнца загораются капли росы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Какой же прекрасный день сегодня</a:t>
            </a:r>
          </a:p>
          <a:p>
            <a:r>
              <a:rPr lang="ru-RU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Почему же подснежники растут зимой</a:t>
            </a:r>
          </a:p>
          <a:p>
            <a:r>
              <a:rPr lang="ru-RU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 Почему спешат цвести эти цветы</a:t>
            </a:r>
          </a:p>
          <a:p>
            <a:r>
              <a:rPr lang="ru-RU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 Они очень любят свет в голом лесу</a:t>
            </a:r>
          </a:p>
          <a:p>
            <a:r>
              <a:rPr lang="ru-RU" dirty="0" smtClean="0">
                <a:ln>
                  <a:solidFill>
                    <a:srgbClr val="00B050"/>
                  </a:solidFill>
                </a:ln>
                <a:solidFill>
                  <a:srgbClr val="7030A0"/>
                </a:solidFill>
              </a:rPr>
              <a:t> Света очень много, зацветай же скорей, весенний цветок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8891546" y="1316037"/>
            <a:ext cx="45719" cy="39417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04800" y="6292850"/>
            <a:ext cx="8610600" cy="8847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1444" y="116632"/>
            <a:ext cx="4290556" cy="1189880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79512" y="188640"/>
            <a:ext cx="8757754" cy="122413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cs typeface="Aharoni" pitchFamily="2" charset="-79"/>
              </a:rPr>
              <a:t>Определить по началу предложение, поставить нужный   знак: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187624" y="1316037"/>
            <a:ext cx="6480720" cy="3941763"/>
          </a:xfrm>
        </p:spPr>
        <p:txBody>
          <a:bodyPr>
            <a:normAutofit lnSpcReduction="10000"/>
          </a:bodyPr>
          <a:lstStyle/>
          <a:p>
            <a:endParaRPr lang="ru-RU" sz="2800" b="1" dirty="0" smtClean="0"/>
          </a:p>
          <a:p>
            <a:r>
              <a:rPr lang="ru-RU" sz="3200" b="1" dirty="0" smtClean="0"/>
              <a:t>Однажды в студёную …</a:t>
            </a:r>
          </a:p>
          <a:p>
            <a:r>
              <a:rPr lang="ru-RU" sz="3200" b="1" dirty="0" smtClean="0"/>
              <a:t>Я ль на свете всех милее …</a:t>
            </a:r>
          </a:p>
          <a:p>
            <a:r>
              <a:rPr lang="ru-RU" sz="3200" b="1" dirty="0" smtClean="0"/>
              <a:t>У лукоморья дуб …</a:t>
            </a:r>
          </a:p>
          <a:p>
            <a:r>
              <a:rPr lang="ru-RU" sz="3200" b="1" dirty="0" smtClean="0"/>
              <a:t>Мороз и солнце …</a:t>
            </a:r>
          </a:p>
          <a:p>
            <a:r>
              <a:rPr lang="ru-RU" sz="3200" b="1" dirty="0" smtClean="0"/>
              <a:t>Пусть струится …</a:t>
            </a:r>
          </a:p>
          <a:p>
            <a:r>
              <a:rPr lang="ru-RU" sz="3200" b="1" dirty="0" smtClean="0"/>
              <a:t>С кем вы, гости …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8820472" y="1316037"/>
            <a:ext cx="116794" cy="394176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165304"/>
            <a:ext cx="8610600" cy="12754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1444" y="188640"/>
            <a:ext cx="8250996" cy="523829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                       </a:t>
            </a:r>
          </a:p>
          <a:p>
            <a:r>
              <a:rPr lang="ru-RU" sz="8600" b="1" dirty="0" smtClean="0">
                <a:solidFill>
                  <a:srgbClr val="FF0000"/>
                </a:solidFill>
              </a:rPr>
              <a:t>                                  </a:t>
            </a:r>
          </a:p>
          <a:p>
            <a:r>
              <a:rPr lang="ru-RU" sz="8600" b="1" dirty="0" smtClean="0">
                <a:solidFill>
                  <a:srgbClr val="FF0000"/>
                </a:solidFill>
              </a:rPr>
              <a:t>                           </a:t>
            </a:r>
            <a:r>
              <a:rPr lang="ru-RU" sz="8600" b="1" dirty="0" smtClean="0">
                <a:solidFill>
                  <a:srgbClr val="FF0000"/>
                </a:solidFill>
                <a:cs typeface="Aharoni" pitchFamily="2" charset="-79"/>
              </a:rPr>
              <a:t>Домашнее задание  по выбору:</a:t>
            </a:r>
          </a:p>
          <a:p>
            <a:endParaRPr lang="ru-RU" sz="8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835697" y="666750"/>
            <a:ext cx="4968551" cy="97954"/>
          </a:xfrm>
        </p:spPr>
        <p:txBody>
          <a:bodyPr>
            <a:noAutofit/>
          </a:bodyPr>
          <a:lstStyle/>
          <a:p>
            <a:r>
              <a:rPr lang="ru-RU" sz="3200" dirty="0" smtClean="0"/>
              <a:t>           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546140" cy="39417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51520" y="1052736"/>
            <a:ext cx="8685746" cy="4680520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solidFill>
                  <a:srgbClr val="7030A0"/>
                </a:solidFill>
              </a:rPr>
              <a:t>   </a:t>
            </a:r>
            <a:r>
              <a:rPr lang="ru-RU" sz="2600" b="1" dirty="0" smtClean="0">
                <a:solidFill>
                  <a:srgbClr val="00B050"/>
                </a:solidFill>
              </a:rPr>
              <a:t>Правило  параграф - 15 – для всех.</a:t>
            </a:r>
          </a:p>
          <a:p>
            <a:pPr>
              <a:buNone/>
            </a:pPr>
            <a:endParaRPr lang="ru-RU" sz="2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600" b="1" dirty="0" smtClean="0">
                <a:solidFill>
                  <a:srgbClr val="7030A0"/>
                </a:solidFill>
              </a:rPr>
              <a:t>      </a:t>
            </a:r>
            <a:r>
              <a:rPr lang="ru-RU" sz="2600" b="1" dirty="0" err="1" smtClean="0">
                <a:solidFill>
                  <a:srgbClr val="7030A0"/>
                </a:solidFill>
              </a:rPr>
              <a:t>Упр</a:t>
            </a:r>
            <a:r>
              <a:rPr lang="ru-RU" sz="2600" b="1" dirty="0" smtClean="0">
                <a:solidFill>
                  <a:srgbClr val="7030A0"/>
                </a:solidFill>
              </a:rPr>
              <a:t> 210-  (по условию) –   1 группа, </a:t>
            </a:r>
          </a:p>
          <a:p>
            <a:endParaRPr lang="ru-RU" sz="2600" b="1" dirty="0" smtClean="0">
              <a:solidFill>
                <a:srgbClr val="7030A0"/>
              </a:solidFill>
            </a:endParaRPr>
          </a:p>
          <a:p>
            <a:r>
              <a:rPr lang="ru-RU" sz="2600" b="1" dirty="0" smtClean="0">
                <a:solidFill>
                  <a:srgbClr val="7030A0"/>
                </a:solidFill>
              </a:rPr>
              <a:t>  </a:t>
            </a:r>
            <a:r>
              <a:rPr lang="ru-RU" sz="2600" b="1" dirty="0" err="1" smtClean="0">
                <a:solidFill>
                  <a:srgbClr val="7030A0"/>
                </a:solidFill>
              </a:rPr>
              <a:t>Упр</a:t>
            </a:r>
            <a:r>
              <a:rPr lang="ru-RU" sz="2600" b="1" dirty="0" smtClean="0">
                <a:solidFill>
                  <a:srgbClr val="7030A0"/>
                </a:solidFill>
              </a:rPr>
              <a:t>   212 (по условию) –   2 группа, </a:t>
            </a:r>
          </a:p>
          <a:p>
            <a:endParaRPr lang="ru-RU" sz="2600" b="1" dirty="0" smtClean="0">
              <a:solidFill>
                <a:srgbClr val="7030A0"/>
              </a:solidFill>
            </a:endParaRPr>
          </a:p>
          <a:p>
            <a:r>
              <a:rPr lang="ru-RU" sz="2600" b="1" dirty="0" smtClean="0">
                <a:solidFill>
                  <a:srgbClr val="7030A0"/>
                </a:solidFill>
              </a:rPr>
              <a:t>Подобрать из сказок А.С. Пушкина по 3 предложения (повествовательное, вопросительное, побудительное)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237312"/>
            <a:ext cx="8610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8106980" cy="639762"/>
          </a:xfrm>
        </p:spPr>
        <p:txBody>
          <a:bodyPr/>
          <a:lstStyle/>
          <a:p>
            <a:r>
              <a:rPr lang="ru-RU" b="1" dirty="0" smtClean="0"/>
              <a:t>                                       Общие выводы и рефлексия.</a:t>
            </a:r>
            <a:endParaRPr lang="ru-RU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9756576" y="666750"/>
            <a:ext cx="216023" cy="674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51520" y="1412776"/>
            <a:ext cx="8352928" cy="417646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Итак. Какие задачи мы ставили на уроке сегодня? </a:t>
            </a:r>
            <a:r>
              <a:rPr lang="ru-RU" b="1" i="1" dirty="0" smtClean="0">
                <a:solidFill>
                  <a:schemeClr val="tx1"/>
                </a:solidFill>
              </a:rPr>
              <a:t>(смотрим на запись на доске)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/>
              <a:t>Ребята их называют</a:t>
            </a:r>
          </a:p>
          <a:p>
            <a:r>
              <a:rPr lang="ru-RU" b="1" dirty="0" smtClean="0"/>
              <a:t>По мере чтения, учитель спрашивает: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Какие вы знаете предложения по цели высказывания?</a:t>
            </a:r>
          </a:p>
          <a:p>
            <a:r>
              <a:rPr lang="ru-RU" b="1" dirty="0" smtClean="0"/>
              <a:t>Беседа о результатах работы:</a:t>
            </a:r>
          </a:p>
          <a:p>
            <a:r>
              <a:rPr lang="ru-RU" b="1" dirty="0" smtClean="0"/>
              <a:t> </a:t>
            </a:r>
            <a:r>
              <a:rPr lang="ru-RU" b="1" i="1" dirty="0" smtClean="0">
                <a:solidFill>
                  <a:schemeClr val="tx1"/>
                </a:solidFill>
              </a:rPr>
              <a:t>Что узнали? 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Чему научились?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 Какие трудности возникли?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 flipH="1">
            <a:off x="9468544" y="1196752"/>
            <a:ext cx="45719" cy="394176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14818"/>
            <a:ext cx="8610600" cy="88265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За работу!</a:t>
            </a:r>
            <a:endParaRPr lang="ru-RU" sz="4400" dirty="0"/>
          </a:p>
        </p:txBody>
      </p:sp>
      <p:pic>
        <p:nvPicPr>
          <p:cNvPr id="21506" name="Picture 2" descr="C:\Users\Сергей\Desktop\Жанна\спасибо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428604"/>
            <a:ext cx="5643602" cy="3721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229600" cy="315436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solidFill>
                  <a:srgbClr val="0070C0"/>
                </a:solidFill>
              </a:rPr>
              <a:t>Перепишите и объясните «</a:t>
            </a:r>
            <a:r>
              <a:rPr lang="ru-RU" sz="2800" b="1" dirty="0" err="1" smtClean="0">
                <a:solidFill>
                  <a:srgbClr val="0070C0"/>
                </a:solidFill>
              </a:rPr>
              <a:t>ошибкоопасные</a:t>
            </a:r>
            <a:r>
              <a:rPr lang="ru-RU" sz="2800" b="1" dirty="0" smtClean="0">
                <a:solidFill>
                  <a:srgbClr val="0070C0"/>
                </a:solidFill>
              </a:rPr>
              <a:t>» места</a:t>
            </a: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i="1" dirty="0" smtClean="0">
                <a:solidFill>
                  <a:srgbClr val="7030A0"/>
                </a:solidFill>
              </a:rPr>
              <a:t>Ничто  (не) обходит(?)</a:t>
            </a:r>
            <a:r>
              <a:rPr lang="ru-RU" sz="2800" b="1" i="1" dirty="0" err="1" smtClean="0">
                <a:solidFill>
                  <a:srgbClr val="7030A0"/>
                </a:solidFill>
              </a:rPr>
              <a:t>ся</a:t>
            </a:r>
            <a:r>
              <a:rPr lang="ru-RU" sz="2800" b="1" i="1" dirty="0" smtClean="0">
                <a:solidFill>
                  <a:srgbClr val="7030A0"/>
                </a:solidFill>
              </a:rPr>
              <a:t>  так  дёшево и (не) ценит(?)</a:t>
            </a:r>
            <a:r>
              <a:rPr lang="ru-RU" sz="2800" b="1" i="1" dirty="0" err="1" smtClean="0">
                <a:solidFill>
                  <a:srgbClr val="7030A0"/>
                </a:solidFill>
              </a:rPr>
              <a:t>ся</a:t>
            </a:r>
            <a:r>
              <a:rPr lang="ru-RU" sz="2800" b="1" i="1" dirty="0" smtClean="0">
                <a:solidFill>
                  <a:srgbClr val="7030A0"/>
                </a:solidFill>
              </a:rPr>
              <a:t>  так  </a:t>
            </a:r>
            <a:r>
              <a:rPr lang="ru-RU" sz="2800" b="1" i="1" dirty="0" err="1" smtClean="0">
                <a:solidFill>
                  <a:srgbClr val="7030A0"/>
                </a:solidFill>
              </a:rPr>
              <a:t>дор</a:t>
            </a:r>
            <a:r>
              <a:rPr lang="ru-RU" sz="2800" b="1" i="1" dirty="0" smtClean="0">
                <a:solidFill>
                  <a:srgbClr val="7030A0"/>
                </a:solidFill>
              </a:rPr>
              <a:t>…го,  как  </a:t>
            </a:r>
            <a:r>
              <a:rPr lang="ru-RU" sz="2800" b="1" i="1" dirty="0" err="1" smtClean="0">
                <a:solidFill>
                  <a:srgbClr val="7030A0"/>
                </a:solidFill>
              </a:rPr>
              <a:t>вежливост</a:t>
            </a:r>
            <a:r>
              <a:rPr lang="ru-RU" sz="2800" b="1" i="1" dirty="0" smtClean="0">
                <a:solidFill>
                  <a:srgbClr val="7030A0"/>
                </a:solidFill>
              </a:rPr>
              <a:t>. </a:t>
            </a:r>
            <a:br>
              <a:rPr lang="ru-RU" sz="2800" b="1" i="1" dirty="0" smtClean="0">
                <a:solidFill>
                  <a:srgbClr val="7030A0"/>
                </a:solidFill>
              </a:rPr>
            </a:br>
            <a:r>
              <a:rPr lang="ru-RU" sz="2800" b="1" i="1" dirty="0" smtClean="0">
                <a:solidFill>
                  <a:srgbClr val="7030A0"/>
                </a:solidFill>
              </a:rPr>
              <a:t>(Мигель  де  Сервантес)</a:t>
            </a:r>
            <a:br>
              <a:rPr lang="ru-RU" sz="2800" b="1" i="1" dirty="0" smtClean="0">
                <a:solidFill>
                  <a:srgbClr val="7030A0"/>
                </a:solidFill>
              </a:rPr>
            </a:br>
            <a:r>
              <a:rPr lang="ru-RU" sz="2400" b="1" i="1" dirty="0" smtClean="0">
                <a:solidFill>
                  <a:srgbClr val="7030A0"/>
                </a:solidFill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</a:rPr>
            </a:br>
            <a:r>
              <a:rPr lang="ru-RU" sz="2400" b="1" i="1" dirty="0" smtClean="0">
                <a:solidFill>
                  <a:srgbClr val="7030A0"/>
                </a:solidFill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</a:rPr>
            </a:br>
            <a:r>
              <a:rPr lang="ru-RU" sz="2400" b="1" i="1" dirty="0">
                <a:solidFill>
                  <a:srgbClr val="7030A0"/>
                </a:solidFill>
              </a:rPr>
              <a:t/>
            </a:r>
            <a:br>
              <a:rPr lang="ru-RU" sz="2400" b="1" i="1" dirty="0">
                <a:solidFill>
                  <a:srgbClr val="7030A0"/>
                </a:solidFill>
              </a:rPr>
            </a:br>
            <a:r>
              <a:rPr lang="ru-RU" sz="2400" b="1" i="1" dirty="0" smtClean="0">
                <a:solidFill>
                  <a:srgbClr val="7030A0"/>
                </a:solidFill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Как вы понимаете это выражение?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Сергей\Desktop\Жанна\дума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143512"/>
            <a:ext cx="13525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70C0"/>
                </a:solidFill>
              </a:rPr>
              <a:t>Сегодня  на  уроке  соединятся  две школы: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900750" cy="757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«Школа  вежливости»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Сергей\Desktop\Жанна\вежливая с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786322"/>
            <a:ext cx="2209800" cy="1828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43174" y="2571744"/>
            <a:ext cx="642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И</a:t>
            </a: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3714752"/>
            <a:ext cx="55576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«Школа  грамматики»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Запишем несколько предложений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614354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Объясните «</a:t>
            </a:r>
            <a:r>
              <a:rPr lang="ru-RU" b="1" i="1" dirty="0" err="1" smtClean="0">
                <a:solidFill>
                  <a:srgbClr val="0070C0"/>
                </a:solidFill>
              </a:rPr>
              <a:t>ошибкоопасные</a:t>
            </a:r>
            <a:r>
              <a:rPr lang="ru-RU" b="1" i="1" dirty="0" smtClean="0">
                <a:solidFill>
                  <a:srgbClr val="0070C0"/>
                </a:solidFill>
              </a:rPr>
              <a:t>» места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556792"/>
            <a:ext cx="7468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Этикет – уст…</a:t>
            </a:r>
            <a:r>
              <a:rPr lang="ru-RU" sz="2800" b="1" i="1" dirty="0" err="1" smtClean="0">
                <a:solidFill>
                  <a:srgbClr val="7030A0"/>
                </a:solidFill>
              </a:rPr>
              <a:t>новленный</a:t>
            </a:r>
            <a:r>
              <a:rPr lang="ru-RU" sz="2800" b="1" i="1" dirty="0" smtClean="0">
                <a:solidFill>
                  <a:srgbClr val="7030A0"/>
                </a:solidFill>
              </a:rPr>
              <a:t> п…рядок </a:t>
            </a:r>
            <a:r>
              <a:rPr lang="ru-RU" sz="2800" b="1" i="1" dirty="0" err="1" smtClean="0">
                <a:solidFill>
                  <a:srgbClr val="7030A0"/>
                </a:solidFill>
              </a:rPr>
              <a:t>пов</a:t>
            </a:r>
            <a:r>
              <a:rPr lang="ru-RU" sz="2800" b="1" i="1" dirty="0" smtClean="0">
                <a:solidFill>
                  <a:srgbClr val="FF0000"/>
                </a:solidFill>
              </a:rPr>
              <a:t>…</a:t>
            </a:r>
            <a:r>
              <a:rPr lang="ru-RU" sz="2800" b="1" i="1" dirty="0" err="1" smtClean="0">
                <a:solidFill>
                  <a:srgbClr val="7030A0"/>
                </a:solidFill>
              </a:rPr>
              <a:t>дения</a:t>
            </a:r>
            <a:r>
              <a:rPr lang="ru-RU" sz="2800" b="1" i="1" dirty="0" smtClean="0">
                <a:solidFill>
                  <a:srgbClr val="7030A0"/>
                </a:solidFill>
              </a:rPr>
              <a:t>.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2143116"/>
            <a:ext cx="3168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Учитесь этикету!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2643182"/>
            <a:ext cx="6028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Неужели этикету нужно учит(?)</a:t>
            </a:r>
            <a:r>
              <a:rPr lang="ru-RU" sz="2800" b="1" i="1" dirty="0" err="1" smtClean="0">
                <a:solidFill>
                  <a:srgbClr val="7030A0"/>
                </a:solidFill>
              </a:rPr>
              <a:t>ся</a:t>
            </a:r>
            <a:r>
              <a:rPr lang="ru-RU" sz="2800" b="1" i="1" dirty="0" smtClean="0">
                <a:solidFill>
                  <a:srgbClr val="7030A0"/>
                </a:solidFill>
              </a:rPr>
              <a:t>?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429000"/>
            <a:ext cx="9301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FF0000"/>
                </a:solidFill>
              </a:rPr>
              <a:t>Почему на конце трёх простых предложений разные</a:t>
            </a: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 знаки?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FF0000"/>
                </a:solidFill>
              </a:rPr>
              <a:t>Какое из них содержит сообщение?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FF0000"/>
                </a:solidFill>
              </a:rPr>
              <a:t>Какое из трёх содержит приказ, совет, просьбу?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FF0000"/>
                </a:solidFill>
              </a:rPr>
              <a:t>Почему вопросительные предложения так называются?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5286388"/>
            <a:ext cx="3626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повествовательное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8" y="5286388"/>
            <a:ext cx="29159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побудительное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6000768"/>
            <a:ext cx="3100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вопросительное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785794"/>
            <a:ext cx="8661089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>
              <a:buNone/>
            </a:pPr>
            <a:r>
              <a:rPr lang="ru-RU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Виды </a:t>
            </a:r>
            <a:r>
              <a:rPr lang="ru-RU" sz="5400" b="0" cap="none" spc="0" dirty="0" smtClean="0">
                <a:ln w="10160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предложений</a:t>
            </a:r>
            <a:r>
              <a:rPr lang="ru-RU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по цели </a:t>
            </a:r>
          </a:p>
          <a:p>
            <a:pPr algn="ctr">
              <a:buNone/>
            </a:pPr>
            <a:r>
              <a:rPr lang="ru-RU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высказывания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1035025" y="4964917"/>
            <a:ext cx="1072364" cy="794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3964777" y="5607859"/>
            <a:ext cx="1071570" cy="158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6858016" y="4857760"/>
            <a:ext cx="1000132" cy="158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28992" y="2643182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Ц Е Л Ь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596" y="3786190"/>
            <a:ext cx="217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сообщение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86182" y="4286256"/>
            <a:ext cx="1425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вопрос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00760" y="3714752"/>
            <a:ext cx="2425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побуждение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rot="10800000" flipV="1">
            <a:off x="1571604" y="3286124"/>
            <a:ext cx="1714512" cy="571504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4929190" y="3214686"/>
            <a:ext cx="2071702" cy="642942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3857620" y="3929066"/>
            <a:ext cx="1000132" cy="1588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36815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Определите предложения по цели высказывания. Кто автор этих строк?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194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1.Но из бочки кто их вынет?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Бог неужто их покинет?</a:t>
            </a:r>
          </a:p>
          <a:p>
            <a:pPr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2.Лови, лови, да дави ее, дави </a:t>
            </a:r>
          </a:p>
          <a:p>
            <a:pPr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Вот ужо! постой немножко,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Погоди:(А князь в окошко)</a:t>
            </a:r>
          </a:p>
          <a:p>
            <a:pPr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3.Ты не лебедь ведь избавил,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Девицу в живых оставил.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5429264"/>
            <a:ext cx="6040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«Сказка о царе </a:t>
            </a:r>
            <a:r>
              <a:rPr lang="ru-RU" sz="2800" b="1" dirty="0" err="1" smtClean="0">
                <a:solidFill>
                  <a:srgbClr val="C00000"/>
                </a:solidFill>
              </a:rPr>
              <a:t>Салтане</a:t>
            </a:r>
            <a:r>
              <a:rPr lang="ru-RU" sz="2800" b="1" dirty="0" smtClean="0">
                <a:solidFill>
                  <a:srgbClr val="C00000"/>
                </a:solidFill>
              </a:rPr>
              <a:t>» А. С. Пушкин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3570" y="2214554"/>
            <a:ext cx="2040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(вопросительное)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8" y="3857628"/>
            <a:ext cx="194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(побудительное)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2132" y="4929198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(повествовательное)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Выпиши  верные  варианты  </a:t>
            </a:r>
            <a:r>
              <a:rPr lang="ru-RU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ответов.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785794"/>
            <a:ext cx="4354544" cy="5857916"/>
          </a:xfrm>
          <a:ln>
            <a:solidFill>
              <a:srgbClr val="00B050"/>
            </a:solidFill>
            <a:prstDash val="solid"/>
          </a:ln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>
                <a:solidFill>
                  <a:srgbClr val="FF0000"/>
                </a:solidFill>
              </a:rPr>
              <a:t>вариант №1</a:t>
            </a:r>
          </a:p>
          <a:p>
            <a:pPr>
              <a:buNone/>
            </a:pPr>
            <a:r>
              <a:rPr lang="ru-RU" sz="2300" b="1" dirty="0">
                <a:solidFill>
                  <a:srgbClr val="7030A0"/>
                </a:solidFill>
              </a:rPr>
              <a:t>1. Данное предложение  повествовательное.</a:t>
            </a:r>
          </a:p>
          <a:p>
            <a:pPr>
              <a:buNone/>
            </a:pPr>
            <a:r>
              <a:rPr lang="ru-RU" sz="2300" dirty="0">
                <a:solidFill>
                  <a:srgbClr val="0000CC"/>
                </a:solidFill>
              </a:rPr>
              <a:t> </a:t>
            </a:r>
            <a:r>
              <a:rPr lang="ru-RU" sz="2300" b="1" i="1" dirty="0" smtClean="0">
                <a:solidFill>
                  <a:srgbClr val="0000CC"/>
                </a:solidFill>
              </a:rPr>
              <a:t>а</a:t>
            </a:r>
            <a:r>
              <a:rPr lang="ru-RU" sz="2300" b="1" i="1" dirty="0">
                <a:solidFill>
                  <a:srgbClr val="0000CC"/>
                </a:solidFill>
              </a:rPr>
              <a:t>) Долго ль ездили? Куда?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б) Что ж, голубушки-сестрицы,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    Выбирайтесь из светлицы.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в) А ткачиха с поварихой,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    С сватьей бабой </a:t>
            </a:r>
            <a:r>
              <a:rPr lang="ru-RU" sz="2300" b="1" i="1" dirty="0" err="1">
                <a:solidFill>
                  <a:srgbClr val="0000CC"/>
                </a:solidFill>
              </a:rPr>
              <a:t>Бабарихой</a:t>
            </a:r>
            <a:endParaRPr lang="ru-RU" sz="2300" b="1" i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    Обобрать его велят.</a:t>
            </a:r>
          </a:p>
          <a:p>
            <a:pPr>
              <a:buNone/>
            </a:pPr>
            <a:r>
              <a:rPr lang="ru-RU" sz="2300" b="1" dirty="0">
                <a:solidFill>
                  <a:srgbClr val="7030A0"/>
                </a:solidFill>
              </a:rPr>
              <a:t> </a:t>
            </a:r>
            <a:r>
              <a:rPr lang="ru-RU" sz="2300" b="1" dirty="0" smtClean="0">
                <a:solidFill>
                  <a:srgbClr val="7030A0"/>
                </a:solidFill>
              </a:rPr>
              <a:t>2</a:t>
            </a:r>
            <a:r>
              <a:rPr lang="ru-RU" sz="2300" b="1" dirty="0">
                <a:solidFill>
                  <a:srgbClr val="7030A0"/>
                </a:solidFill>
              </a:rPr>
              <a:t>. Данное предложение вопросительное.</a:t>
            </a:r>
          </a:p>
          <a:p>
            <a:pPr>
              <a:buNone/>
            </a:pPr>
            <a:r>
              <a:rPr lang="ru-RU" sz="2300" dirty="0"/>
              <a:t> </a:t>
            </a:r>
            <a:r>
              <a:rPr lang="ru-RU" sz="2300" b="1" i="1" dirty="0" smtClean="0">
                <a:solidFill>
                  <a:srgbClr val="0000CC"/>
                </a:solidFill>
              </a:rPr>
              <a:t>а</a:t>
            </a:r>
            <a:r>
              <a:rPr lang="ru-RU" sz="2300" b="1" i="1" dirty="0">
                <a:solidFill>
                  <a:srgbClr val="0000CC"/>
                </a:solidFill>
              </a:rPr>
              <a:t>) Ты не лебедь ведь избавил,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    Девицу в живых оставил.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б) А кого же на примете ты имеешь?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в) Полно, князь, душа моя, 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    Не печалься.</a:t>
            </a:r>
          </a:p>
          <a:p>
            <a:pPr>
              <a:buNone/>
            </a:pPr>
            <a:r>
              <a:rPr lang="ru-RU" sz="2300" b="1" dirty="0">
                <a:solidFill>
                  <a:srgbClr val="7030A0"/>
                </a:solidFill>
              </a:rPr>
              <a:t> </a:t>
            </a:r>
            <a:r>
              <a:rPr lang="ru-RU" sz="2300" b="1" dirty="0" smtClean="0">
                <a:solidFill>
                  <a:srgbClr val="7030A0"/>
                </a:solidFill>
              </a:rPr>
              <a:t>3</a:t>
            </a:r>
            <a:r>
              <a:rPr lang="ru-RU" sz="2300" b="1" dirty="0">
                <a:solidFill>
                  <a:srgbClr val="7030A0"/>
                </a:solidFill>
              </a:rPr>
              <a:t>. Данное предложение побудительное.</a:t>
            </a:r>
          </a:p>
          <a:p>
            <a:pPr>
              <a:buNone/>
            </a:pPr>
            <a:r>
              <a:rPr lang="ru-RU" sz="2300" b="1" i="1" dirty="0">
                <a:solidFill>
                  <a:srgbClr val="0070C0"/>
                </a:solidFill>
              </a:rPr>
              <a:t> </a:t>
            </a:r>
            <a:r>
              <a:rPr lang="ru-RU" sz="2300" b="1" i="1" dirty="0" smtClean="0">
                <a:solidFill>
                  <a:srgbClr val="0000CC"/>
                </a:solidFill>
              </a:rPr>
              <a:t>а</a:t>
            </a:r>
            <a:r>
              <a:rPr lang="ru-RU" sz="2300" b="1" i="1" dirty="0">
                <a:solidFill>
                  <a:srgbClr val="0000CC"/>
                </a:solidFill>
              </a:rPr>
              <a:t>) Помогите, ради бога.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 </a:t>
            </a:r>
            <a:r>
              <a:rPr lang="ru-RU" sz="2300" b="1" i="1" dirty="0" smtClean="0">
                <a:solidFill>
                  <a:srgbClr val="0000CC"/>
                </a:solidFill>
              </a:rPr>
              <a:t>б</a:t>
            </a:r>
            <a:r>
              <a:rPr lang="ru-RU" sz="2300" b="1" i="1" dirty="0">
                <a:solidFill>
                  <a:srgbClr val="0000CC"/>
                </a:solidFill>
              </a:rPr>
              <a:t>) И царицу в тот же час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    В бочку с сыном посадили.</a:t>
            </a:r>
          </a:p>
          <a:p>
            <a:pPr>
              <a:buNone/>
            </a:pPr>
            <a:r>
              <a:rPr lang="ru-RU" sz="2300" b="1" i="1" dirty="0">
                <a:solidFill>
                  <a:srgbClr val="0000CC"/>
                </a:solidFill>
              </a:rPr>
              <a:t>в) В свете есть такие ль дива?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785794"/>
            <a:ext cx="4356131" cy="5857916"/>
          </a:xfrm>
          <a:ln>
            <a:solidFill>
              <a:srgbClr val="00B050"/>
            </a:solidFill>
            <a:prstDash val="solid"/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вариант №2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600" dirty="0" smtClean="0"/>
              <a:t> </a:t>
            </a:r>
            <a:r>
              <a:rPr lang="ru-RU" sz="1800" b="1" dirty="0" smtClean="0">
                <a:solidFill>
                  <a:srgbClr val="7030A0"/>
                </a:solidFill>
              </a:rPr>
              <a:t>1. Данное предложение  повествовательное.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dirty="0" smtClean="0"/>
              <a:t> </a:t>
            </a:r>
            <a:r>
              <a:rPr lang="ru-RU" sz="1800" b="1" i="1" dirty="0" smtClean="0">
                <a:solidFill>
                  <a:srgbClr val="0000CC"/>
                </a:solidFill>
              </a:rPr>
              <a:t>а) Что я, царь или дитя?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б) Пораздумай ты путем.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в) Бьется лебедь средь зыбей,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    Коршун носится над ней.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dirty="0" smtClean="0"/>
              <a:t> </a:t>
            </a:r>
            <a:r>
              <a:rPr lang="ru-RU" sz="1800" b="1" dirty="0" smtClean="0">
                <a:solidFill>
                  <a:srgbClr val="7030A0"/>
                </a:solidFill>
              </a:rPr>
              <a:t>2. Данное предложение вопросительное.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/>
              <a:t> </a:t>
            </a:r>
            <a:r>
              <a:rPr lang="ru-RU" sz="1800" b="1" i="1" dirty="0" smtClean="0">
                <a:solidFill>
                  <a:srgbClr val="0000CC"/>
                </a:solidFill>
              </a:rPr>
              <a:t>а) Белка песенки поет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    И орешки все грызет.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б) Аль откажешь мне в ответе?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в)  Матушка моя, 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     Посмотрите вы туда.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dirty="0" smtClean="0"/>
              <a:t> </a:t>
            </a:r>
            <a:r>
              <a:rPr lang="ru-RU" sz="1800" b="1" dirty="0" smtClean="0">
                <a:solidFill>
                  <a:srgbClr val="7030A0"/>
                </a:solidFill>
              </a:rPr>
              <a:t>3. Данное предложение побудительное.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0000CC"/>
                </a:solidFill>
              </a:rPr>
              <a:t> </a:t>
            </a:r>
            <a:r>
              <a:rPr lang="ru-RU" sz="1800" b="1" i="1" dirty="0" smtClean="0">
                <a:solidFill>
                  <a:srgbClr val="0000CC"/>
                </a:solidFill>
              </a:rPr>
              <a:t>а) Смилуйся, государыня рыбка.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б) Я там был; мед, пиво пил –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    И усы лишь обмочил.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1800" b="1" i="1" dirty="0" smtClean="0">
                <a:solidFill>
                  <a:srgbClr val="0000CC"/>
                </a:solidFill>
              </a:rPr>
              <a:t>в) Что ты, баба, белены объелась?</a:t>
            </a:r>
          </a:p>
          <a:p>
            <a:pPr>
              <a:buNone/>
            </a:pPr>
            <a:r>
              <a:rPr lang="ru-RU" sz="1800" b="1" i="1" dirty="0" smtClean="0">
                <a:solidFill>
                  <a:srgbClr val="0070C0"/>
                </a:solidFill>
              </a:rPr>
              <a:t> 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6396054" cy="8826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Побываем же в «школе</a:t>
            </a:r>
            <a:br>
              <a:rPr lang="ru-RU" dirty="0" smtClean="0"/>
            </a:br>
            <a:r>
              <a:rPr lang="ru-RU" dirty="0" smtClean="0"/>
              <a:t> вежливости»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7224" y="1714488"/>
            <a:ext cx="7429552" cy="639762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Переделайте предложения так, чтобы была смягчена резкость, </a:t>
            </a:r>
          </a:p>
          <a:p>
            <a:r>
              <a:rPr lang="ru-RU" i="1" dirty="0" smtClean="0"/>
              <a:t>Объясните «</a:t>
            </a:r>
            <a:r>
              <a:rPr lang="ru-RU" i="1" dirty="0" err="1" smtClean="0"/>
              <a:t>ошибкоопасные</a:t>
            </a:r>
            <a:r>
              <a:rPr lang="ru-RU" i="1" dirty="0" smtClean="0"/>
              <a:t>» места</a:t>
            </a:r>
            <a:endParaRPr lang="ru-RU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42844" y="3143248"/>
            <a:ext cx="3929090" cy="1785949"/>
          </a:xfrm>
          <a:ln>
            <a:solidFill>
              <a:srgbClr val="0070C0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П…</a:t>
            </a:r>
            <a:r>
              <a:rPr lang="ru-RU" dirty="0" err="1" smtClean="0"/>
              <a:t>редай</a:t>
            </a:r>
            <a:r>
              <a:rPr lang="ru-RU" dirty="0" smtClean="0"/>
              <a:t> мне л…</a:t>
            </a:r>
            <a:r>
              <a:rPr lang="ru-RU" dirty="0" err="1" smtClean="0"/>
              <a:t>нейку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Подт</a:t>
            </a:r>
            <a:r>
              <a:rPr lang="ru-RU" dirty="0" smtClean="0"/>
              <a:t>..</a:t>
            </a:r>
            <a:r>
              <a:rPr lang="ru-RU" dirty="0" err="1" smtClean="0"/>
              <a:t>чи</a:t>
            </a:r>
            <a:r>
              <a:rPr lang="ru-RU" dirty="0" smtClean="0"/>
              <a:t> мне к…</a:t>
            </a:r>
            <a:r>
              <a:rPr lang="ru-RU" dirty="0" err="1" smtClean="0"/>
              <a:t>рандаш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4" y="3143248"/>
            <a:ext cx="4359974" cy="1785950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ru-RU" dirty="0" smtClean="0"/>
              <a:t>Не можешь ли ты п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редать мне л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нейку? </a:t>
            </a:r>
          </a:p>
          <a:p>
            <a:pPr indent="0">
              <a:buNone/>
            </a:pPr>
            <a:r>
              <a:rPr lang="ru-RU" dirty="0" smtClean="0"/>
              <a:t>П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редай, пожалуйста, мне л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нейку.</a:t>
            </a:r>
          </a:p>
          <a:p>
            <a:pPr indent="0">
              <a:buNone/>
            </a:pPr>
            <a:r>
              <a:rPr lang="ru-RU" dirty="0" smtClean="0"/>
              <a:t>Не смог бы ты подточ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ть мне к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рандаш?</a:t>
            </a:r>
          </a:p>
          <a:p>
            <a:pPr indent="0">
              <a:buNone/>
            </a:pPr>
            <a:r>
              <a:rPr lang="ru-RU" dirty="0" smtClean="0"/>
              <a:t>Подточ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, пожалуйста, мне к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рандаш.</a:t>
            </a:r>
          </a:p>
          <a:p>
            <a:pPr indent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2428868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Как  лучше  обратиться  с  просьбой?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58" y="5357826"/>
            <a:ext cx="6929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rgbClr val="FF0000"/>
                </a:solidFill>
              </a:rPr>
              <a:t>Что не устраивает вас в форме выражения просьбы?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rgbClr val="FF0000"/>
                </a:solidFill>
              </a:rPr>
              <a:t>Какие предложения по цели высказывания вы написали?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pic>
        <p:nvPicPr>
          <p:cNvPr id="20482" name="Picture 2" descr="C:\Users\Сергей\Desktop\Жанна\веж дет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71414"/>
            <a:ext cx="1873394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08" y="571480"/>
            <a:ext cx="4290556" cy="63976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Как  вежливо  отказать?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1041393"/>
          </a:xfrm>
          <a:ln w="19050"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Я не  смогу  пойти  с тобой в  театр.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2327277"/>
          </a:xfrm>
          <a:ln w="19050"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Спасибо за приглашение, но я …</a:t>
            </a:r>
          </a:p>
          <a:p>
            <a:pPr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Извини, но я занят…</a:t>
            </a:r>
          </a:p>
          <a:p>
            <a:pPr indent="0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Я бы с удовольствием пошёл, но..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3857628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rgbClr val="C00000"/>
                </a:solidFill>
              </a:rPr>
              <a:t>Чем различаются предложения левого и правого столбиков?</a:t>
            </a:r>
          </a:p>
          <a:p>
            <a:endParaRPr lang="ru-RU" sz="2400" b="1" i="1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rgbClr val="C00000"/>
                </a:solidFill>
              </a:rPr>
              <a:t>Какие по цели высказывания эти предложения?</a:t>
            </a:r>
          </a:p>
          <a:p>
            <a:endParaRPr lang="ru-RU" sz="2400" b="1" i="1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rgbClr val="C00000"/>
                </a:solidFill>
              </a:rPr>
              <a:t>Запишите вежливую форму отказа.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278</TotalTime>
  <Words>622</Words>
  <Application>Microsoft Office PowerPoint</Application>
  <PresentationFormat>Экран (4:3)</PresentationFormat>
  <Paragraphs>157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Слайд 1</vt:lpstr>
      <vt:lpstr>Перепишите и объясните «ошибкоопасные» места  Ничто  (не) обходит(?)ся  так  дёшево и (не) ценит(?)ся  так  дор…го,  как  вежливост.  (Мигель  де  Сервантес)     Как вы понимаете это выражение?</vt:lpstr>
      <vt:lpstr>Сегодня  на  уроке  соединятся  две школы:</vt:lpstr>
      <vt:lpstr>Запишем несколько предложений</vt:lpstr>
      <vt:lpstr>Слайд 5</vt:lpstr>
      <vt:lpstr>Определите предложения по цели высказывания. Кто автор этих строк?</vt:lpstr>
      <vt:lpstr>Выпиши  верные  варианты  ответов. </vt:lpstr>
      <vt:lpstr>Побываем же в «школе  вежливости»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За работу!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admin</cp:lastModifiedBy>
  <cp:revision>33</cp:revision>
  <dcterms:created xsi:type="dcterms:W3CDTF">2014-05-23T15:28:49Z</dcterms:created>
  <dcterms:modified xsi:type="dcterms:W3CDTF">2017-10-29T19:23:48Z</dcterms:modified>
</cp:coreProperties>
</file>