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55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D425EEF-7631-440B-AAD7-F13C2F5B1502}" type="datetimeFigureOut">
              <a:rPr lang="ru-RU" smtClean="0"/>
            </a:fld>
            <a:endParaRPr lang="ru-RU"/>
          </a:p>
        </p:txBody>
      </p:sp>
      <p:sp>
        <p:nvSpPr>
          <p:cNvPr id="1048656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657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8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59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A458556-F9FE-4D55-AB2B-363DE447EB40}" type="slidenum">
              <a:rPr lang="ru-RU" smtClean="0"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3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4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4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2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4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9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4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0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6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7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9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2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5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3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63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Прямоугольник 5"/>
          <p:cNvSpPr/>
          <p:nvPr/>
        </p:nvSpPr>
        <p:spPr>
          <a:xfrm>
            <a:off x="0" y="0"/>
            <a:ext cx="9144000" cy="7647941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5400" lang="ru-RU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Искусственный интеллект:</a:t>
            </a:r>
          </a:p>
          <a:p>
            <a:pPr algn="ctr"/>
            <a:r>
              <a:rPr b="1" dirty="0" sz="5400" lang="ru-RU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фантастика или реальность?</a:t>
            </a:r>
          </a:p>
          <a:p>
            <a:pPr algn="ctr"/>
            <a:endParaRPr b="1" dirty="0" sz="5400" lang="ru-RU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r="5400000" dist="762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b="1" dirty="0" sz="5400" lang="ru-RU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r="5400000" dist="762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b="1" dirty="0" sz="5400" lang="ru-RU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r="5400000" dist="762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b="1" dirty="0" sz="5400" lang="ru-RU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Надо ли этого бояться?</a:t>
            </a:r>
            <a:endParaRPr b="1" dirty="0" sz="5400" lang="ru-RU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r="5400000" dist="762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trips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 t="-44000" b="-44000"/>
          </a:stretch>
        </a:blip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1"/>
          <p:cNvSpPr txBox="1"/>
          <p:nvPr/>
        </p:nvSpPr>
        <p:spPr>
          <a:xfrm>
            <a:off x="0" y="3214686"/>
            <a:ext cx="3214710" cy="407962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i="1" lang="ru-RU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parajita" pitchFamily="34" charset="0"/>
              </a:rPr>
              <a:t>После создания искусственного разума люди, возможно, будут колонизированы роботами или уничтожены. </a:t>
            </a:r>
          </a:p>
          <a:p>
            <a:endParaRPr dirty="0" lang="ru-RU"/>
          </a:p>
        </p:txBody>
      </p:sp>
      <p:sp>
        <p:nvSpPr>
          <p:cNvPr id="1048594" name="Прямоугольник 2"/>
          <p:cNvSpPr/>
          <p:nvPr/>
        </p:nvSpPr>
        <p:spPr>
          <a:xfrm>
            <a:off x="6072198" y="1571612"/>
            <a:ext cx="3071802" cy="668782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800" i="1" lang="ru-RU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parajita" pitchFamily="34" charset="0"/>
              </a:rPr>
              <a:t>Судьба человека</a:t>
            </a:r>
          </a:p>
        </p:txBody>
      </p:sp>
    </p:spTree>
  </p:cSld>
  <p:clrMapOvr>
    <a:masterClrMapping/>
  </p:clrMapOvr>
  <p:transition>
    <p:strips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2"/>
          <p:cNvSpPr>
            <a:spLocks noChangeArrowheads="1"/>
          </p:cNvSpPr>
          <p:nvPr/>
        </p:nvSpPr>
        <p:spPr bwMode="auto">
          <a:xfrm>
            <a:off x="0" y="1665335"/>
            <a:ext cx="9144000" cy="3347466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/>
            <a:r>
              <a:rPr dirty="0" sz="2800" lang="ru-RU" smtClean="0"/>
              <a:t>Бесполезно надеяться на какое-то снисхождение к нам как к "разумным" существам. Мы "разумны" только с нашей точки зрения, в пределах наших знаний и нашей биологической формации. </a:t>
            </a:r>
          </a:p>
          <a:p>
            <a:pPr algn="ctr"/>
            <a:r>
              <a:rPr dirty="0" sz="2800" lang="ru-RU" smtClean="0"/>
              <a:t> </a:t>
            </a:r>
          </a:p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2800" i="0" kumimoji="0" lang="ru-RU" normalizeH="0" strike="noStrike" u="none" smtClean="0">
              <a:ln>
                <a:noFill/>
              </a:ln>
              <a:solidFill>
                <a:srgbClr val="444444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97215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216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47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217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218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219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220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221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222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223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2"/>
          <p:cNvSpPr>
            <a:spLocks noChangeArrowheads="1"/>
          </p:cNvSpPr>
          <p:nvPr/>
        </p:nvSpPr>
        <p:spPr bwMode="auto">
          <a:xfrm>
            <a:off x="0" y="1738563"/>
            <a:ext cx="9144000" cy="277012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/>
            <a:r>
              <a:rPr dirty="0" sz="2800" lang="ru-RU" smtClean="0"/>
              <a:t>И если искусственный мозг сумеет вырваться за пределы Вселенной, сохранит приобретенные знания, и при следующем сотворении Вселенной сразу даст жизнь электронной цивилизации. </a:t>
            </a:r>
          </a:p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2800" i="0" kumimoji="0" lang="ru-RU" normalizeH="0" strike="noStrike" u="none" smtClean="0">
              <a:ln>
                <a:noFill/>
              </a:ln>
              <a:solidFill>
                <a:srgbClr val="444444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97224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225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49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226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227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228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229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230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231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232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26463" y="-896937"/>
            <a:ext cx="9570463" cy="9158409"/>
          </a:xfrm>
          <a:prstGeom prst="rect"/>
        </p:spPr>
      </p:pic>
    </p:spTree>
  </p:cSld>
  <p:clrMapOvr>
    <a:masterClrMapping/>
  </p:clrMapOvr>
  <p:transition spd="slow">
    <p:strips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 2"/>
          <p:cNvSpPr>
            <a:spLocks noChangeArrowheads="1"/>
          </p:cNvSpPr>
          <p:nvPr/>
        </p:nvSpPr>
        <p:spPr bwMode="auto">
          <a:xfrm>
            <a:off x="0" y="1498759"/>
            <a:ext cx="9144000" cy="319481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r" fontAlgn="base" lvl="0">
              <a:spcBef>
                <a:spcPct val="0"/>
              </a:spcBef>
              <a:spcAft>
                <a:spcPct val="0"/>
              </a:spcAft>
            </a:pPr>
            <a:r>
              <a:rPr dirty="0" sz="3100" i="1" lang="ru-RU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parajita" pitchFamily="34" charset="0"/>
              </a:rPr>
              <a:t>Эпиграф</a:t>
            </a:r>
          </a:p>
          <a:p>
            <a:pPr algn="just" fontAlgn="base" lvl="0">
              <a:spcBef>
                <a:spcPct val="0"/>
              </a:spcBef>
              <a:spcAft>
                <a:spcPct val="0"/>
              </a:spcAft>
            </a:pPr>
            <a:r>
              <a:rPr dirty="0" sz="3100" i="1" lang="ru-RU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parajita" pitchFamily="34" charset="0"/>
              </a:rPr>
              <a:t>«Человеку свойственно принимать границы собственного кругозора за границы мира»</a:t>
            </a:r>
          </a:p>
          <a:p>
            <a:pPr algn="r" fontAlgn="base" lvl="0">
              <a:spcBef>
                <a:spcPct val="0"/>
              </a:spcBef>
              <a:spcAft>
                <a:spcPct val="0"/>
              </a:spcAft>
            </a:pPr>
            <a:r>
              <a:rPr dirty="0" sz="3100" i="1" lang="ru-RU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parajita" pitchFamily="34" charset="0"/>
              </a:rPr>
              <a:t>Артур Шопенгауэр</a:t>
            </a:r>
          </a:p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3100" i="0" kumimoji="0" lang="ru-RU" normalizeH="0" strike="noStrike" u="none" smtClean="0">
              <a:ln>
                <a:noFill/>
              </a:ln>
              <a:solidFill>
                <a:srgbClr val="444444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97152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153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31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154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155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156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157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158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159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160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>
            <a:spLocks noChangeArrowheads="1"/>
          </p:cNvSpPr>
          <p:nvPr/>
        </p:nvSpPr>
        <p:spPr bwMode="auto">
          <a:xfrm>
            <a:off x="0" y="1296702"/>
            <a:ext cx="9144000" cy="35989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 fontAlgn="base" lvl="0">
              <a:spcBef>
                <a:spcPct val="0"/>
              </a:spcBef>
              <a:spcAft>
                <a:spcPct val="0"/>
              </a:spcAft>
            </a:pPr>
            <a:r>
              <a:rPr dirty="0" sz="3100" i="1" lang="ru-RU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parajita" pitchFamily="34" charset="0"/>
              </a:rPr>
              <a:t>Огромное количество времени в прошлом человек пытался заменить ручной труд на машинный, что и являлось верной дорогой к прогрессу в области выполнения физического труда. </a:t>
            </a:r>
          </a:p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3100" i="0" kumimoji="0" lang="ru-RU" normalizeH="0" strike="noStrike" u="none" smtClean="0">
              <a:ln>
                <a:noFill/>
              </a:ln>
              <a:solidFill>
                <a:srgbClr val="444444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97161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162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33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163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164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165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166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167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168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169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>
            <a:spLocks noChangeArrowheads="1"/>
          </p:cNvSpPr>
          <p:nvPr/>
        </p:nvSpPr>
        <p:spPr bwMode="auto">
          <a:xfrm>
            <a:off x="0" y="1780904"/>
            <a:ext cx="9144000" cy="2577719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 fontAlgn="base" lvl="0">
              <a:spcBef>
                <a:spcPct val="0"/>
              </a:spcBef>
              <a:spcAft>
                <a:spcPct val="0"/>
              </a:spcAft>
            </a:pPr>
            <a:r>
              <a:rPr dirty="0" sz="3100" i="1" lang="ru-RU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parajita" pitchFamily="34" charset="0"/>
              </a:rPr>
              <a:t>Роботы с электронным мозгом неизменно (и до сих пор) изображаются некими слугами человека, могущими, в лучшем случае, выполнять его команды. </a:t>
            </a:r>
          </a:p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900" i="0" kumimoji="0" lang="ru-RU" normalizeH="0" strike="noStrike" u="none" smtClean="0">
              <a:ln>
                <a:noFill/>
              </a:ln>
              <a:solidFill>
                <a:srgbClr val="444444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97170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171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35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172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173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174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175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176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177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178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2"/>
          <p:cNvSpPr>
            <a:spLocks noChangeArrowheads="1"/>
          </p:cNvSpPr>
          <p:nvPr/>
        </p:nvSpPr>
        <p:spPr bwMode="auto">
          <a:xfrm>
            <a:off x="0" y="1823046"/>
            <a:ext cx="9144000" cy="192404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/>
            <a:r>
              <a:rPr dirty="0" sz="3200" lang="ru-RU" smtClean="0"/>
              <a:t>Можно утверждать, что за короткое время электронный мозг превзойдет человеческий в тысячи раз. </a:t>
            </a:r>
          </a:p>
        </p:txBody>
      </p:sp>
      <p:pic>
        <p:nvPicPr>
          <p:cNvPr id="2097179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180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37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181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182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183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184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185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186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187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2"/>
          <p:cNvSpPr>
            <a:spLocks noChangeArrowheads="1"/>
          </p:cNvSpPr>
          <p:nvPr/>
        </p:nvSpPr>
        <p:spPr bwMode="auto">
          <a:xfrm>
            <a:off x="0" y="2000240"/>
            <a:ext cx="9144000" cy="1754326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 fontAlgn="base" lvl="0">
              <a:spcBef>
                <a:spcPct val="0"/>
              </a:spcBef>
              <a:spcAft>
                <a:spcPct val="0"/>
              </a:spcAft>
            </a:pPr>
            <a:r>
              <a:rPr dirty="0" sz="5400" i="1" lang="ru-RU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parajita" pitchFamily="34" charset="0"/>
              </a:rPr>
              <a:t>Что же отсюда вытекает?</a:t>
            </a:r>
          </a:p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5400" i="0" kumimoji="0" lang="ru-RU" normalizeH="0" strike="noStrike" u="none" smtClean="0">
              <a:ln>
                <a:noFill/>
              </a:ln>
              <a:solidFill>
                <a:srgbClr val="444444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97188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189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39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190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191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192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193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194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195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196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2"/>
          <p:cNvSpPr>
            <a:spLocks noChangeArrowheads="1"/>
          </p:cNvSpPr>
          <p:nvPr/>
        </p:nvSpPr>
        <p:spPr bwMode="auto">
          <a:xfrm>
            <a:off x="0" y="1484563"/>
            <a:ext cx="9144000" cy="327812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/>
            <a:r>
              <a:rPr dirty="0" sz="2800" lang="ru-RU" smtClean="0"/>
              <a:t>Большинство людей думает, что с созданием электронного мозга и начнется рай для человечества. Люди будут тратить время на удовольствия, развлечения, или, в лучшем случае, заниматься творческим трудом.</a:t>
            </a:r>
          </a:p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2800" i="0" kumimoji="0" lang="ru-RU" normalizeH="0" strike="noStrike" u="none" smtClean="0">
              <a:ln>
                <a:noFill/>
              </a:ln>
              <a:solidFill>
                <a:srgbClr val="444444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97197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198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41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199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200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201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202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203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204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205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2"/>
          <p:cNvSpPr>
            <a:spLocks noChangeArrowheads="1"/>
          </p:cNvSpPr>
          <p:nvPr/>
        </p:nvSpPr>
        <p:spPr bwMode="auto">
          <a:xfrm>
            <a:off x="0" y="1947350"/>
            <a:ext cx="9144000" cy="149077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/>
            <a:r>
              <a:rPr dirty="0" sz="2800" lang="ru-RU" smtClean="0"/>
              <a:t>Не было в истории и никогда </a:t>
            </a:r>
            <a:r>
              <a:rPr baseline="0" b="0" cap="none" dirty="0" sz="2800" i="0" kumimoji="0" lang="ru-RU" normalizeH="0" strike="noStrike" u="none" smtClean="0">
                <a:ln>
                  <a:noFill/>
                </a:ln>
                <a:solidFill>
                  <a:srgbClr val="444444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 будет ситуации,</a:t>
            </a:r>
            <a:r>
              <a:rPr b="0" cap="none" dirty="0" sz="2800" i="0" kumimoji="0" lang="ru-RU" normalizeH="0" strike="noStrike" u="none" smtClean="0">
                <a:ln>
                  <a:noFill/>
                </a:ln>
                <a:solidFill>
                  <a:srgbClr val="444444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baseline="0" b="0" cap="none" dirty="0" sz="2800" i="0" kumimoji="0" lang="ru-RU" normalizeH="0" strike="noStrike" u="none" smtClean="0">
                <a:ln>
                  <a:noFill/>
                </a:ln>
                <a:solidFill>
                  <a:srgbClr val="444444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b="0" cap="none" dirty="0" sz="2800" i="0" kumimoji="0" lang="ru-RU" normalizeH="0" strike="noStrike" u="none" smtClean="0">
                <a:ln>
                  <a:noFill/>
                </a:ln>
                <a:solidFill>
                  <a:srgbClr val="444444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baseline="0" b="0" cap="none" dirty="0" sz="2800" i="0" kumimoji="0" lang="ru-RU" normalizeH="0" strike="noStrike" u="none" smtClean="0">
                <a:ln>
                  <a:noFill/>
                </a:ln>
                <a:solidFill>
                  <a:srgbClr val="444444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высший</a:t>
            </a:r>
            <a:r>
              <a:rPr b="0" cap="none" dirty="0" sz="2800" i="0" kumimoji="0" lang="ru-RU" normalizeH="0" strike="noStrike" u="none" smtClean="0">
                <a:ln>
                  <a:noFill/>
                </a:ln>
                <a:solidFill>
                  <a:srgbClr val="444444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умственный уровень был слугой у более низкого уровня.</a:t>
            </a:r>
            <a:endParaRPr baseline="0" b="0" cap="none" dirty="0" sz="2800" i="0" kumimoji="0" lang="ru-RU" normalizeH="0" strike="noStrike" u="none" smtClean="0">
              <a:ln>
                <a:noFill/>
              </a:ln>
              <a:solidFill>
                <a:srgbClr val="444444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97206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9124" y="3909442"/>
            <a:ext cx="4714876" cy="2948557"/>
          </a:xfrm>
          <a:prstGeom prst="rect"/>
          <a:noFill/>
        </p:spPr>
      </p:pic>
      <p:pic>
        <p:nvPicPr>
          <p:cNvPr id="2097207" name="Picture 4" descr="http://koketka.by/media/k2/items/cache/ffb67c0cbdf3cc4dd2a13b69ce367cd4_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flipH="1">
            <a:off x="0" y="3909443"/>
            <a:ext cx="4714876" cy="2948557"/>
          </a:xfrm>
          <a:prstGeom prst="rect"/>
          <a:noFill/>
        </p:spPr>
      </p:pic>
      <p:grpSp>
        <p:nvGrpSpPr>
          <p:cNvPr id="43" name="Группа 14"/>
          <p:cNvGrpSpPr/>
          <p:nvPr/>
        </p:nvGrpSpPr>
        <p:grpSpPr>
          <a:xfrm>
            <a:off x="0" y="0"/>
            <a:ext cx="9144000" cy="1809763"/>
            <a:chOff x="0" y="0"/>
            <a:chExt cx="9144000" cy="1809763"/>
          </a:xfrm>
        </p:grpSpPr>
        <p:pic>
          <p:nvPicPr>
            <p:cNvPr id="2097208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57322" cy="1809763"/>
            </a:xfrm>
            <a:prstGeom prst="rect"/>
            <a:noFill/>
          </p:spPr>
        </p:pic>
        <p:pic>
          <p:nvPicPr>
            <p:cNvPr id="2097209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0"/>
              <a:ext cx="1357322" cy="1809763"/>
            </a:xfrm>
            <a:prstGeom prst="rect"/>
            <a:noFill/>
          </p:spPr>
        </p:pic>
        <p:pic>
          <p:nvPicPr>
            <p:cNvPr id="2097210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0"/>
              <a:ext cx="1357322" cy="1809763"/>
            </a:xfrm>
            <a:prstGeom prst="rect"/>
            <a:noFill/>
          </p:spPr>
        </p:pic>
        <p:pic>
          <p:nvPicPr>
            <p:cNvPr id="2097211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0"/>
              <a:ext cx="1357322" cy="1809763"/>
            </a:xfrm>
            <a:prstGeom prst="rect"/>
            <a:noFill/>
          </p:spPr>
        </p:pic>
        <p:pic>
          <p:nvPicPr>
            <p:cNvPr id="2097212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0"/>
              <a:ext cx="1357322" cy="1809763"/>
            </a:xfrm>
            <a:prstGeom prst="rect"/>
            <a:noFill/>
          </p:spPr>
        </p:pic>
        <p:pic>
          <p:nvPicPr>
            <p:cNvPr id="2097213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0"/>
              <a:ext cx="1357322" cy="1809763"/>
            </a:xfrm>
            <a:prstGeom prst="rect"/>
            <a:noFill/>
          </p:spPr>
        </p:pic>
        <p:pic>
          <p:nvPicPr>
            <p:cNvPr id="2097214" name="Picture 2" descr="C:\Users\JULI\AppData\Local\Microsoft\Windows\Temporary Internet Files\Content.IE5\H49H3T3N\MC900438746[1]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78" y="0"/>
              <a:ext cx="1357322" cy="1809763"/>
            </a:xfrm>
            <a:prstGeom prst="rect"/>
            <a:noFill/>
          </p:spPr>
        </p:pic>
      </p:grpSp>
    </p:spTree>
  </p:cSld>
  <p:clrMapOvr>
    <a:masterClrMapping/>
  </p:clrMapOvr>
  <p:transition>
    <p:strips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4"/>
          <p:cNvSpPr txBox="1"/>
          <p:nvPr/>
        </p:nvSpPr>
        <p:spPr>
          <a:xfrm>
            <a:off x="0" y="4286256"/>
            <a:ext cx="9358346" cy="3165094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800"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С созданием электронного мозга начнётся конец человеческой цивилизации…</a:t>
            </a:r>
          </a:p>
          <a:p>
            <a:endParaRPr dirty="0" lang="ru-RU"/>
          </a:p>
        </p:txBody>
      </p:sp>
    </p:spTree>
  </p:cSld>
  <p:clrMapOvr>
    <a:masterClrMapping/>
  </p:clrMapOvr>
  <p:transition>
    <p:strips/>
  </p:transition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Елена</dc:creator>
  <cp:lastModifiedBy>asus1</cp:lastModifiedBy>
  <dcterms:created xsi:type="dcterms:W3CDTF">2014-03-12T12:42:50Z</dcterms:created>
  <dcterms:modified xsi:type="dcterms:W3CDTF">2017-10-27T21:05:27Z</dcterms:modified>
</cp:coreProperties>
</file>