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Override6.xml" ContentType="application/vnd.openxmlformats-officedocument.themeOverr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Override3.xml" ContentType="application/vnd.openxmlformats-officedocument.themeOverr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Override8.xml" ContentType="application/vnd.openxmlformats-officedocument.themeOverr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Default Extension="wav" ContentType="audio/wav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Override5.xml" ContentType="application/vnd.openxmlformats-officedocument.themeOverr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theme/themeOverride2.xml" ContentType="application/vnd.openxmlformats-officedocument.themeOverr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80" r:id="rId5"/>
    <p:sldMasterId id="2147483792" r:id="rId6"/>
    <p:sldMasterId id="2147483804" r:id="rId7"/>
    <p:sldMasterId id="2147483828" r:id="rId8"/>
    <p:sldMasterId id="2147483840" r:id="rId9"/>
    <p:sldMasterId id="2147483852" r:id="rId10"/>
    <p:sldMasterId id="2147483876" r:id="rId11"/>
    <p:sldMasterId id="2147483888" r:id="rId12"/>
    <p:sldMasterId id="2147483912" r:id="rId13"/>
    <p:sldMasterId id="2147483924" r:id="rId14"/>
    <p:sldMasterId id="2147483936" r:id="rId15"/>
    <p:sldMasterId id="2147483948" r:id="rId16"/>
    <p:sldMasterId id="2147483972" r:id="rId17"/>
    <p:sldMasterId id="2147483984" r:id="rId18"/>
    <p:sldMasterId id="2147483996" r:id="rId19"/>
    <p:sldMasterId id="2147484008" r:id="rId20"/>
    <p:sldMasterId id="2147484032" r:id="rId2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5" r:id="rId61"/>
    <p:sldId id="296" r:id="rId62"/>
    <p:sldId id="312" r:id="rId63"/>
    <p:sldId id="297" r:id="rId64"/>
    <p:sldId id="298" r:id="rId65"/>
    <p:sldId id="299" r:id="rId66"/>
    <p:sldId id="300" r:id="rId67"/>
    <p:sldId id="301" r:id="rId68"/>
    <p:sldId id="302" r:id="rId69"/>
    <p:sldId id="303" r:id="rId70"/>
    <p:sldId id="304" r:id="rId71"/>
    <p:sldId id="305" r:id="rId72"/>
    <p:sldId id="306" r:id="rId73"/>
    <p:sldId id="307" r:id="rId74"/>
    <p:sldId id="308" r:id="rId75"/>
    <p:sldId id="309" r:id="rId76"/>
    <p:sldId id="310" r:id="rId77"/>
    <p:sldId id="311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6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8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28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slideLayout" Target="../slideLayouts/slideLayout134.xml"/><Relationship Id="rId1" Type="http://schemas.openxmlformats.org/officeDocument/2006/relationships/themeOverride" Target="../theme/themeOverr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0.xml"/><Relationship Id="rId4" Type="http://schemas.openxmlformats.org/officeDocument/2006/relationships/image" Target="../media/image50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6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7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0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0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9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9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0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143932" cy="1785974"/>
          </a:xfrm>
        </p:spPr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 smtClean="0">
                <a:solidFill>
                  <a:srgbClr val="92D050"/>
                </a:solidFill>
              </a:rPr>
              <a:t>Чудо земли  - хлеб».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3714752"/>
            <a:ext cx="3571900" cy="17145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    </a:t>
            </a:r>
            <a:endParaRPr lang="ru-RU" i="1" dirty="0" smtClean="0"/>
          </a:p>
          <a:p>
            <a:pPr algn="ctr"/>
            <a:r>
              <a:rPr lang="ru-RU" dirty="0" smtClean="0"/>
              <a:t>Государственное бюджетное общеобразовательное учреждение НАО </a:t>
            </a:r>
          </a:p>
          <a:p>
            <a:pPr algn="ctr"/>
            <a:r>
              <a:rPr lang="ru-RU" dirty="0" smtClean="0"/>
              <a:t>«СШ п. Искателей»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214910" y="5429264"/>
            <a:ext cx="392909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читель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начальных классов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амигуллина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. 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9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1571612"/>
            <a:ext cx="4572032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5400000">
            <a:off x="4305409" y="2245123"/>
            <a:ext cx="6309360" cy="236775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800" dirty="0" smtClean="0"/>
              <a:t>Растения из которых делают хлеб</a:t>
            </a:r>
            <a:endParaRPr lang="ru-RU" sz="4800" dirty="0"/>
          </a:p>
        </p:txBody>
      </p:sp>
      <p:pic>
        <p:nvPicPr>
          <p:cNvPr id="18" name="Рисунок 17" descr="pshenica11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6250" r="16250"/>
          <a:stretch>
            <a:fillRect/>
          </a:stretch>
        </p:blipFill>
        <p:spPr/>
      </p:pic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Пшеница </a:t>
            </a:r>
            <a:endParaRPr lang="ru-RU" dirty="0"/>
          </a:p>
        </p:txBody>
      </p:sp>
      <p:pic>
        <p:nvPicPr>
          <p:cNvPr id="4" name="Содержимое 3" descr="wiki-whe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500042"/>
            <a:ext cx="6595518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Рожь </a:t>
            </a:r>
            <a:endParaRPr lang="ru-RU" dirty="0"/>
          </a:p>
        </p:txBody>
      </p:sp>
      <p:pic>
        <p:nvPicPr>
          <p:cNvPr id="4" name="Содержимое 3" descr="77705513685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9" y="530225"/>
            <a:ext cx="6286544" cy="4187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iu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571480"/>
            <a:ext cx="2143140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olland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57166"/>
            <a:ext cx="2000264" cy="2576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57344160_hlebozavod-kak-pole-boya-i-magazin-muz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428604"/>
            <a:ext cx="3206755" cy="2405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yjgomarq nady qaazelo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3429000"/>
            <a:ext cx="5572164" cy="3250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Прямая со стрелкой 8"/>
          <p:cNvCxnSpPr>
            <a:stCxn id="4" idx="6"/>
          </p:cNvCxnSpPr>
          <p:nvPr/>
        </p:nvCxnSpPr>
        <p:spPr>
          <a:xfrm>
            <a:off x="2357423" y="1607319"/>
            <a:ext cx="928693" cy="357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6"/>
            <a:endCxn id="6" idx="2"/>
          </p:cNvCxnSpPr>
          <p:nvPr/>
        </p:nvCxnSpPr>
        <p:spPr>
          <a:xfrm flipV="1">
            <a:off x="5143504" y="1631137"/>
            <a:ext cx="571504" cy="144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3"/>
          </p:cNvCxnSpPr>
          <p:nvPr/>
        </p:nvCxnSpPr>
        <p:spPr>
          <a:xfrm rot="5400000">
            <a:off x="4725947" y="1827444"/>
            <a:ext cx="804668" cy="21126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VIR\Мои документы\My Scans\хлеб\ScannedImag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8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VIR\Мои документы\My Scans\хлеб\ScannedImag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9750" y="0"/>
            <a:ext cx="4794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Пословицы о хлебе </a:t>
            </a:r>
            <a:endParaRPr lang="ru-RU" sz="4800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Без хлеба и сыт не будешь.</a:t>
            </a:r>
            <a:endParaRPr lang="ru-RU" i="1" dirty="0" smtClean="0"/>
          </a:p>
          <a:p>
            <a:r>
              <a:rPr lang="ru-RU" dirty="0" smtClean="0"/>
              <a:t>Хлеб -  всему голова.</a:t>
            </a:r>
            <a:endParaRPr lang="ru-RU" i="1" dirty="0" smtClean="0"/>
          </a:p>
          <a:p>
            <a:r>
              <a:rPr lang="ru-RU" dirty="0" smtClean="0"/>
              <a:t>Если хлеба ни куска так и в тереме тоска.</a:t>
            </a:r>
            <a:endParaRPr lang="ru-RU" i="1" dirty="0" smtClean="0"/>
          </a:p>
          <a:p>
            <a:r>
              <a:rPr lang="ru-RU" dirty="0" smtClean="0"/>
              <a:t>Хлеб – батюшка, земля -  матушка.</a:t>
            </a:r>
            <a:endParaRPr lang="ru-RU" i="1" dirty="0" smtClean="0"/>
          </a:p>
          <a:p>
            <a:r>
              <a:rPr lang="ru-RU" dirty="0" smtClean="0"/>
              <a:t>У кого хлебушко – у того и счастье.</a:t>
            </a:r>
            <a:endParaRPr lang="ru-RU" i="1" dirty="0" smtClean="0"/>
          </a:p>
          <a:p>
            <a:r>
              <a:rPr lang="ru-RU" dirty="0" smtClean="0"/>
              <a:t>Много снега – много хлеба.</a:t>
            </a:r>
            <a:endParaRPr lang="ru-RU" i="1" dirty="0" smtClean="0"/>
          </a:p>
          <a:p>
            <a:r>
              <a:rPr lang="ru-RU" dirty="0" smtClean="0"/>
              <a:t>Посей впору – будешь иметь хлеба гору.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leb-v-musore-gre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428868"/>
            <a:ext cx="4019550" cy="3019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img_19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071810"/>
            <a:ext cx="4143404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hleb-v-musore-greh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0"/>
            <a:ext cx="4019550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Сергей Михалков </a:t>
            </a:r>
            <a:endParaRPr lang="ru-RU" dirty="0"/>
          </a:p>
        </p:txBody>
      </p:sp>
      <p:pic>
        <p:nvPicPr>
          <p:cNvPr id="6" name="Рисунок 5" descr="907885_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697" b="19697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Стихотворение «Булка»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034108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850" y="2076450"/>
            <a:ext cx="2654300" cy="27051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20141710">
            <a:off x="4279168" y="828348"/>
            <a:ext cx="2835521" cy="92333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430417">
            <a:off x="4904864" y="4665092"/>
            <a:ext cx="2692853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835945">
            <a:off x="6062606" y="3113801"/>
            <a:ext cx="2418226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9683920">
            <a:off x="857224" y="4714884"/>
            <a:ext cx="297543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</a:t>
            </a:r>
            <a:endParaRPr lang="ru-RU" sz="6000" dirty="0"/>
          </a:p>
        </p:txBody>
      </p:sp>
      <p:pic>
        <p:nvPicPr>
          <p:cNvPr id="7" name="Рисунок 6" descr="189374_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142984"/>
            <a:ext cx="2377911" cy="3009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5400" dirty="0" smtClean="0"/>
              <a:t>Плуг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Железный нос</a:t>
            </a:r>
            <a:endParaRPr lang="ru-RU" sz="5400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5400" dirty="0" smtClean="0">
                <a:solidFill>
                  <a:srgbClr val="FF0000"/>
                </a:solidFill>
              </a:rPr>
              <a:t>В землю врос,</a:t>
            </a:r>
            <a:endParaRPr lang="ru-RU" sz="5400" i="1" dirty="0" smtClean="0">
              <a:solidFill>
                <a:srgbClr val="FF0000"/>
              </a:solidFill>
            </a:endParaRPr>
          </a:p>
          <a:p>
            <a:r>
              <a:rPr lang="ru-RU" sz="5400" dirty="0" smtClean="0">
                <a:solidFill>
                  <a:srgbClr val="00B050"/>
                </a:solidFill>
              </a:rPr>
              <a:t>Роет, копает,</a:t>
            </a:r>
            <a:endParaRPr lang="ru-RU" sz="5400" i="1" dirty="0" smtClean="0">
              <a:solidFill>
                <a:srgbClr val="00B050"/>
              </a:solidFill>
            </a:endParaRPr>
          </a:p>
          <a:p>
            <a:r>
              <a:rPr lang="ru-RU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Землю разрыхляет</a:t>
            </a:r>
            <a:endParaRPr lang="ru-RU" sz="5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13034108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929066"/>
            <a:ext cx="2654300" cy="2705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428604"/>
            <a:ext cx="7239000" cy="6000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Трактор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Овсом не кормят,</a:t>
            </a:r>
            <a:endParaRPr lang="ru-RU" sz="4800" i="1" dirty="0" smtClean="0">
              <a:solidFill>
                <a:srgbClr val="FFFF00"/>
              </a:solidFill>
            </a:endParaRPr>
          </a:p>
          <a:p>
            <a:r>
              <a:rPr lang="ru-RU" sz="4800" dirty="0" smtClean="0">
                <a:solidFill>
                  <a:srgbClr val="FFFF00"/>
                </a:solidFill>
              </a:rPr>
              <a:t>Кнутом не гонят,</a:t>
            </a:r>
            <a:endParaRPr lang="ru-RU" sz="4800" i="1" dirty="0" smtClean="0">
              <a:solidFill>
                <a:srgbClr val="FFFF00"/>
              </a:solidFill>
            </a:endParaRPr>
          </a:p>
          <a:p>
            <a:r>
              <a:rPr lang="ru-RU" sz="4800" dirty="0" smtClean="0">
                <a:solidFill>
                  <a:srgbClr val="FFFF00"/>
                </a:solidFill>
              </a:rPr>
              <a:t>А как пашет –</a:t>
            </a:r>
            <a:endParaRPr lang="ru-RU" sz="4800" i="1" dirty="0" smtClean="0">
              <a:solidFill>
                <a:srgbClr val="FFFF00"/>
              </a:solidFill>
            </a:endParaRPr>
          </a:p>
          <a:p>
            <a:r>
              <a:rPr lang="ru-RU" sz="4800" dirty="0" smtClean="0">
                <a:solidFill>
                  <a:srgbClr val="FFFF00"/>
                </a:solidFill>
              </a:rPr>
              <a:t>Пять плугов тащит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13034108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3714752"/>
            <a:ext cx="2654300" cy="2705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Колос </a:t>
            </a:r>
            <a:endParaRPr lang="ru-RU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Вырос в поле дом,</a:t>
            </a:r>
            <a:endParaRPr lang="ru-RU" sz="3600" i="1" dirty="0" smtClean="0">
              <a:solidFill>
                <a:srgbClr val="7030A0"/>
              </a:solidFill>
            </a:endParaRPr>
          </a:p>
          <a:p>
            <a:r>
              <a:rPr lang="ru-RU" sz="3600" dirty="0" smtClean="0">
                <a:solidFill>
                  <a:srgbClr val="FFFF00"/>
                </a:solidFill>
              </a:rPr>
              <a:t>Полон дом зерном, </a:t>
            </a:r>
            <a:endParaRPr lang="ru-RU" sz="3600" i="1" dirty="0" smtClean="0">
              <a:solidFill>
                <a:srgbClr val="FFFF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Стены позолочены, </a:t>
            </a:r>
            <a:endParaRPr lang="ru-RU" sz="3600" i="1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Ставни заколочены,</a:t>
            </a:r>
            <a:endParaRPr lang="ru-RU" sz="3600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600" dirty="0" smtClean="0">
                <a:solidFill>
                  <a:srgbClr val="92D050"/>
                </a:solidFill>
              </a:rPr>
              <a:t>Ходит дом ходуном</a:t>
            </a:r>
            <a:endParaRPr lang="ru-RU" sz="3600" i="1" dirty="0" smtClean="0">
              <a:solidFill>
                <a:srgbClr val="92D050"/>
              </a:solidFill>
            </a:endParaRPr>
          </a:p>
          <a:p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 стебле золотом</a:t>
            </a: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13034108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654300" cy="2705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Зерно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ln>
                  <a:solidFill>
                    <a:srgbClr val="00B050"/>
                  </a:solidFill>
                </a:ln>
              </a:rPr>
              <a:t>Ты не клюй меня,  дружок, золотистый петушок,</a:t>
            </a:r>
            <a:endParaRPr lang="ru-RU" sz="4000" i="1" dirty="0" smtClean="0">
              <a:ln>
                <a:solidFill>
                  <a:srgbClr val="00B050"/>
                </a:solidFill>
              </a:ln>
            </a:endParaRPr>
          </a:p>
          <a:p>
            <a:r>
              <a:rPr lang="ru-RU" sz="4000" dirty="0" smtClean="0">
                <a:ln>
                  <a:solidFill>
                    <a:srgbClr val="FFFF00"/>
                  </a:solidFill>
                </a:ln>
              </a:rPr>
              <a:t>В землю теплую уйду, к солнцу колосом взойду.</a:t>
            </a:r>
            <a:endParaRPr lang="ru-RU" sz="4000" i="1" dirty="0" smtClean="0">
              <a:ln>
                <a:solidFill>
                  <a:srgbClr val="FFFF00"/>
                </a:solidFill>
              </a:ln>
            </a:endParaRPr>
          </a:p>
          <a:p>
            <a:r>
              <a:rPr lang="ru-RU" sz="40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rPr>
              <a:t>В нем тогда, таких как я будет целая семья.</a:t>
            </a:r>
            <a:endParaRPr lang="ru-RU" sz="4000" i="1" dirty="0" smtClean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a:endParaRPr>
          </a:p>
          <a:p>
            <a:endParaRPr lang="ru-RU" dirty="0"/>
          </a:p>
        </p:txBody>
      </p:sp>
      <p:pic>
        <p:nvPicPr>
          <p:cNvPr id="4" name="Рисунок 3" descr="13034108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14818"/>
            <a:ext cx="2373914" cy="2419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entmarketing_interi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17396">
            <a:off x="1785918" y="428604"/>
            <a:ext cx="3810000" cy="5702300"/>
          </a:xfrm>
          <a:prstGeom prst="rect">
            <a:avLst/>
          </a:prstGeom>
        </p:spPr>
      </p:pic>
      <p:pic>
        <p:nvPicPr>
          <p:cNvPr id="5" name="Рисунок 4" descr="1862516-99284abcf812598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3786190"/>
            <a:ext cx="1643074" cy="2495558"/>
          </a:xfrm>
          <a:prstGeom prst="rect">
            <a:avLst/>
          </a:prstGeom>
        </p:spPr>
      </p:pic>
      <p:pic>
        <p:nvPicPr>
          <p:cNvPr id="17412" name="Picture 4" descr="C:\Program Files\Microsoft Office\MEDIA\OFFICE12\Lines\BD14710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2452717" y="2809875"/>
            <a:ext cx="5715000" cy="95250"/>
          </a:xfrm>
          <a:prstGeom prst="rect">
            <a:avLst/>
          </a:prstGeom>
          <a:noFill/>
        </p:spPr>
      </p:pic>
      <p:pic>
        <p:nvPicPr>
          <p:cNvPr id="17413" name="Picture 5" descr="C:\Program Files\Microsoft Office\MEDIA\OFFICE12\Lines\BD14710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 flipV="1">
            <a:off x="4262448" y="1166784"/>
            <a:ext cx="6643710" cy="4738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933588" cy="228599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prstTxWarp prst="textDoubleWave1">
              <a:avLst/>
            </a:prstTxWarp>
          </a:bodyPr>
          <a:lstStyle/>
          <a:p>
            <a:r>
              <a:rPr lang="ru-RU" dirty="0" smtClean="0"/>
              <a:t>Викторина </a:t>
            </a:r>
            <a:endParaRPr lang="ru-RU" dirty="0"/>
          </a:p>
        </p:txBody>
      </p:sp>
      <p:pic>
        <p:nvPicPr>
          <p:cNvPr id="4" name="Содержимое 3" descr="g0409686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4612" y="2714620"/>
            <a:ext cx="4133244" cy="3476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714356"/>
            <a:ext cx="8229600" cy="45720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4600" dirty="0" smtClean="0">
                <a:solidFill>
                  <a:srgbClr val="FF0000"/>
                </a:solidFill>
              </a:rPr>
              <a:t>1. Какие зерновые культуры выращиваются на полях нашей  Родины? </a:t>
            </a:r>
          </a:p>
          <a:p>
            <a:pPr lvl="0"/>
            <a:r>
              <a:rPr lang="ru-RU" sz="4600" i="1" dirty="0" smtClean="0"/>
              <a:t> 2. </a:t>
            </a:r>
            <a:r>
              <a:rPr lang="ru-RU" sz="4600" dirty="0" smtClean="0">
                <a:solidFill>
                  <a:srgbClr val="92D050"/>
                </a:solidFill>
              </a:rPr>
              <a:t>Как вы понимаете слова – пшеница яровая и пшеница озимая?</a:t>
            </a:r>
            <a:endParaRPr lang="ru-RU" sz="4600" i="1" dirty="0" smtClean="0">
              <a:solidFill>
                <a:srgbClr val="92D050"/>
              </a:solidFill>
            </a:endParaRPr>
          </a:p>
          <a:p>
            <a:pPr lvl="0"/>
            <a:r>
              <a:rPr lang="ru-RU" sz="4600" dirty="0" smtClean="0">
                <a:solidFill>
                  <a:srgbClr val="00B0F0"/>
                </a:solidFill>
              </a:rPr>
              <a:t>3. Кто трудится на полях, чтобы посадить и собрать урожай? </a:t>
            </a:r>
            <a:endParaRPr lang="ru-RU" sz="4600" i="1" dirty="0" smtClean="0">
              <a:solidFill>
                <a:srgbClr val="00B0F0"/>
              </a:solidFill>
            </a:endParaRPr>
          </a:p>
          <a:p>
            <a:pPr lvl="0"/>
            <a:r>
              <a:rPr lang="ru-RU" sz="4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4. Как лесные насаждения помогают хлеборобам?</a:t>
            </a:r>
            <a:endParaRPr lang="ru-RU" sz="4600" i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sz="4600" dirty="0" smtClean="0">
                <a:solidFill>
                  <a:schemeClr val="accent6">
                    <a:lumMod val="50000"/>
                  </a:schemeClr>
                </a:solidFill>
              </a:rPr>
              <a:t>5. Куда зерно везут после уборки? </a:t>
            </a:r>
            <a:endParaRPr lang="ru-RU" sz="46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4600" dirty="0" smtClean="0">
                <a:solidFill>
                  <a:srgbClr val="FFFF00"/>
                </a:solidFill>
              </a:rPr>
              <a:t>6. Где зерно превращают в муку?</a:t>
            </a:r>
            <a:r>
              <a:rPr lang="ru-RU" sz="4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46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Почетных гостей встречают хлебом-солью.</a:t>
            </a:r>
            <a:endParaRPr lang="ru-RU" dirty="0"/>
          </a:p>
        </p:txBody>
      </p:sp>
      <p:pic>
        <p:nvPicPr>
          <p:cNvPr id="3" name="Рисунок 2" descr="21636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357430"/>
            <a:ext cx="4000528" cy="3431703"/>
          </a:xfrm>
          <a:prstGeom prst="rect">
            <a:avLst/>
          </a:prstGeom>
        </p:spPr>
      </p:pic>
      <p:pic>
        <p:nvPicPr>
          <p:cNvPr id="4" name="Рисунок 3" descr="new.000820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00174"/>
            <a:ext cx="3357566" cy="2238377"/>
          </a:xfrm>
          <a:prstGeom prst="rect">
            <a:avLst/>
          </a:prstGeom>
        </p:spPr>
      </p:pic>
      <p:pic>
        <p:nvPicPr>
          <p:cNvPr id="5" name="Рисунок 4" descr="2012090122533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3643314"/>
            <a:ext cx="2085975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34400" cy="3571900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ru-RU" dirty="0" smtClean="0"/>
              <a:t>«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Хлеб всему голова»- так говорит о хлебе народная мудрость</a:t>
            </a:r>
            <a:endParaRPr lang="ru-RU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4214818"/>
            <a:ext cx="2571768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idsonwar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485"/>
            <a:ext cx="9144000" cy="5955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Очередь за хлебом </a:t>
            </a:r>
            <a:endParaRPr lang="ru-RU" dirty="0"/>
          </a:p>
        </p:txBody>
      </p:sp>
      <p:pic>
        <p:nvPicPr>
          <p:cNvPr id="6" name="Содержимое 5" descr="2344_393072052_bi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3763993" cy="3643338"/>
          </a:xfrm>
        </p:spPr>
      </p:pic>
      <p:pic>
        <p:nvPicPr>
          <p:cNvPr id="9" name="Содержимое 8" descr="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785926"/>
            <a:ext cx="3679848" cy="371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e0461031f41e39f3b804b842ead4abf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424362" y="1357298"/>
            <a:ext cx="4719638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shrilank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14356"/>
            <a:ext cx="4000528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 smtClean="0"/>
              <a:t>Блокадный хлеб 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В блокадном Ленинграде рабочие получали по </a:t>
            </a:r>
          </a:p>
          <a:p>
            <a:pPr algn="ctr">
              <a:buNone/>
            </a:pPr>
            <a:r>
              <a:rPr lang="ru-RU" sz="3600" dirty="0" smtClean="0"/>
              <a:t>250 г хлеба, а жители города 125 г в сутки</a:t>
            </a:r>
            <a:endParaRPr lang="ru-RU" sz="3600" dirty="0"/>
          </a:p>
        </p:txBody>
      </p:sp>
      <p:pic>
        <p:nvPicPr>
          <p:cNvPr id="5" name="Picture 10" descr="Hle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13467" y="2516124"/>
            <a:ext cx="3346704" cy="258775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 smtClean="0"/>
              <a:t>Муки ржаной – 3 %</a:t>
            </a:r>
            <a:endParaRPr lang="ru-RU" sz="4000" i="1" dirty="0" smtClean="0"/>
          </a:p>
          <a:p>
            <a:r>
              <a:rPr lang="ru-RU" sz="4000" dirty="0" smtClean="0"/>
              <a:t>Целлюлоза.</a:t>
            </a:r>
            <a:endParaRPr lang="ru-RU" sz="4000" i="1" dirty="0" smtClean="0"/>
          </a:p>
          <a:p>
            <a:r>
              <a:rPr lang="ru-RU" sz="4000" dirty="0" smtClean="0"/>
              <a:t>Жмых.</a:t>
            </a:r>
            <a:endParaRPr lang="ru-RU" sz="4000" i="1" dirty="0" smtClean="0"/>
          </a:p>
          <a:p>
            <a:r>
              <a:rPr lang="ru-RU" sz="4000" dirty="0" smtClean="0"/>
              <a:t>Вытряска из мешков.</a:t>
            </a:r>
            <a:endParaRPr lang="ru-RU" sz="4000" i="1" dirty="0" smtClean="0"/>
          </a:p>
          <a:p>
            <a:r>
              <a:rPr lang="ru-RU" sz="4000" dirty="0" smtClean="0"/>
              <a:t>Форму смазывали соляркой.</a:t>
            </a:r>
            <a:endParaRPr lang="ru-RU" sz="4000" i="1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Рецепт блокадного хлеба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Таня Савичева</a:t>
            </a:r>
            <a:endParaRPr lang="ru-RU" dirty="0"/>
          </a:p>
        </p:txBody>
      </p:sp>
      <p:pic>
        <p:nvPicPr>
          <p:cNvPr id="7" name="Рисунок 6" descr="Tanya_Savichev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359" b="23359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12 летняя девочка, которая умерла от голода…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Дневник Тани Савичевой </a:t>
            </a:r>
            <a:endParaRPr lang="ru-RU" dirty="0"/>
          </a:p>
        </p:txBody>
      </p:sp>
      <p:pic>
        <p:nvPicPr>
          <p:cNvPr id="7" name="Содержимое 6" descr="Tanya_Savicheva_Diar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16050" y="2132012"/>
            <a:ext cx="55499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Преломление хлеба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люди преломившие хлеб, становятся друзьями на всю жизнь</a:t>
            </a:r>
            <a:endParaRPr lang="ru-RU" sz="3200" dirty="0"/>
          </a:p>
        </p:txBody>
      </p:sp>
      <p:pic>
        <p:nvPicPr>
          <p:cNvPr id="4" name="Содержимое 3" descr="100_8445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53" r="1245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Хлеб- это жизнь!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хлебом провожали на фронт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 хлебом встречали вернувшихся с войны </a:t>
            </a:r>
            <a:endParaRPr lang="ru-RU" dirty="0"/>
          </a:p>
        </p:txBody>
      </p:sp>
      <p:pic>
        <p:nvPicPr>
          <p:cNvPr id="10" name="Содержимое 9" descr="3537475_1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000496" y="2000240"/>
            <a:ext cx="4021141" cy="3286148"/>
          </a:xfrm>
        </p:spPr>
      </p:pic>
      <p:pic>
        <p:nvPicPr>
          <p:cNvPr id="11" name="Содержимое 10" descr="2012050210562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4348" y="2071678"/>
            <a:ext cx="2714644" cy="2786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Паляница </a:t>
            </a:r>
            <a:endParaRPr lang="ru-RU" sz="5300" dirty="0"/>
          </a:p>
        </p:txBody>
      </p:sp>
      <p:pic>
        <p:nvPicPr>
          <p:cNvPr id="9" name="Содержимое 8" descr="Palyanica Ukrainskaya copy.gif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353469" y="2098675"/>
            <a:ext cx="440055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8229600" cy="10515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CanUp">
              <a:avLst/>
            </a:prstTxWarp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Лаваш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В Армении из тончайших листов пекут знаменитый, древнейший лаваш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0c13ba7770d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595" b="2259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Лепешки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Средней Азии </a:t>
            </a:r>
            <a:endParaRPr lang="ru-RU" sz="2400" dirty="0"/>
          </a:p>
        </p:txBody>
      </p:sp>
      <p:pic>
        <p:nvPicPr>
          <p:cNvPr id="5" name="Рисунок 4" descr="i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38" b="113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Армянская пита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Это пологая круглая белая лепешка, внутрь которой кладут начинку: сыр, ветчину, зелень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matnakash-armenian-brea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951" r="1895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Хлеб по-прежнему остается главным продуктом.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643050"/>
            <a:ext cx="6929486" cy="4983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Triangl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Маца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Это тонкие сухие лепешки из пресного теста, которые верующие иудеи едят в дни пасхи.</a:t>
            </a:r>
            <a:endParaRPr lang="ru-RU" sz="2000" dirty="0"/>
          </a:p>
        </p:txBody>
      </p:sp>
      <p:pic>
        <p:nvPicPr>
          <p:cNvPr id="5" name="Рисунок 4" descr="710449-24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38" b="113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ru-RU" dirty="0" smtClean="0"/>
              <a:t>Бисквит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Западная Европа</a:t>
            </a:r>
            <a:endParaRPr lang="ru-RU" sz="4000" dirty="0"/>
          </a:p>
        </p:txBody>
      </p:sp>
      <p:pic>
        <p:nvPicPr>
          <p:cNvPr id="11" name="Рисунок 10" descr="1c2f50526f80b821c46d4bb72f1fbbab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386" r="123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prstTxWarp prst="textCanDown">
              <a:avLst/>
            </a:prstTxWarp>
          </a:bodyPr>
          <a:lstStyle/>
          <a:p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Брецель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брецель-германия-320x24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Германия </a:t>
            </a: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Бриошь </a:t>
            </a:r>
            <a:endParaRPr lang="ru-RU" dirty="0"/>
          </a:p>
        </p:txBody>
      </p:sp>
      <p:pic>
        <p:nvPicPr>
          <p:cNvPr id="6" name="Рисунок 5" descr="99005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2" b="152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Нормандия, Франция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Нита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err="1" smtClean="0"/>
              <a:t>Чапати</a:t>
            </a:r>
            <a:endParaRPr lang="ru-RU" dirty="0" smtClean="0"/>
          </a:p>
        </p:txBody>
      </p:sp>
      <p:pic>
        <p:nvPicPr>
          <p:cNvPr id="7" name="Содержимое 6" descr="article-new_ehow_images_a05_7i_ho_make-strong-white-bread-flour-800x80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6094" y="1381919"/>
            <a:ext cx="38608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7" descr="75a4f54c81f7379d35fd2a81439536f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8200" y="1677698"/>
            <a:ext cx="4289425" cy="32184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Пита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Ближний восток 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Рисунок 9" descr="99011.jpe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2519" r="1251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Италия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пицца</a:t>
            </a:r>
            <a:endParaRPr lang="ru-RU" dirty="0"/>
          </a:p>
        </p:txBody>
      </p:sp>
      <p:pic>
        <p:nvPicPr>
          <p:cNvPr id="5" name="Рисунок 4" descr="9wxmxrQIYd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578" b="1757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043053">
            <a:off x="5295149" y="1108174"/>
            <a:ext cx="3282986" cy="2509769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dirty="0" smtClean="0"/>
              <a:t>Тортилья </a:t>
            </a:r>
            <a:endParaRPr lang="ru-RU" dirty="0"/>
          </a:p>
        </p:txBody>
      </p:sp>
      <p:pic>
        <p:nvPicPr>
          <p:cNvPr id="5" name="Рисунок 4" descr="99014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33" r="12533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72198" y="3429000"/>
            <a:ext cx="2590800" cy="251648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Мексика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başarılı-ins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4357694"/>
            <a:ext cx="146304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</a:bodyPr>
          <a:lstStyle/>
          <a:p>
            <a:r>
              <a:rPr lang="ru-RU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фолар </a:t>
            </a:r>
            <a:endParaRPr lang="ru-RU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Португалия </a:t>
            </a:r>
            <a:endParaRPr lang="ru-RU" sz="4000" dirty="0"/>
          </a:p>
        </p:txBody>
      </p:sp>
      <p:pic>
        <p:nvPicPr>
          <p:cNvPr id="5" name="Рисунок 4" descr="85966583_fola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361" r="123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багет</a:t>
            </a:r>
            <a:endParaRPr lang="ru-RU" dirty="0"/>
          </a:p>
        </p:txBody>
      </p:sp>
      <p:pic>
        <p:nvPicPr>
          <p:cNvPr id="5" name="Рисунок 4" descr="g_19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000" r="500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715140" y="285728"/>
            <a:ext cx="2000264" cy="495604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dirty="0" smtClean="0"/>
              <a:t>Франция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smtClean="0">
                <a:solidFill>
                  <a:srgbClr val="002060"/>
                </a:solidFill>
              </a:rPr>
              <a:t>Хлеб – древний и вечно необходимый продукт человеческого труда.</a:t>
            </a:r>
            <a:br>
              <a:rPr lang="ru-RU" sz="2400" smtClean="0">
                <a:solidFill>
                  <a:srgbClr val="002060"/>
                </a:solidFill>
              </a:rPr>
            </a:br>
            <a:r>
              <a:rPr lang="ru-RU" sz="2400" smtClean="0">
                <a:solidFill>
                  <a:srgbClr val="002060"/>
                </a:solidFill>
              </a:rPr>
              <a:t>Это вечный символ жизни, здоровья, труда, благополучия и богатства.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x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349" b="734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41a004c81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4919"/>
            <a:ext cx="9203649" cy="7362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070906_0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16" b="1716"/>
          <a:stretch>
            <a:fillRect/>
          </a:stretch>
        </p:blipFill>
        <p:spPr/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хлеб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Считается самым вкусным, в мире. Это мнение самых авторитетных хлебопеков в мире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14488"/>
            <a:ext cx="2428875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714348" y="2714620"/>
            <a:ext cx="7467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. 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Если каждый из нас за 1 день не доест, выбросит 50 грамм хлеба. Это составит по школе: </a:t>
            </a:r>
            <a:r>
              <a:rPr lang="ru-RU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       50 г. Х 638=31900 г=31,9 кг</a:t>
            </a:r>
            <a:r>
              <a:rPr lang="ru-RU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Это 31,9 буханок хлеба окажутся выброшенными.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6" name="Рисунок 5" descr="0_a0f0d_11f8e5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190"/>
            <a:ext cx="2357421" cy="3320311"/>
          </a:xfrm>
          <a:prstGeom prst="rect">
            <a:avLst/>
          </a:prstGeom>
        </p:spPr>
      </p:pic>
      <p:pic>
        <p:nvPicPr>
          <p:cNvPr id="7" name="Рисунок 6" descr="0_a0f2e_378f68f3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423" y="2143116"/>
            <a:ext cx="3702614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пля 2"/>
          <p:cNvSpPr/>
          <p:nvPr/>
        </p:nvSpPr>
        <p:spPr>
          <a:xfrm>
            <a:off x="1000100" y="1571612"/>
            <a:ext cx="3857652" cy="3000396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Хлеб-драгоценность! Им не сори! Хлеба к обеду в меру бери! </a:t>
            </a:r>
            <a:endParaRPr lang="ru-RU" sz="2400" dirty="0"/>
          </a:p>
        </p:txBody>
      </p:sp>
      <p:pic>
        <p:nvPicPr>
          <p:cNvPr id="2" name="Рисунок 1" descr="476709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785794"/>
            <a:ext cx="3248025" cy="4762500"/>
          </a:xfrm>
          <a:prstGeom prst="rect">
            <a:avLst/>
          </a:prstGeom>
        </p:spPr>
      </p:pic>
      <p:pic>
        <p:nvPicPr>
          <p:cNvPr id="4" name="Рисунок 3" descr="189374_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1043"/>
            <a:ext cx="2152158" cy="2366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Оладьи из сухарей</a:t>
            </a:r>
            <a:endParaRPr lang="ru-RU" dirty="0"/>
          </a:p>
        </p:txBody>
      </p:sp>
      <p:pic>
        <p:nvPicPr>
          <p:cNvPr id="5" name="Содержимое 4" descr="63596655_oladii_iz_kabachkov_s_kartofele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28802"/>
            <a:ext cx="3521075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Пшеничные сухари разломать и залить горячим молоком, добавить соль, сахар, яйца, дрожжи и поставить для брожения на 2 – 3 часа. Из готового теста испечь оладьи. Подавать с маслом, сметаной или медом, В тесто можно добавить изюм.</a:t>
            </a:r>
            <a:endParaRPr lang="ru-RU" i="1" dirty="0" smtClean="0"/>
          </a:p>
          <a:p>
            <a:r>
              <a:rPr lang="ru-RU" b="1" dirty="0" smtClean="0"/>
              <a:t>    На 200 г. сухарей – 300 г молока, 2 столовые ложки сахарного песка, 1 яйцо.</a:t>
            </a:r>
            <a:endParaRPr lang="ru-RU" i="1" dirty="0"/>
          </a:p>
        </p:txBody>
      </p:sp>
      <p:pic>
        <p:nvPicPr>
          <p:cNvPr id="7" name="Рисунок 6" descr="1862516-99284abcf812598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84" y="4857760"/>
            <a:ext cx="1928794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Сырные хлебцы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Ломтики белого хлеба обжарить с одной стороны в масле, перевернуть, на поджаренную сторону положить по кусочку твердого сыра, закрыть сковородку крышкой и слегка поджарить</a:t>
            </a:r>
            <a:endParaRPr lang="ru-RU" dirty="0"/>
          </a:p>
        </p:txBody>
      </p:sp>
      <p:pic>
        <p:nvPicPr>
          <p:cNvPr id="5" name="Содержимое 4" descr="12781519204972603_22928df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2195650"/>
            <a:ext cx="4038600" cy="3033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1862516-99284abcf812598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929198"/>
            <a:ext cx="1352550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9036_7bd593ae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7750ddd3a2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42722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64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1600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Первые инструменты для приготовления подобия муки.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Ступа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Пест </a:t>
            </a:r>
            <a:endParaRPr lang="ru-RU" dirty="0"/>
          </a:p>
        </p:txBody>
      </p:sp>
      <p:pic>
        <p:nvPicPr>
          <p:cNvPr id="11" name="Рисунок 10" descr="57290894_PC1931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411220"/>
            <a:ext cx="5643601" cy="3732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Прямая со стрелкой 14"/>
          <p:cNvCxnSpPr/>
          <p:nvPr/>
        </p:nvCxnSpPr>
        <p:spPr>
          <a:xfrm rot="16200000" flipH="1">
            <a:off x="785786" y="2214554"/>
            <a:ext cx="1571636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822033" y="2178835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Древние жернова</a:t>
            </a:r>
            <a:endParaRPr lang="ru-RU" dirty="0"/>
          </a:p>
        </p:txBody>
      </p:sp>
      <p:pic>
        <p:nvPicPr>
          <p:cNvPr id="5" name="Содержимое 4" descr="competition_4098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28802"/>
            <a:ext cx="4059238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46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14554"/>
            <a:ext cx="405923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Мельница</a:t>
            </a:r>
            <a:endParaRPr lang="ru-RU" dirty="0"/>
          </a:p>
        </p:txBody>
      </p:sp>
      <p:pic>
        <p:nvPicPr>
          <p:cNvPr id="8" name="Содержимое 7" descr="IMG_524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714488"/>
            <a:ext cx="7239000" cy="45005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theme/_rels/them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зящ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7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8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505</TotalTime>
  <Words>598</Words>
  <PresentationFormat>Экран (4:3)</PresentationFormat>
  <Paragraphs>116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57</vt:i4>
      </vt:variant>
    </vt:vector>
  </HeadingPairs>
  <TitlesOfParts>
    <vt:vector size="78" baseType="lpstr">
      <vt:lpstr>Изящная</vt:lpstr>
      <vt:lpstr>Эркер</vt:lpstr>
      <vt:lpstr>Бумажная</vt:lpstr>
      <vt:lpstr>1_Изящная</vt:lpstr>
      <vt:lpstr>Трек</vt:lpstr>
      <vt:lpstr>1_Бумажная</vt:lpstr>
      <vt:lpstr>Метро</vt:lpstr>
      <vt:lpstr>Аспект</vt:lpstr>
      <vt:lpstr>1_Эркер</vt:lpstr>
      <vt:lpstr>Официальная</vt:lpstr>
      <vt:lpstr>Солнцестояние</vt:lpstr>
      <vt:lpstr>Открытая</vt:lpstr>
      <vt:lpstr>1_Солнцестояние</vt:lpstr>
      <vt:lpstr>Яркая</vt:lpstr>
      <vt:lpstr>1_Официальная</vt:lpstr>
      <vt:lpstr>Апекс</vt:lpstr>
      <vt:lpstr>2_Солнцестояние</vt:lpstr>
      <vt:lpstr>Городская</vt:lpstr>
      <vt:lpstr>1_Яркая</vt:lpstr>
      <vt:lpstr>Обычная</vt:lpstr>
      <vt:lpstr>2_Официальная</vt:lpstr>
      <vt:lpstr>«Чудо земли  - хлеб».  </vt:lpstr>
      <vt:lpstr>Слайд 2</vt:lpstr>
      <vt:lpstr>Слайд 3</vt:lpstr>
      <vt:lpstr>Хлеб по-прежнему остается главным продуктом.</vt:lpstr>
      <vt:lpstr> </vt:lpstr>
      <vt:lpstr>Слайд 6</vt:lpstr>
      <vt:lpstr>Первые инструменты для приготовления подобия муки.</vt:lpstr>
      <vt:lpstr>Древние жернова</vt:lpstr>
      <vt:lpstr>Мельница</vt:lpstr>
      <vt:lpstr> Растения из которых делают хлеб</vt:lpstr>
      <vt:lpstr>Пшеница </vt:lpstr>
      <vt:lpstr>Рожь </vt:lpstr>
      <vt:lpstr>Слайд 13</vt:lpstr>
      <vt:lpstr>Слайд 14</vt:lpstr>
      <vt:lpstr>Пословицы о хлебе </vt:lpstr>
      <vt:lpstr>Слайд 16</vt:lpstr>
      <vt:lpstr>Сергей Михалков </vt:lpstr>
      <vt:lpstr>Слайд 18</vt:lpstr>
      <vt:lpstr>Плуг </vt:lpstr>
      <vt:lpstr>Трактор </vt:lpstr>
      <vt:lpstr>Колос </vt:lpstr>
      <vt:lpstr>Зерно </vt:lpstr>
      <vt:lpstr>Слайд 23</vt:lpstr>
      <vt:lpstr>Викторина </vt:lpstr>
      <vt:lpstr>Слайд 25</vt:lpstr>
      <vt:lpstr>Почетных гостей встречают хлебом-солью.</vt:lpstr>
      <vt:lpstr>«Хлеб всему голова»- так говорит о хлебе народная мудрость</vt:lpstr>
      <vt:lpstr>Слайд 28</vt:lpstr>
      <vt:lpstr>Очередь за хлебом </vt:lpstr>
      <vt:lpstr>Блокадный хлеб </vt:lpstr>
      <vt:lpstr>Рецепт блокадного хлеба </vt:lpstr>
      <vt:lpstr>Таня Савичева</vt:lpstr>
      <vt:lpstr>Дневник Тани Савичевой </vt:lpstr>
      <vt:lpstr>Преломление хлеба</vt:lpstr>
      <vt:lpstr>Хлеб- это жизнь!</vt:lpstr>
      <vt:lpstr> Паляница </vt:lpstr>
      <vt:lpstr>Лаваш </vt:lpstr>
      <vt:lpstr>Лепешки</vt:lpstr>
      <vt:lpstr> Армянская пита</vt:lpstr>
      <vt:lpstr>Маца </vt:lpstr>
      <vt:lpstr>Бисквит </vt:lpstr>
      <vt:lpstr>Брецель </vt:lpstr>
      <vt:lpstr>Бриошь </vt:lpstr>
      <vt:lpstr>Индия </vt:lpstr>
      <vt:lpstr>Пита </vt:lpstr>
      <vt:lpstr>пицца</vt:lpstr>
      <vt:lpstr>Тортилья </vt:lpstr>
      <vt:lpstr>фолар </vt:lpstr>
      <vt:lpstr>багет</vt:lpstr>
      <vt:lpstr>Слайд 50</vt:lpstr>
      <vt:lpstr>Русский хлеб</vt:lpstr>
      <vt:lpstr>. Если каждый из нас за 1 день не доест, выбросит 50 грамм хлеба. Это составит по школе:          50 г. Х 638=31900 г=31,9 кг Это 31,9 буханок хлеба окажутся выброшенными. </vt:lpstr>
      <vt:lpstr>Слайд 53</vt:lpstr>
      <vt:lpstr>Оладьи из сухарей</vt:lpstr>
      <vt:lpstr>Сырные хлебцы</vt:lpstr>
      <vt:lpstr>Слайд 56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«Чудо земли  - хлеб».  </dc:title>
  <dc:creator>bred</dc:creator>
  <cp:lastModifiedBy>1</cp:lastModifiedBy>
  <cp:revision>68</cp:revision>
  <dcterms:created xsi:type="dcterms:W3CDTF">2013-04-07T16:46:58Z</dcterms:created>
  <dcterms:modified xsi:type="dcterms:W3CDTF">2015-04-23T00:55:03Z</dcterms:modified>
</cp:coreProperties>
</file>