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6" r:id="rId9"/>
    <p:sldId id="298" r:id="rId10"/>
    <p:sldId id="300" r:id="rId11"/>
    <p:sldId id="30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1" i="1" u="sng" dirty="0">
                <a:solidFill>
                  <a:schemeClr val="bg2">
                    <a:lumMod val="25000"/>
                  </a:schemeClr>
                </a:solidFill>
                <a:latin typeface="Segoe Print" panose="02000600000000000000" pitchFamily="2" charset="0"/>
              </a:rPr>
              <a:t>Инновационные  технологии  в музыкальном воспитании </a:t>
            </a:r>
            <a:r>
              <a:rPr lang="ru-RU" sz="2800" b="1" i="1" u="sng" smtClean="0">
                <a:solidFill>
                  <a:schemeClr val="bg2">
                    <a:lumMod val="25000"/>
                  </a:schemeClr>
                </a:solidFill>
                <a:latin typeface="Segoe Print" panose="02000600000000000000" pitchFamily="2" charset="0"/>
              </a:rPr>
              <a:t>детей </a:t>
            </a:r>
            <a:endParaRPr lang="ru-RU" sz="2800" b="1" i="1" u="sng" dirty="0">
              <a:solidFill>
                <a:schemeClr val="bg2">
                  <a:lumMod val="2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6157168" cy="1924626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b="1" i="1" dirty="0" smtClean="0">
                <a:solidFill>
                  <a:srgbClr val="FF0000"/>
                </a:solidFill>
                <a:cs typeface="Arabic Typesetting" panose="03020402040406030203" pitchFamily="66" charset="-78"/>
              </a:rPr>
              <a:t> </a:t>
            </a:r>
          </a:p>
          <a:p>
            <a:pPr algn="r"/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Лобова Н.А.</a:t>
            </a:r>
          </a:p>
          <a:p>
            <a:pPr lvl="0" algn="r">
              <a:buClr>
                <a:srgbClr val="AA2B1E"/>
              </a:buClr>
            </a:pPr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фортепиано,</a:t>
            </a:r>
          </a:p>
          <a:p>
            <a:pPr lvl="0" algn="r">
              <a:buClr>
                <a:srgbClr val="AA2B1E"/>
              </a:buClr>
            </a:pPr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вокала,</a:t>
            </a:r>
          </a:p>
          <a:p>
            <a:pPr lvl="0" algn="r">
              <a:buClr>
                <a:srgbClr val="AA2B1E"/>
              </a:buClr>
            </a:pPr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теоретических дисциплин,</a:t>
            </a:r>
          </a:p>
          <a:p>
            <a:pPr lvl="0" algn="r">
              <a:buClr>
                <a:srgbClr val="AA2B1E"/>
              </a:buClr>
            </a:pPr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концертмейстер</a:t>
            </a:r>
            <a:endParaRPr lang="ru-RU" sz="7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AA2B1E"/>
              </a:buClr>
            </a:pPr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пециалист 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категории </a:t>
            </a:r>
            <a:endParaRPr lang="ru-RU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4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4608512" cy="145929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/>
              </a:rPr>
              <a:t>Умение различать и отражать художественными средствами противоположные  </a:t>
            </a:r>
            <a:br>
              <a:rPr lang="ru-RU" sz="2400" b="1" i="1" dirty="0">
                <a:solidFill>
                  <a:srgbClr val="C00000"/>
                </a:solidFill>
                <a:latin typeface="Times New Roman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/>
              </a:rPr>
              <a:t>понятия: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411760" y="2204864"/>
            <a:ext cx="2618576" cy="3447272"/>
          </a:xfrm>
        </p:spPr>
        <p:txBody>
          <a:bodyPr>
            <a:noAutofit/>
          </a:bodyPr>
          <a:lstStyle/>
          <a:p>
            <a:pPr marL="365760" lvl="1" indent="0"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</a:t>
            </a:r>
          </a:p>
          <a:p>
            <a:pPr marL="365760" lvl="1" indent="0">
              <a:buNone/>
            </a:pPr>
            <a:r>
              <a:rPr lang="ru-RU" sz="1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</a:t>
            </a:r>
          </a:p>
          <a:p>
            <a:pPr marL="365760" lvl="1" indent="0"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Приближение 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ветлое </a:t>
            </a:r>
          </a:p>
          <a:p>
            <a:pPr marL="365760" lvl="1" indent="0">
              <a:buNone/>
            </a:pP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Яркое </a:t>
            </a:r>
          </a:p>
          <a:p>
            <a:pPr marL="365760" lvl="1" indent="0">
              <a:buNone/>
            </a:pPr>
            <a:r>
              <a:rPr lang="ru-RU" sz="1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егкое </a:t>
            </a:r>
          </a:p>
          <a:p>
            <a:pPr marL="365760" lvl="1" indent="0">
              <a:buNone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еплое </a:t>
            </a:r>
          </a:p>
          <a:p>
            <a:pPr marL="365760" lvl="1" indent="0">
              <a:buNone/>
            </a:pP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ромкое </a:t>
            </a:r>
          </a:p>
          <a:p>
            <a:pPr marL="365760" lvl="1" indent="0">
              <a:buNone/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</a:t>
            </a:r>
          </a:p>
          <a:p>
            <a:pPr marL="365760" lvl="1" indent="0"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Плавное</a:t>
            </a:r>
          </a:p>
          <a:p>
            <a:pPr marL="365760" lvl="1" indent="0">
              <a:buNone/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Одновременное  </a:t>
            </a:r>
          </a:p>
          <a:p>
            <a:pPr marL="365760" lvl="1" indent="0">
              <a:buNone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Доброе 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788024" y="2204864"/>
            <a:ext cx="2880320" cy="3663741"/>
          </a:xfrm>
        </p:spPr>
        <p:txBody>
          <a:bodyPr>
            <a:normAutofit lnSpcReduction="10000"/>
          </a:bodyPr>
          <a:lstStyle/>
          <a:p>
            <a:pPr marL="365760" lvl="1" indent="0">
              <a:buNone/>
            </a:pPr>
            <a:r>
              <a:rPr lang="ru-RU" sz="1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Маленькое</a:t>
            </a:r>
          </a:p>
          <a:p>
            <a:pPr marL="365760" lvl="1" indent="0">
              <a:buNone/>
            </a:pPr>
            <a:r>
              <a:rPr lang="ru-RU" sz="17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Низкое</a:t>
            </a:r>
          </a:p>
          <a:p>
            <a:pPr marL="365760" lvl="1" indent="0">
              <a:buNone/>
            </a:pPr>
            <a:r>
              <a:rPr lang="ru-RU" sz="17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</a:p>
          <a:p>
            <a:pPr marL="365760" lvl="1" indent="0">
              <a:buNone/>
            </a:pPr>
            <a:r>
              <a:rPr lang="ru-RU" sz="17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Темное</a:t>
            </a:r>
          </a:p>
          <a:p>
            <a:pPr marL="365760" lvl="1" indent="0">
              <a:buNone/>
            </a:pPr>
            <a:r>
              <a:rPr lang="ru-RU" sz="17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Тусклое</a:t>
            </a:r>
          </a:p>
          <a:p>
            <a:pPr marL="365760" lvl="1" indent="0">
              <a:buClr>
                <a:srgbClr val="AA2B1E"/>
              </a:buClr>
              <a:buNone/>
            </a:pPr>
            <a:r>
              <a:rPr lang="ru-RU" sz="17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Тяжелое </a:t>
            </a:r>
          </a:p>
          <a:p>
            <a:pPr marL="365760" lvl="1" indent="0">
              <a:buNone/>
            </a:pPr>
            <a:r>
              <a:rPr lang="ru-RU" sz="17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Холодное</a:t>
            </a:r>
          </a:p>
          <a:p>
            <a:pPr marL="365760" lvl="1" indent="0">
              <a:buClr>
                <a:srgbClr val="AA2B1E"/>
              </a:buClr>
              <a:buNone/>
            </a:pPr>
            <a:r>
              <a:rPr lang="ru-RU" sz="1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ихое</a:t>
            </a:r>
            <a:endParaRPr lang="ru-RU" sz="17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>
              <a:buNone/>
            </a:pPr>
            <a:r>
              <a:rPr lang="ru-RU" sz="17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Медленное</a:t>
            </a:r>
          </a:p>
          <a:p>
            <a:pPr marL="365760" lvl="1" indent="0">
              <a:buNone/>
            </a:pPr>
            <a:r>
              <a:rPr lang="ru-RU" sz="17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Отрывистое</a:t>
            </a:r>
          </a:p>
          <a:p>
            <a:pPr marL="365760" lvl="1" indent="0">
              <a:buNone/>
            </a:pPr>
            <a:r>
              <a:rPr lang="ru-RU" sz="17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Последовательное</a:t>
            </a:r>
          </a:p>
          <a:p>
            <a:pPr marL="365760" lvl="1" indent="0">
              <a:buClr>
                <a:srgbClr val="AA2B1E"/>
              </a:buClr>
              <a:buNone/>
            </a:pPr>
            <a:r>
              <a:rPr lang="ru-RU" sz="17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Злое</a:t>
            </a:r>
            <a:endParaRPr lang="ru-RU" sz="17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i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909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4032448" cy="3365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9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817582"/>
            <a:ext cx="5688632" cy="1202485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400" b="1" i="1" dirty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Основная  общеобразовательная  программа дошкольного образования </a:t>
            </a:r>
            <a:r>
              <a:rPr lang="ru-RU" sz="2400" b="1" i="1" dirty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Arial"/>
                <a:ea typeface="+mn-ea"/>
                <a:cs typeface="+mn-cs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Истоки»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Л.А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Парамонова, Т.И. Алиева, Т.В.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Антонова.© 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5" y="2060848"/>
            <a:ext cx="4896544" cy="3960440"/>
          </a:xfrm>
        </p:spPr>
        <p:txBody>
          <a:bodyPr anchor="ctr">
            <a:noAutofit/>
          </a:bodyPr>
          <a:lstStyle/>
          <a:p>
            <a:r>
              <a:rPr lang="ru-RU" b="1" i="1" dirty="0" smtClean="0"/>
              <a:t>Предусматривает </a:t>
            </a:r>
            <a:r>
              <a:rPr lang="ru-RU" b="1" i="1" dirty="0"/>
              <a:t>развитие у детей в процессе различных видов деятельности: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музыкального слуха,</a:t>
            </a:r>
            <a:r>
              <a:rPr lang="ru-RU" b="1" i="1" dirty="0"/>
              <a:t> </a:t>
            </a:r>
            <a:r>
              <a:rPr lang="ru-RU" b="1" i="1" dirty="0">
                <a:solidFill>
                  <a:srgbClr val="0070C0"/>
                </a:solidFill>
              </a:rPr>
              <a:t>певческого голоса, </a:t>
            </a:r>
            <a:r>
              <a:rPr lang="ru-RU" b="1" i="1" dirty="0">
                <a:solidFill>
                  <a:srgbClr val="FF0000"/>
                </a:solidFill>
              </a:rPr>
              <a:t>танцевальных навыков, </a:t>
            </a:r>
            <a:r>
              <a:rPr lang="ru-RU" b="1" i="1" dirty="0">
                <a:solidFill>
                  <a:srgbClr val="006600"/>
                </a:solidFill>
              </a:rPr>
              <a:t>игры на детских музыкальных инструментах. </a:t>
            </a:r>
            <a:r>
              <a:rPr lang="ru-RU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11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5273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музыкальным руководителем условий,  предоставляющих возможности  каждому ребенку проявить свои индивидуальные способности при   общении с музыкой;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    творческое развитие природной музыкальности ребенка;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    высвобождение первичной креативности, создание условий для спонтанных творческих проявлений;</a:t>
            </a:r>
          </a:p>
          <a:p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    помощь в формировании  внутреннего мира и самопознании (эмоционально-психическое развитие и  </a:t>
            </a:r>
            <a:r>
              <a:rPr lang="ru-RU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психокоррекция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424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5" y="836712"/>
            <a:ext cx="5040561" cy="1202485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/>
              </a:rPr>
              <a:t> С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/>
              </a:rPr>
              <a:t>пособность </a:t>
            </a:r>
            <a:r>
              <a:rPr lang="ru-RU" sz="2800" b="1" i="1" dirty="0">
                <a:solidFill>
                  <a:srgbClr val="FF0000"/>
                </a:solidFill>
                <a:latin typeface="Times New Roman"/>
              </a:rPr>
              <a:t>к чувственному восприятию мира, его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/>
              </a:rPr>
              <a:t>наблюдению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93683"/>
            <a:ext cx="3888432" cy="322354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73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DCIM\128_1902\IMG_0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5069"/>
            <a:ext cx="3600400" cy="37069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817582"/>
            <a:ext cx="4608512" cy="1202485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Ассоциативность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художественного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3240359" cy="290574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324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817582"/>
            <a:ext cx="5904656" cy="1531298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Выразительность интонации: речевой, вокальной, пластической,      инструментальной</a:t>
            </a:r>
            <a:endParaRPr lang="ru-RU" sz="31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367240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58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4968552" cy="1508105"/>
          </a:xfr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  </a:t>
            </a:r>
            <a:r>
              <a:rPr lang="ru-RU" sz="24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Ч</a:t>
            </a:r>
            <a:r>
              <a:rPr lang="ru-RU" sz="24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увство ритма</a:t>
            </a:r>
            <a:r>
              <a:rPr lang="ru-RU" sz="24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: временного, пространственного, пластического, </a:t>
            </a:r>
            <a:r>
              <a:rPr lang="ru-RU" sz="24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музыкального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132856"/>
            <a:ext cx="3600400" cy="3171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22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980728"/>
            <a:ext cx="4032448" cy="1224136"/>
          </a:xfrm>
        </p:spPr>
        <p:txBody>
          <a:bodyPr anchor="ctr">
            <a:norm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Times New Roman"/>
              </a:rPr>
              <a:t>Коммуникативные  танцы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2276872"/>
            <a:ext cx="4824536" cy="324036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развитие коммуникативных навыков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ощущением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ритма.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730</TotalTime>
  <Words>149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Инновационные  технологии  в музыкальном воспитании детей </vt:lpstr>
      <vt:lpstr>Основная  общеобразовательная  программа дошкольного образования  «Истоки» Л.А. Парамонова, Т.И. Алиева, Т.В. Антонова.© </vt:lpstr>
      <vt:lpstr>Презентация PowerPoint</vt:lpstr>
      <vt:lpstr> Способность к чувственному восприятию мира, его наблюдению</vt:lpstr>
      <vt:lpstr>Презентация PowerPoint</vt:lpstr>
      <vt:lpstr>Ассоциативность художественного мышления</vt:lpstr>
      <vt:lpstr> Выразительность интонации: речевой, вокальной, пластической,      инструментальной</vt:lpstr>
      <vt:lpstr>  Чувство ритма: временного, пространственного, пластического, музыкального</vt:lpstr>
      <vt:lpstr>Коммуникативные  танцы </vt:lpstr>
      <vt:lpstr>Умение различать и отражать художественными средствами противоположные   понятия: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 технологии  в музыкальном воспитании дошкольников.</dc:title>
  <dc:creator>Admin</dc:creator>
  <cp:lastModifiedBy>Admin</cp:lastModifiedBy>
  <cp:revision>77</cp:revision>
  <dcterms:created xsi:type="dcterms:W3CDTF">2016-12-08T20:08:10Z</dcterms:created>
  <dcterms:modified xsi:type="dcterms:W3CDTF">2017-10-28T12:09:05Z</dcterms:modified>
</cp:coreProperties>
</file>