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9" r:id="rId11"/>
    <p:sldId id="268" r:id="rId12"/>
    <p:sldId id="280" r:id="rId13"/>
    <p:sldId id="283" r:id="rId14"/>
    <p:sldId id="269" r:id="rId15"/>
    <p:sldId id="281" r:id="rId16"/>
    <p:sldId id="284" r:id="rId17"/>
    <p:sldId id="270" r:id="rId18"/>
    <p:sldId id="282" r:id="rId19"/>
    <p:sldId id="285" r:id="rId20"/>
    <p:sldId id="267" r:id="rId21"/>
    <p:sldId id="278" r:id="rId22"/>
    <p:sldId id="265" r:id="rId23"/>
    <p:sldId id="276" r:id="rId24"/>
    <p:sldId id="266" r:id="rId25"/>
    <p:sldId id="287" r:id="rId26"/>
    <p:sldId id="288" r:id="rId27"/>
    <p:sldId id="290" r:id="rId28"/>
    <p:sldId id="289" r:id="rId29"/>
    <p:sldId id="292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197" autoAdjust="0"/>
  </p:normalViewPr>
  <p:slideViewPr>
    <p:cSldViewPr>
      <p:cViewPr varScale="1">
        <p:scale>
          <a:sx n="52" d="100"/>
          <a:sy n="52" d="100"/>
        </p:scale>
        <p:origin x="-14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FDEAF7-C387-4FF7-8A82-5A0EEA26437C}" type="datetimeFigureOut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153339-A5F5-4FD8-8056-0B894AFFC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EBAF4-E8F0-4EA5-BA28-3D479F6A8E76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DCE0D-C47B-4AD3-B335-F9BD49897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FBC7-96AB-477E-8330-775B53B43257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2FC91-513A-45F0-8F7B-2D863BD1B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298AD-74F4-4678-9BC9-EBF958C3219B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0E9F2-4920-4B34-8E4B-F7F943322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7A5F-3819-46EA-9E60-314C5028046A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075D-0A3E-482E-B5F9-CF540B893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34273-DADE-4FE5-8308-95132B21F6C9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EBBFC-4D33-4FC1-BFDA-F9B420391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DDAA4-B5DC-4893-905D-758E69D621ED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E42A-4C88-4B41-A17A-831E9021D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94FB-D77C-4F23-A363-1F0B3C550417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31123-CF24-4640-AF40-C25D26A07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6319-F351-4B24-8168-DEE17DAB1708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1F98B-564B-4892-83D1-9D4398042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60AD-8BAE-4F1D-BD2C-72BC7277B007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CFA0-746D-4833-A06E-248F667BA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2CB9D-36A9-4C7B-B411-51E87F2D2979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E8C79-BD14-4CBA-895A-E33B20E684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67C15-CA27-40EF-BB82-168DE2416008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9BC50-698A-4F9A-9E4F-7B6C6D3C4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AFC438-294A-4DCD-A612-19CB9D36B8B3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DE3515-DF28-4826-9299-34E909D0D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rest.ru/original/733514/" TargetMode="External"/><Relationship Id="rId2" Type="http://schemas.openxmlformats.org/officeDocument/2006/relationships/hyperlink" Target="http://jili-bili.ru/img.php?p=4171&amp;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14313" y="285728"/>
            <a:ext cx="7772400" cy="297023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996633"/>
                </a:solidFill>
              </a:rPr>
              <a:t>Проект «Осенний урожай»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4500570"/>
            <a:ext cx="4857754" cy="114299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Составила учитель начальных классов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err="1" smtClean="0"/>
              <a:t>Шусть</a:t>
            </a:r>
            <a:r>
              <a:rPr lang="ru-RU" sz="2000" dirty="0" smtClean="0"/>
              <a:t> Валентина Александровна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Работы учащихся 1 Б класса МОУ ООШ №5</a:t>
            </a:r>
          </a:p>
        </p:txBody>
      </p:sp>
      <p:pic>
        <p:nvPicPr>
          <p:cNvPr id="2052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75" y="142875"/>
            <a:ext cx="15001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214313"/>
            <a:ext cx="1357313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42875"/>
            <a:ext cx="15001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5715000"/>
            <a:ext cx="150018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5786438"/>
            <a:ext cx="13573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5715000"/>
            <a:ext cx="150018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75" y="214313"/>
            <a:ext cx="15001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214313"/>
            <a:ext cx="13573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" descr="H:\Documents and Settings\Aida\Рабочий стол\НОвая ГРАФИКА сборник\КАРТИНКИ СБОРНИК_ школьные\hr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313"/>
            <a:ext cx="15001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H:\Documents and Settings\Aida\Рабочий стол\НОвая ГРАФИКА сборник\КАРТИНКИ СБОРНИК_ школьные\c3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52944">
            <a:off x="4743450" y="5205413"/>
            <a:ext cx="857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одзаголовок 2"/>
          <p:cNvSpPr txBox="1">
            <a:spLocks/>
          </p:cNvSpPr>
          <p:nvPr/>
        </p:nvSpPr>
        <p:spPr bwMode="auto">
          <a:xfrm>
            <a:off x="1714500" y="1285875"/>
            <a:ext cx="50720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2064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214554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P1170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7" y="2143116"/>
            <a:ext cx="3071835" cy="3357586"/>
          </a:xfrm>
          <a:prstGeom prst="rect">
            <a:avLst/>
          </a:prstGeom>
          <a:noFill/>
        </p:spPr>
      </p:pic>
      <p:pic>
        <p:nvPicPr>
          <p:cNvPr id="1028" name="Picture 4" descr="C:\Users\user\Desktop\2419312_webk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2000240"/>
            <a:ext cx="2500330" cy="246855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" grpId="0" build="p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7170" name="Picture 2" descr="C:\Users\user\Desktop\P11709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571500"/>
            <a:ext cx="87153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2. Приёмами скатывания, раскатывания и вытягивания вылепи основные части овощей.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E3BC1D-0841-40E4-9430-8E50F82C63FE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5F3C0-E6EF-4834-9A80-DB65DB6E644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071688"/>
            <a:ext cx="8621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8194" name="Picture 2" descr="C:\Users\user\Desktop\P11709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2. </a:t>
            </a:r>
            <a:r>
              <a:rPr lang="en-US">
                <a:hlinkClick r:id="rId3"/>
              </a:rPr>
              <a:t>http://www.xrest.ru/original/733514/</a:t>
            </a:r>
            <a:r>
              <a:rPr lang="ru-RU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>
                <a:latin typeface="Calibri" pitchFamily="34" charset="0"/>
              </a:rPr>
              <a:t>3.  Н. И. Роговцева, Н. В. Богданова,И. П. Фрейтаг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«Просвещение» 2011г.</a:t>
            </a:r>
          </a:p>
        </p:txBody>
      </p:sp>
      <p:pic>
        <p:nvPicPr>
          <p:cNvPr id="11266" name="Picture 2" descr="C:\Users\user\Desktop\P11709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3. Приёмами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прилепливания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прищипывания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 соедини части овощей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E3BC1D-0841-40E4-9430-8E50F82C63FE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1612E-6C85-4719-AF8B-6DC05274D56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785938"/>
            <a:ext cx="869791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9218" name="Picture 2" descr="C:\Users\user\Desktop\P11709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2. </a:t>
            </a:r>
            <a:r>
              <a:rPr lang="en-US" dirty="0">
                <a:hlinkClick r:id="rId3"/>
              </a:rPr>
              <a:t>http://www.xrest.ru/original/733514/</a:t>
            </a:r>
            <a:r>
              <a:rPr lang="ru-RU" dirty="0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 dirty="0">
                <a:latin typeface="Calibri" pitchFamily="34" charset="0"/>
              </a:rPr>
              <a:t>3.  Н. И. </a:t>
            </a:r>
            <a:r>
              <a:rPr lang="ru-RU" dirty="0" err="1">
                <a:latin typeface="Calibri" pitchFamily="34" charset="0"/>
              </a:rPr>
              <a:t>Роговцева</a:t>
            </a:r>
            <a:r>
              <a:rPr lang="ru-RU" dirty="0">
                <a:latin typeface="Calibri" pitchFamily="34" charset="0"/>
              </a:rPr>
              <a:t>, Н. В. </a:t>
            </a:r>
            <a:r>
              <a:rPr lang="ru-RU" dirty="0" err="1">
                <a:latin typeface="Calibri" pitchFamily="34" charset="0"/>
              </a:rPr>
              <a:t>Богданова,И</a:t>
            </a:r>
            <a:r>
              <a:rPr lang="ru-RU" dirty="0">
                <a:latin typeface="Calibri" pitchFamily="34" charset="0"/>
              </a:rPr>
              <a:t>. П. </a:t>
            </a:r>
            <a:r>
              <a:rPr lang="ru-RU" dirty="0" err="1">
                <a:latin typeface="Calibri" pitchFamily="34" charset="0"/>
              </a:rPr>
              <a:t>Фрейтаг</a:t>
            </a:r>
            <a:endParaRPr lang="ru-RU" dirty="0">
              <a:latin typeface="Calibri" pitchFamily="34" charset="0"/>
            </a:endParaRPr>
          </a:p>
          <a:p>
            <a:pPr marL="457200" indent="-457200"/>
            <a:r>
              <a:rPr lang="ru-RU" dirty="0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 dirty="0">
                <a:latin typeface="Calibri" pitchFamily="34" charset="0"/>
              </a:rPr>
              <a:t>     «Просвещение» 2011г.</a:t>
            </a:r>
          </a:p>
        </p:txBody>
      </p:sp>
      <p:pic>
        <p:nvPicPr>
          <p:cNvPr id="12291" name="Picture 3" descr="C:\Users\user\Desktop\P11709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4. Приёмом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приплющивания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 слепи дно миски.  Скатай жгутики.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E3BC1D-0841-40E4-9430-8E50F82C63FE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58557-DC92-42E9-8EBB-9CE9F14C762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643063"/>
            <a:ext cx="45720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10242" name="Picture 2" descr="C:\Users\user\Desktop\P11709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2. </a:t>
            </a:r>
            <a:r>
              <a:rPr lang="en-US" dirty="0">
                <a:hlinkClick r:id="rId3"/>
              </a:rPr>
              <a:t>http://www.xrest.ru/original/733514/</a:t>
            </a:r>
            <a:r>
              <a:rPr lang="ru-RU" dirty="0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>
                <a:latin typeface="Calibri" pitchFamily="34" charset="0"/>
              </a:rPr>
              <a:t>3.  Н. И. Роговцева, Н. В. Богданова,И. П. Фрейтаг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«Просвещение» 2011г.</a:t>
            </a:r>
          </a:p>
        </p:txBody>
      </p:sp>
      <p:pic>
        <p:nvPicPr>
          <p:cNvPr id="13314" name="Picture 2" descr="C:\Users\user\Desktop\P11709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9600" b="1" smtClean="0">
                <a:solidFill>
                  <a:srgbClr val="339933"/>
                </a:solidFill>
              </a:rPr>
              <a:t>лук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1DD32F0-2C22-4D15-A5EE-29EFB1221947}" type="datetime1">
              <a:rPr lang="ru-RU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602DC-FD43-42B7-84C9-A5B5D1F6E7CA}" type="slidenum">
              <a:rPr lang="ru-RU"/>
              <a:pPr>
                <a:defRPr/>
              </a:pPr>
              <a:t>2</a:t>
            </a:fld>
            <a:endParaRPr lang="ru-RU"/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286000"/>
            <a:ext cx="56705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Прямоугольник 8"/>
          <p:cNvSpPr>
            <a:spLocks noChangeArrowheads="1"/>
          </p:cNvSpPr>
          <p:nvPr/>
        </p:nvSpPr>
        <p:spPr bwMode="auto">
          <a:xfrm>
            <a:off x="4143375" y="2143125"/>
            <a:ext cx="4572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3600" i="1"/>
              <a:t>Сидит дед во сто шуб одет,</a:t>
            </a:r>
            <a:br>
              <a:rPr lang="ru-RU" sz="3600" i="1"/>
            </a:br>
            <a:r>
              <a:rPr lang="ru-RU" sz="3600" i="1"/>
              <a:t>Кто его раздевает,</a:t>
            </a:r>
            <a:br>
              <a:rPr lang="ru-RU" sz="3600" i="1"/>
            </a:br>
            <a:r>
              <a:rPr lang="ru-RU" sz="3600" i="1"/>
              <a:t>Тот слезы проливает.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9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5. Прилепи жгутики ко дну миски.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E9B41-51AE-41E8-9642-F7AABA3FA68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500188"/>
            <a:ext cx="5068888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6146" name="Picture 2" descr="C:\Users\user\Desktop\P11709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5. Выложи в миске композицию из овощей.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A1C4C-8DFB-457C-BA0C-11EA6F771E1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1428750"/>
            <a:ext cx="5008563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000250"/>
            <a:ext cx="38052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Работы детей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14338" name="Picture 2" descr="C:\Users\user\Desktop\P11709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2. </a:t>
            </a:r>
            <a:r>
              <a:rPr lang="en-US">
                <a:hlinkClick r:id="rId3"/>
              </a:rPr>
              <a:t>http://www.xrest.ru/original/733514/</a:t>
            </a:r>
            <a:r>
              <a:rPr lang="ru-RU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 dirty="0">
                <a:latin typeface="Calibri" pitchFamily="34" charset="0"/>
              </a:rPr>
              <a:t>3.  Н. И. </a:t>
            </a:r>
            <a:r>
              <a:rPr lang="ru-RU" dirty="0" err="1">
                <a:latin typeface="Calibri" pitchFamily="34" charset="0"/>
              </a:rPr>
              <a:t>Роговцева</a:t>
            </a:r>
            <a:r>
              <a:rPr lang="ru-RU" dirty="0">
                <a:latin typeface="Calibri" pitchFamily="34" charset="0"/>
              </a:rPr>
              <a:t>, Н. В. </a:t>
            </a:r>
            <a:r>
              <a:rPr lang="ru-RU" dirty="0" err="1">
                <a:latin typeface="Calibri" pitchFamily="34" charset="0"/>
              </a:rPr>
              <a:t>Богданова,И</a:t>
            </a:r>
            <a:r>
              <a:rPr lang="ru-RU" dirty="0">
                <a:latin typeface="Calibri" pitchFamily="34" charset="0"/>
              </a:rPr>
              <a:t>. П. </a:t>
            </a:r>
            <a:r>
              <a:rPr lang="ru-RU" dirty="0" err="1">
                <a:latin typeface="Calibri" pitchFamily="34" charset="0"/>
              </a:rPr>
              <a:t>Фрейтаг</a:t>
            </a:r>
            <a:endParaRPr lang="ru-RU" dirty="0">
              <a:latin typeface="Calibri" pitchFamily="34" charset="0"/>
            </a:endParaRPr>
          </a:p>
          <a:p>
            <a:pPr marL="457200" indent="-457200"/>
            <a:r>
              <a:rPr lang="ru-RU" dirty="0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 dirty="0">
                <a:latin typeface="Calibri" pitchFamily="34" charset="0"/>
              </a:rPr>
              <a:t>     «Просвещение» 2011г.</a:t>
            </a:r>
          </a:p>
        </p:txBody>
      </p:sp>
      <p:pic>
        <p:nvPicPr>
          <p:cNvPr id="5" name="Picture 2" descr="C:\Users\user\Desktop\P11709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500166" y="2500306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2. </a:t>
            </a:r>
            <a:r>
              <a:rPr lang="en-US">
                <a:hlinkClick r:id="rId3"/>
              </a:rPr>
              <a:t>http://www.xrest.ru/original/733514/</a:t>
            </a:r>
            <a:r>
              <a:rPr lang="ru-RU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>
                <a:latin typeface="Calibri" pitchFamily="34" charset="0"/>
              </a:rPr>
              <a:t>3.  Н. И. Роговцева, Н. В. Богданова,И. П. Фрейтаг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«Просвещение» 2011г.</a:t>
            </a:r>
          </a:p>
        </p:txBody>
      </p:sp>
      <p:pic>
        <p:nvPicPr>
          <p:cNvPr id="17410" name="Picture 2" descr="C:\Users\user\Desktop\P11709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2. </a:t>
            </a:r>
            <a:r>
              <a:rPr lang="en-US" dirty="0">
                <a:hlinkClick r:id="rId3"/>
              </a:rPr>
              <a:t>http://www.xrest.ru/original/733514/</a:t>
            </a:r>
            <a:r>
              <a:rPr lang="ru-RU" dirty="0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>
                <a:latin typeface="Calibri" pitchFamily="34" charset="0"/>
              </a:rPr>
              <a:t>3.  Н. И. Роговцева, Н. В. Богданова,И. П. Фрейтаг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«Просвещение» 2011г.</a:t>
            </a:r>
          </a:p>
        </p:txBody>
      </p:sp>
      <p:pic>
        <p:nvPicPr>
          <p:cNvPr id="1026" name="Picture 2" descr="C:\Users\user\Desktop\P118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2. </a:t>
            </a:r>
            <a:r>
              <a:rPr lang="en-US">
                <a:hlinkClick r:id="rId3"/>
              </a:rPr>
              <a:t>http://www.xrest.ru/original/733514/</a:t>
            </a:r>
            <a:r>
              <a:rPr lang="ru-RU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>
                <a:latin typeface="Calibri" pitchFamily="34" charset="0"/>
              </a:rPr>
              <a:t>3.  Н. И. Роговцева, Н. В. Богданова,И. П. Фрейтаг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>
                <a:latin typeface="Calibri" pitchFamily="34" charset="0"/>
              </a:rPr>
              <a:t>     «Просвещение» 2011г.</a:t>
            </a:r>
          </a:p>
        </p:txBody>
      </p:sp>
      <p:pic>
        <p:nvPicPr>
          <p:cNvPr id="3074" name="Picture 2" descr="C:\Users\user\Desktop\P118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2. </a:t>
            </a:r>
            <a:r>
              <a:rPr lang="en-US">
                <a:hlinkClick r:id="rId3"/>
              </a:rPr>
              <a:t>http://www.xrest.ru/original/733514/</a:t>
            </a:r>
            <a:r>
              <a:rPr lang="ru-RU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 dirty="0">
                <a:latin typeface="Calibri" pitchFamily="34" charset="0"/>
              </a:rPr>
              <a:t>3.  Н. И. </a:t>
            </a:r>
            <a:r>
              <a:rPr lang="ru-RU" dirty="0" err="1">
                <a:latin typeface="Calibri" pitchFamily="34" charset="0"/>
              </a:rPr>
              <a:t>Роговцева</a:t>
            </a:r>
            <a:r>
              <a:rPr lang="ru-RU" dirty="0">
                <a:latin typeface="Calibri" pitchFamily="34" charset="0"/>
              </a:rPr>
              <a:t>, Н. В. </a:t>
            </a:r>
            <a:r>
              <a:rPr lang="ru-RU" dirty="0" err="1">
                <a:latin typeface="Calibri" pitchFamily="34" charset="0"/>
              </a:rPr>
              <a:t>Богданова,И</a:t>
            </a:r>
            <a:r>
              <a:rPr lang="ru-RU" dirty="0">
                <a:latin typeface="Calibri" pitchFamily="34" charset="0"/>
              </a:rPr>
              <a:t>. П. </a:t>
            </a:r>
            <a:r>
              <a:rPr lang="ru-RU" dirty="0" err="1">
                <a:latin typeface="Calibri" pitchFamily="34" charset="0"/>
              </a:rPr>
              <a:t>Фрейтаг</a:t>
            </a:r>
            <a:endParaRPr lang="ru-RU" dirty="0">
              <a:latin typeface="Calibri" pitchFamily="34" charset="0"/>
            </a:endParaRPr>
          </a:p>
          <a:p>
            <a:pPr marL="457200" indent="-457200"/>
            <a:r>
              <a:rPr lang="ru-RU" dirty="0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 dirty="0">
                <a:latin typeface="Calibri" pitchFamily="34" charset="0"/>
              </a:rPr>
              <a:t>     «Просвещение» </a:t>
            </a:r>
            <a:r>
              <a:rPr lang="ru-RU" dirty="0" smtClean="0">
                <a:latin typeface="Calibri" pitchFamily="34" charset="0"/>
              </a:rPr>
              <a:t>2013г</a:t>
            </a:r>
            <a:r>
              <a:rPr lang="ru-RU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9384C-A3AA-4415-81BD-771B56A8C006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1428750" y="1785938"/>
            <a:ext cx="514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1. </a:t>
            </a:r>
            <a:r>
              <a:rPr lang="en-US">
                <a:hlinkClick r:id="rId2"/>
              </a:rPr>
              <a:t>http://jili-bili.ru/img.php?p=4171&amp;g</a:t>
            </a:r>
            <a:r>
              <a:rPr lang="ru-RU"/>
              <a:t> - картинка 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28750" y="2428875"/>
            <a:ext cx="522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2. </a:t>
            </a:r>
            <a:r>
              <a:rPr lang="en-US">
                <a:hlinkClick r:id="rId3"/>
              </a:rPr>
              <a:t>http://www.xrest.ru/original/733514/</a:t>
            </a:r>
            <a:r>
              <a:rPr lang="ru-RU"/>
              <a:t> - картинка</a:t>
            </a: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1428750" y="2928938"/>
            <a:ext cx="6072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ru-RU" dirty="0">
                <a:latin typeface="Calibri" pitchFamily="34" charset="0"/>
              </a:rPr>
              <a:t>3.  Н. И. </a:t>
            </a:r>
            <a:r>
              <a:rPr lang="ru-RU" dirty="0" err="1">
                <a:latin typeface="Calibri" pitchFamily="34" charset="0"/>
              </a:rPr>
              <a:t>Роговцева</a:t>
            </a:r>
            <a:r>
              <a:rPr lang="ru-RU" dirty="0">
                <a:latin typeface="Calibri" pitchFamily="34" charset="0"/>
              </a:rPr>
              <a:t>, Н. В. </a:t>
            </a:r>
            <a:r>
              <a:rPr lang="ru-RU" dirty="0" err="1">
                <a:latin typeface="Calibri" pitchFamily="34" charset="0"/>
              </a:rPr>
              <a:t>Богданова,И</a:t>
            </a:r>
            <a:r>
              <a:rPr lang="ru-RU" dirty="0">
                <a:latin typeface="Calibri" pitchFamily="34" charset="0"/>
              </a:rPr>
              <a:t>. П. </a:t>
            </a:r>
            <a:r>
              <a:rPr lang="ru-RU" dirty="0" err="1">
                <a:latin typeface="Calibri" pitchFamily="34" charset="0"/>
              </a:rPr>
              <a:t>Фрейтаг</a:t>
            </a:r>
            <a:endParaRPr lang="ru-RU" dirty="0">
              <a:latin typeface="Calibri" pitchFamily="34" charset="0"/>
            </a:endParaRPr>
          </a:p>
          <a:p>
            <a:pPr marL="457200" indent="-457200"/>
            <a:r>
              <a:rPr lang="ru-RU" dirty="0">
                <a:latin typeface="Calibri" pitchFamily="34" charset="0"/>
              </a:rPr>
              <a:t>     «Технология» учебник 1 класс, М.,</a:t>
            </a:r>
          </a:p>
          <a:p>
            <a:pPr marL="457200" indent="-457200"/>
            <a:r>
              <a:rPr lang="ru-RU" dirty="0">
                <a:latin typeface="Calibri" pitchFamily="34" charset="0"/>
              </a:rPr>
              <a:t>     «Просвещение» </a:t>
            </a:r>
            <a:r>
              <a:rPr lang="ru-RU" dirty="0" smtClean="0">
                <a:latin typeface="Calibri" pitchFamily="34" charset="0"/>
              </a:rPr>
              <a:t>2013г</a:t>
            </a:r>
            <a:r>
              <a:rPr lang="ru-RU" dirty="0">
                <a:latin typeface="Calibri" pitchFamily="34" charset="0"/>
              </a:rPr>
              <a:t>.</a:t>
            </a:r>
          </a:p>
        </p:txBody>
      </p:sp>
      <p:pic>
        <p:nvPicPr>
          <p:cNvPr id="1026" name="Picture 2" descr="C:\Users\user\Desktop\P11709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9600" b="1" smtClean="0">
                <a:solidFill>
                  <a:srgbClr val="339933"/>
                </a:solidFill>
              </a:rPr>
              <a:t>капуста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58161-B2B1-412C-A5BB-11F5B0132C6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1714500"/>
            <a:ext cx="5245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Прямоугольник 5"/>
          <p:cNvSpPr>
            <a:spLocks noChangeArrowheads="1"/>
          </p:cNvSpPr>
          <p:nvPr/>
        </p:nvSpPr>
        <p:spPr bwMode="auto">
          <a:xfrm>
            <a:off x="285750" y="2357438"/>
            <a:ext cx="4278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i="1"/>
              <a:t>Не книжка, </a:t>
            </a:r>
          </a:p>
          <a:p>
            <a:r>
              <a:rPr lang="ru-RU" sz="4800" i="1"/>
              <a:t>а с листьями.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9600" b="1" smtClean="0">
                <a:solidFill>
                  <a:srgbClr val="339933"/>
                </a:solidFill>
              </a:rPr>
              <a:t>морковь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047EC-228B-45C0-9A95-F5DA1ABBF78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85875"/>
            <a:ext cx="4071938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Прямоугольник 5"/>
          <p:cNvSpPr>
            <a:spLocks noChangeArrowheads="1"/>
          </p:cNvSpPr>
          <p:nvPr/>
        </p:nvSpPr>
        <p:spPr bwMode="auto">
          <a:xfrm>
            <a:off x="285750" y="3429000"/>
            <a:ext cx="54292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i="1"/>
              <a:t>Я красна – не девица,</a:t>
            </a:r>
            <a:br>
              <a:rPr lang="ru-RU" sz="4000" i="1"/>
            </a:br>
            <a:r>
              <a:rPr lang="ru-RU" sz="4000" i="1"/>
              <a:t>Зелена – не дубрава,</a:t>
            </a:r>
            <a:br>
              <a:rPr lang="ru-RU" sz="4000" i="1"/>
            </a:br>
            <a:r>
              <a:rPr lang="ru-RU" sz="4000" i="1"/>
              <a:t>С хвостом – не мышь.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9600" b="1" smtClean="0">
                <a:solidFill>
                  <a:srgbClr val="339933"/>
                </a:solidFill>
              </a:rPr>
              <a:t>редиска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5E629-67AE-4F46-9791-6B49AB2C6C2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1357313"/>
            <a:ext cx="515778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Прямоугольник 5"/>
          <p:cNvSpPr>
            <a:spLocks noChangeArrowheads="1"/>
          </p:cNvSpPr>
          <p:nvPr/>
        </p:nvSpPr>
        <p:spPr bwMode="auto">
          <a:xfrm>
            <a:off x="214313" y="1714500"/>
            <a:ext cx="4572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i="1"/>
              <a:t>Что красно снаружи,</a:t>
            </a:r>
            <a:br>
              <a:rPr lang="ru-RU" sz="4400" i="1"/>
            </a:br>
            <a:r>
              <a:rPr lang="ru-RU" sz="4400" i="1"/>
              <a:t>Бело внутри,</a:t>
            </a:r>
            <a:br>
              <a:rPr lang="ru-RU" sz="4400" i="1"/>
            </a:br>
            <a:r>
              <a:rPr lang="ru-RU" sz="4400" i="1"/>
              <a:t>С зеленым хохолком на голове?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9600" b="1" smtClean="0">
                <a:solidFill>
                  <a:srgbClr val="339933"/>
                </a:solidFill>
              </a:rPr>
              <a:t>баклажан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17B20-E0CB-4428-982F-6C13EC2AD1F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1928813"/>
            <a:ext cx="497363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Прямоугольник 5"/>
          <p:cNvSpPr>
            <a:spLocks noChangeArrowheads="1"/>
          </p:cNvSpPr>
          <p:nvPr/>
        </p:nvSpPr>
        <p:spPr bwMode="auto">
          <a:xfrm>
            <a:off x="285750" y="1428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i="1"/>
              <a:t>Хоть чернил он не видал,</a:t>
            </a:r>
          </a:p>
          <a:p>
            <a:r>
              <a:rPr lang="ru-RU" sz="4000" i="1"/>
              <a:t>Фиолетовым вдруг стал,</a:t>
            </a:r>
          </a:p>
          <a:p>
            <a:r>
              <a:rPr lang="ru-RU" sz="4000" i="1"/>
              <a:t>И лоснится от похвал</a:t>
            </a:r>
          </a:p>
          <a:p>
            <a:r>
              <a:rPr lang="ru-RU" sz="4000" i="1"/>
              <a:t>Очень важный…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9600" b="1" smtClean="0">
                <a:solidFill>
                  <a:srgbClr val="339933"/>
                </a:solidFill>
              </a:rPr>
              <a:t>помидор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0DE61A-F794-4041-AF68-4327E53EAC0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1857375"/>
            <a:ext cx="503396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Прямоугольник 5"/>
          <p:cNvSpPr>
            <a:spLocks noChangeArrowheads="1"/>
          </p:cNvSpPr>
          <p:nvPr/>
        </p:nvSpPr>
        <p:spPr bwMode="auto">
          <a:xfrm>
            <a:off x="357188" y="1500188"/>
            <a:ext cx="50006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i="1"/>
              <a:t>Как на нашей грядке</a:t>
            </a:r>
          </a:p>
          <a:p>
            <a:r>
              <a:rPr lang="ru-RU" sz="4000" i="1"/>
              <a:t>Выросли загадки</a:t>
            </a:r>
          </a:p>
          <a:p>
            <a:r>
              <a:rPr lang="ru-RU" sz="4000" i="1"/>
              <a:t>Сочные да крупные,</a:t>
            </a:r>
          </a:p>
          <a:p>
            <a:r>
              <a:rPr lang="ru-RU" sz="4000" i="1"/>
              <a:t>Вот такие круглые.</a:t>
            </a:r>
          </a:p>
          <a:p>
            <a:r>
              <a:rPr lang="ru-RU" sz="4000" i="1"/>
              <a:t>Летом зеленеют,</a:t>
            </a:r>
          </a:p>
          <a:p>
            <a:r>
              <a:rPr lang="ru-RU" sz="4000" i="1"/>
              <a:t>К осени краснеют.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solidFill>
                  <a:srgbClr val="339933"/>
                </a:solidFill>
              </a:rPr>
              <a:t>Проект «Осенний урожай»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9787FA-9A5D-4018-BC21-3DF81DB5CCE2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EC2BF-6F1E-4F93-A51A-D3DE7A75E8B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143000"/>
            <a:ext cx="727392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339933"/>
                </a:solidFill>
              </a:rPr>
              <a:t>Этапы проекта:</a:t>
            </a:r>
            <a:endParaRPr lang="ru-RU" smtClean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108637B-66F0-4CDA-A4E9-5B90B268306C}" type="datetime1">
              <a:rPr lang="ru-RU" smtClean="0"/>
              <a:pPr>
                <a:defRPr/>
              </a:pPr>
              <a:t>14.10.2017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1B62B-D7FF-439B-9DCE-8F32085D8AB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6" name="Заголовок 5"/>
          <p:cNvSpPr txBox="1">
            <a:spLocks/>
          </p:cNvSpPr>
          <p:nvPr/>
        </p:nvSpPr>
        <p:spPr bwMode="auto">
          <a:xfrm>
            <a:off x="5429250" y="2500313"/>
            <a:ext cx="3500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 . Организуй своё рабочее место.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357313"/>
            <a:ext cx="471487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нач.школа 8. Осень .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нач.школа 8. Осень .</Template>
  <TotalTime>184</TotalTime>
  <Words>746</Words>
  <Application>Microsoft Office PowerPoint</Application>
  <PresentationFormat>Экран (4:3)</PresentationFormat>
  <Paragraphs>172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нач.школа 8. Осень .</vt:lpstr>
      <vt:lpstr>Проект «Осенний урожай»</vt:lpstr>
      <vt:lpstr>лук</vt:lpstr>
      <vt:lpstr>капуста</vt:lpstr>
      <vt:lpstr>морковь</vt:lpstr>
      <vt:lpstr>редиска</vt:lpstr>
      <vt:lpstr>баклажан</vt:lpstr>
      <vt:lpstr>помидор</vt:lpstr>
      <vt:lpstr>Проект «Осенний урожай»</vt:lpstr>
      <vt:lpstr>Этапы проекта:</vt:lpstr>
      <vt:lpstr>Слайд 10</vt:lpstr>
      <vt:lpstr>2. Приёмами скатывания, раскатывания и вытягивания вылепи основные части овощей.</vt:lpstr>
      <vt:lpstr>Слайд 12</vt:lpstr>
      <vt:lpstr>Литература.</vt:lpstr>
      <vt:lpstr>3. Приёмами прилепливания и прищипывания соедини части овощей</vt:lpstr>
      <vt:lpstr>Слайд 15</vt:lpstr>
      <vt:lpstr>Литература.</vt:lpstr>
      <vt:lpstr>4. Приёмом приплющивания слепи дно миски.  Скатай жгутики.</vt:lpstr>
      <vt:lpstr>Слайд 18</vt:lpstr>
      <vt:lpstr>Литература.</vt:lpstr>
      <vt:lpstr>5. Прилепи жгутики ко дну миски.</vt:lpstr>
      <vt:lpstr>Слайд 21</vt:lpstr>
      <vt:lpstr>5. Выложи в миске композицию из овощей.</vt:lpstr>
      <vt:lpstr>Работы детей</vt:lpstr>
      <vt:lpstr>Литература.</vt:lpstr>
      <vt:lpstr>Литература.</vt:lpstr>
      <vt:lpstr>Литература.</vt:lpstr>
      <vt:lpstr>Литература.</vt:lpstr>
      <vt:lpstr>Литература.</vt:lpstr>
      <vt:lpstr>Литература.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«Осенний урожай»</dc:title>
  <dc:creator>1</dc:creator>
  <dc:description>http://aida.ucoz.ru</dc:description>
  <cp:lastModifiedBy>user</cp:lastModifiedBy>
  <cp:revision>31</cp:revision>
  <dcterms:created xsi:type="dcterms:W3CDTF">2011-11-06T15:11:32Z</dcterms:created>
  <dcterms:modified xsi:type="dcterms:W3CDTF">2017-10-14T11:35:33Z</dcterms:modified>
</cp:coreProperties>
</file>