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78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3D69D3-819E-40C2-8AFE-ECAA90541278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19BE8-01A0-49D4-9455-0FB4B1FCB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9D3-819E-40C2-8AFE-ECAA90541278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19BE8-01A0-49D4-9455-0FB4B1FCB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3D69D3-819E-40C2-8AFE-ECAA90541278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19BE8-01A0-49D4-9455-0FB4B1FCB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9D3-819E-40C2-8AFE-ECAA90541278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19BE8-01A0-49D4-9455-0FB4B1FCB3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9D3-819E-40C2-8AFE-ECAA90541278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19BE8-01A0-49D4-9455-0FB4B1FCB3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3D69D3-819E-40C2-8AFE-ECAA90541278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19BE8-01A0-49D4-9455-0FB4B1FCB3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3D69D3-819E-40C2-8AFE-ECAA90541278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19BE8-01A0-49D4-9455-0FB4B1FCB3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9D3-819E-40C2-8AFE-ECAA90541278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19BE8-01A0-49D4-9455-0FB4B1FCB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9D3-819E-40C2-8AFE-ECAA90541278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19BE8-01A0-49D4-9455-0FB4B1FCB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69D3-819E-40C2-8AFE-ECAA90541278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19BE8-01A0-49D4-9455-0FB4B1FCB3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3D69D3-819E-40C2-8AFE-ECAA90541278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19BE8-01A0-49D4-9455-0FB4B1FCB3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3D69D3-819E-40C2-8AFE-ECAA90541278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19BE8-01A0-49D4-9455-0FB4B1FCB3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Шрифты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19314622">
            <a:off x="1140812" y="963814"/>
            <a:ext cx="636548" cy="930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TriangleInverted">
              <a:avLst>
                <a:gd name="adj" fmla="val 80726"/>
              </a:avLst>
            </a:prstTxWarp>
            <a:spAutoFit/>
            <a:scene3d>
              <a:camera prst="isometricRightUp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85966" y="3311720"/>
            <a:ext cx="56938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isometricOffAxis1Top"/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Б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961008">
            <a:off x="3158350" y="746649"/>
            <a:ext cx="570989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Triangle">
              <a:avLst/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</a:t>
            </a:r>
            <a:endParaRPr lang="ru-R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829233">
            <a:off x="2809515" y="2646701"/>
            <a:ext cx="651139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20524564">
            <a:off x="3966165" y="3786732"/>
            <a:ext cx="522899" cy="92333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Е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801427">
            <a:off x="4476132" y="1946057"/>
            <a:ext cx="76174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CurveDown">
              <a:avLst/>
            </a:prstTxWarp>
            <a:spAutoFit/>
            <a:scene3d>
              <a:camera prst="isometricTopUp"/>
              <a:lightRig rig="threePt" dir="t"/>
            </a:scene3d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80497" y="3751106"/>
            <a:ext cx="518091" cy="9233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54933" y="521017"/>
            <a:ext cx="636713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604914">
            <a:off x="6398710" y="2124187"/>
            <a:ext cx="574195" cy="92333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CanDow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slop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956836">
            <a:off x="7669878" y="4166742"/>
            <a:ext cx="620683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DeflateBottom">
              <a:avLst>
                <a:gd name="adj" fmla="val 78823"/>
              </a:avLst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Л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20292282">
            <a:off x="7664838" y="758525"/>
            <a:ext cx="797013" cy="9233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prstTxWarp prst="textDeflateTo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6" y="228600"/>
            <a:ext cx="8930244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cap="all" spc="7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9. Я умею работать со шрифтами</a:t>
            </a:r>
            <a:endParaRPr lang="ru-RU" sz="3600" b="1" cap="all" spc="7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одержимое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Определите для данного текста: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Тип шрифта;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Начертание;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Видоизменения;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Интервал.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10. Определите и запишите все настройки образца текста:</a:t>
            </a:r>
            <a:endParaRPr lang="ru-RU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451737" y="2493963"/>
          <a:ext cx="9250362" cy="211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Документ" r:id="rId3" imgW="5938880" imgH="1366053" progId="Word.Document.12">
                  <p:embed/>
                </p:oleObj>
              </mc:Choice>
              <mc:Fallback>
                <p:oleObj name="Документ" r:id="rId3" imgW="5938880" imgH="1366053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737" y="2493963"/>
                        <a:ext cx="9250362" cy="211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Выпишите все способы изменения шрифта текста: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33450" y="1920835"/>
            <a:ext cx="8229600" cy="395745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 ленте Главная, щелкнуть кнопку Шрифт.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 ленте Вставка, кнопка Шрифт.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контекстном меню текста выбрать команду Шрифт.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 ленте Формат, поле Шрифт.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Определите начертание шрифта по образцам: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8" y="2143116"/>
          <a:ext cx="8501121" cy="2671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7"/>
                <a:gridCol w="2833707"/>
                <a:gridCol w="2833707"/>
              </a:tblGrid>
              <a:tr h="479055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</a:t>
                      </a:r>
                      <a:endParaRPr lang="ru-RU" sz="3200" dirty="0"/>
                    </a:p>
                  </a:txBody>
                  <a:tcPr/>
                </a:tc>
              </a:tr>
              <a:tr h="2092713">
                <a:tc>
                  <a:txBody>
                    <a:bodyPr/>
                    <a:lstStyle/>
                    <a:p>
                      <a:pPr algn="ctr"/>
                      <a:r>
                        <a:rPr lang="ru-RU" sz="3200" u="sng" dirty="0" smtClean="0"/>
                        <a:t>Жирный</a:t>
                      </a:r>
                    </a:p>
                    <a:p>
                      <a:pPr algn="ctr"/>
                      <a:r>
                        <a:rPr lang="ru-RU" sz="3200" u="sng" dirty="0" smtClean="0"/>
                        <a:t>Курсив</a:t>
                      </a:r>
                    </a:p>
                    <a:p>
                      <a:pPr algn="ctr"/>
                      <a:r>
                        <a:rPr lang="ru-RU" sz="3200" u="sng" dirty="0" smtClean="0"/>
                        <a:t>подчеркнутый</a:t>
                      </a:r>
                      <a:endParaRPr lang="ru-RU" sz="3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Жирный</a:t>
                      </a:r>
                    </a:p>
                    <a:p>
                      <a:pPr algn="ctr"/>
                      <a:r>
                        <a:rPr lang="ru-RU" sz="3200" b="1" dirty="0" smtClean="0"/>
                        <a:t>Курсив</a:t>
                      </a:r>
                    </a:p>
                    <a:p>
                      <a:pPr algn="ctr"/>
                      <a:r>
                        <a:rPr lang="ru-RU" sz="3200" b="1" dirty="0" smtClean="0"/>
                        <a:t>подчеркнутый</a:t>
                      </a:r>
                    </a:p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i="1" dirty="0" smtClean="0"/>
                        <a:t>Жирный</a:t>
                      </a:r>
                    </a:p>
                    <a:p>
                      <a:pPr algn="ctr"/>
                      <a:r>
                        <a:rPr lang="ru-RU" sz="3200" i="1" dirty="0" smtClean="0"/>
                        <a:t>Курсив</a:t>
                      </a:r>
                    </a:p>
                    <a:p>
                      <a:pPr algn="ctr"/>
                      <a:r>
                        <a:rPr lang="ru-RU" sz="3200" i="1" dirty="0" smtClean="0"/>
                        <a:t>подчеркнутый</a:t>
                      </a:r>
                    </a:p>
                    <a:p>
                      <a:pPr algn="ctr"/>
                      <a:endParaRPr lang="ru-RU" sz="3200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Определите шрифт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28596" y="2273741"/>
            <a:ext cx="4040188" cy="395128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Calibri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Comic Sans MS" pitchFamily="66" charset="0"/>
                <a:cs typeface="Arial" pitchFamily="34" charset="0"/>
              </a:rPr>
              <a:t>Comic San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Times New Roman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2273741"/>
            <a:ext cx="4000528" cy="395128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Microsoft Word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Comic Sans MS" pitchFamily="66" charset="0"/>
                <a:cs typeface="Arial" pitchFamily="34" charset="0"/>
              </a:rPr>
              <a:t>Microsoft Word</a:t>
            </a:r>
            <a:endParaRPr lang="ru-RU" sz="3200" dirty="0" smtClean="0">
              <a:latin typeface="Comic Sans MS" pitchFamily="66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Microsoft Word</a:t>
            </a: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Microsoft Word</a:t>
            </a:r>
            <a:endParaRPr lang="ru-RU" sz="3200" dirty="0"/>
          </a:p>
          <a:p>
            <a:pPr marL="457200" indent="-457200">
              <a:buFont typeface="+mj-lt"/>
              <a:buAutoNum type="arabicPeriod"/>
            </a:pP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"/>
          </p:nvPr>
        </p:nvSpPr>
        <p:spPr>
          <a:xfrm>
            <a:off x="500034" y="1574792"/>
            <a:ext cx="3600000" cy="540000"/>
          </a:xfrm>
        </p:spPr>
        <p:txBody>
          <a:bodyPr/>
          <a:lstStyle/>
          <a:p>
            <a:r>
              <a:rPr lang="ru-RU" dirty="0" smtClean="0"/>
              <a:t>Образец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800600" y="1574475"/>
            <a:ext cx="3600000" cy="540000"/>
          </a:xfrm>
        </p:spPr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86599" y="0"/>
          <a:ext cx="8147050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Документ" r:id="rId3" imgW="5938880" imgH="1005066" progId="Word.Document.12">
                  <p:embed/>
                </p:oleObj>
              </mc:Choice>
              <mc:Fallback>
                <p:oleObj name="Документ" r:id="rId3" imgW="5938880" imgH="1005066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599" y="0"/>
                        <a:ext cx="8147050" cy="136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Группа 18"/>
          <p:cNvGrpSpPr/>
          <p:nvPr/>
        </p:nvGrpSpPr>
        <p:grpSpPr>
          <a:xfrm>
            <a:off x="500034" y="1603168"/>
            <a:ext cx="8215335" cy="5082639"/>
            <a:chOff x="500034" y="1603168"/>
            <a:chExt cx="8215335" cy="508263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 b="31525"/>
            <a:stretch>
              <a:fillRect/>
            </a:stretch>
          </p:blipFill>
          <p:spPr bwMode="auto">
            <a:xfrm>
              <a:off x="500034" y="1603168"/>
              <a:ext cx="8215335" cy="5082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8" name="Группа 17"/>
            <p:cNvGrpSpPr/>
            <p:nvPr/>
          </p:nvGrpSpPr>
          <p:grpSpPr>
            <a:xfrm>
              <a:off x="928662" y="5504499"/>
              <a:ext cx="5276887" cy="1050679"/>
              <a:chOff x="928662" y="4032000"/>
              <a:chExt cx="5276887" cy="765334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936000" y="4032000"/>
                <a:ext cx="142876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ru-RU" sz="1000" dirty="0" smtClean="0"/>
                  <a:t>1</a:t>
                </a:r>
                <a:endParaRPr lang="ru-RU" sz="10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928662" y="4243393"/>
                <a:ext cx="142876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ru-RU" sz="1000" dirty="0" smtClean="0"/>
                  <a:t>2</a:t>
                </a:r>
                <a:endParaRPr lang="ru-RU" sz="10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928662" y="4438657"/>
                <a:ext cx="142876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ru-RU" sz="1000" dirty="0" smtClean="0"/>
                  <a:t>3</a:t>
                </a:r>
                <a:endParaRPr lang="ru-RU" sz="10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928662" y="4643446"/>
                <a:ext cx="142876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ru-RU" sz="1000" dirty="0" smtClean="0"/>
                  <a:t>4</a:t>
                </a:r>
                <a:endParaRPr lang="ru-RU" sz="10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500430" y="4233868"/>
                <a:ext cx="142876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ru-RU" sz="1000" dirty="0" smtClean="0"/>
                  <a:t>6</a:t>
                </a:r>
                <a:endParaRPr lang="ru-RU" sz="10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500430" y="4038604"/>
                <a:ext cx="142876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ru-RU" sz="1000" dirty="0" smtClean="0"/>
                  <a:t>5</a:t>
                </a:r>
                <a:endParaRPr lang="ru-RU" sz="10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500430" y="4438657"/>
                <a:ext cx="142876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ru-RU" sz="1000" dirty="0" smtClean="0"/>
                  <a:t>7</a:t>
                </a:r>
                <a:endParaRPr lang="ru-RU" sz="10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500430" y="4643446"/>
                <a:ext cx="142876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ru-RU" sz="1000" dirty="0" smtClean="0"/>
                  <a:t>8</a:t>
                </a:r>
                <a:endParaRPr lang="ru-RU" sz="10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53148" y="4041880"/>
                <a:ext cx="142876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ru-RU" sz="1000" dirty="0" smtClean="0"/>
                  <a:t>9</a:t>
                </a:r>
                <a:endParaRPr lang="ru-RU" sz="10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053148" y="4233868"/>
                <a:ext cx="142876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ru-RU" sz="1000" dirty="0" smtClean="0"/>
                  <a:t>10</a:t>
                </a:r>
                <a:endParaRPr lang="ru-RU" sz="10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062673" y="4438657"/>
                <a:ext cx="142876" cy="1538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ru-RU" sz="1000" dirty="0" smtClean="0"/>
                  <a:t>11</a:t>
                </a:r>
                <a:endParaRPr lang="ru-RU" sz="1000" dirty="0"/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88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5. Запишите наименования элементов:</a:t>
            </a:r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510702" y="1917853"/>
            <a:ext cx="8233226" cy="3972313"/>
            <a:chOff x="510702" y="1917853"/>
            <a:chExt cx="8233226" cy="3972313"/>
          </a:xfrm>
        </p:grpSpPr>
        <p:pic>
          <p:nvPicPr>
            <p:cNvPr id="1945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4476" y="2772889"/>
              <a:ext cx="6372555" cy="1857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Выноска 1 (без границы) 7"/>
            <p:cNvSpPr/>
            <p:nvPr/>
          </p:nvSpPr>
          <p:spPr>
            <a:xfrm>
              <a:off x="2410691" y="1935672"/>
              <a:ext cx="629393" cy="534389"/>
            </a:xfrm>
            <a:prstGeom prst="callout1">
              <a:avLst>
                <a:gd name="adj1" fmla="val 98751"/>
                <a:gd name="adj2" fmla="val 46384"/>
                <a:gd name="adj3" fmla="val 196944"/>
                <a:gd name="adj4" fmla="val 42799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1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9" name="Выноска 1 (без границы) 8"/>
            <p:cNvSpPr/>
            <p:nvPr/>
          </p:nvSpPr>
          <p:spPr>
            <a:xfrm>
              <a:off x="3835740" y="1917853"/>
              <a:ext cx="629393" cy="534389"/>
            </a:xfrm>
            <a:prstGeom prst="callout1">
              <a:avLst>
                <a:gd name="adj1" fmla="val 96529"/>
                <a:gd name="adj2" fmla="val 44498"/>
                <a:gd name="adj3" fmla="val 212500"/>
                <a:gd name="adj4" fmla="val 44686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2</a:t>
              </a:r>
            </a:p>
          </p:txBody>
        </p:sp>
        <p:sp>
          <p:nvSpPr>
            <p:cNvPr id="10" name="Выноска 1 (без границы) 9"/>
            <p:cNvSpPr/>
            <p:nvPr/>
          </p:nvSpPr>
          <p:spPr>
            <a:xfrm>
              <a:off x="4934197" y="1935672"/>
              <a:ext cx="629393" cy="534389"/>
            </a:xfrm>
            <a:prstGeom prst="callout1">
              <a:avLst>
                <a:gd name="adj1" fmla="val 94306"/>
                <a:gd name="adj2" fmla="val 52045"/>
                <a:gd name="adj3" fmla="val 205833"/>
                <a:gd name="adj4" fmla="val 56007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3</a:t>
              </a:r>
            </a:p>
          </p:txBody>
        </p:sp>
        <p:sp>
          <p:nvSpPr>
            <p:cNvPr id="11" name="Выноска 1 (без границы) 10"/>
            <p:cNvSpPr/>
            <p:nvPr/>
          </p:nvSpPr>
          <p:spPr>
            <a:xfrm>
              <a:off x="6276109" y="1935672"/>
              <a:ext cx="629393" cy="534389"/>
            </a:xfrm>
            <a:prstGeom prst="callout1">
              <a:avLst>
                <a:gd name="adj1" fmla="val 52083"/>
                <a:gd name="adj2" fmla="val 99214"/>
                <a:gd name="adj3" fmla="val 219165"/>
                <a:gd name="adj4" fmla="val 99404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4</a:t>
              </a:r>
            </a:p>
          </p:txBody>
        </p:sp>
        <p:sp>
          <p:nvSpPr>
            <p:cNvPr id="12" name="Выноска 1 (без границы) 11"/>
            <p:cNvSpPr/>
            <p:nvPr/>
          </p:nvSpPr>
          <p:spPr>
            <a:xfrm>
              <a:off x="7232067" y="1935672"/>
              <a:ext cx="629393" cy="534389"/>
            </a:xfrm>
            <a:prstGeom prst="callout1">
              <a:avLst>
                <a:gd name="adj1" fmla="val 972"/>
                <a:gd name="adj2" fmla="val 82234"/>
                <a:gd name="adj3" fmla="val 201389"/>
                <a:gd name="adj4" fmla="val 82422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5</a:t>
              </a:r>
            </a:p>
          </p:txBody>
        </p:sp>
        <p:sp>
          <p:nvSpPr>
            <p:cNvPr id="14" name="Выноска 1 (без границы) 13"/>
            <p:cNvSpPr/>
            <p:nvPr/>
          </p:nvSpPr>
          <p:spPr>
            <a:xfrm>
              <a:off x="510702" y="5343899"/>
              <a:ext cx="629393" cy="534389"/>
            </a:xfrm>
            <a:prstGeom prst="callout1">
              <a:avLst>
                <a:gd name="adj1" fmla="val -7916"/>
                <a:gd name="adj2" fmla="val 55818"/>
                <a:gd name="adj3" fmla="val -243057"/>
                <a:gd name="adj4" fmla="val 205063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6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15" name="Выноска 1 (без границы) 14"/>
            <p:cNvSpPr/>
            <p:nvPr/>
          </p:nvSpPr>
          <p:spPr>
            <a:xfrm>
              <a:off x="1472603" y="5343899"/>
              <a:ext cx="629393" cy="534389"/>
            </a:xfrm>
            <a:prstGeom prst="callout1">
              <a:avLst>
                <a:gd name="adj1" fmla="val -7916"/>
                <a:gd name="adj2" fmla="val 55818"/>
                <a:gd name="adj3" fmla="val -243056"/>
                <a:gd name="adj4" fmla="val 14846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7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16" name="Выноска 1 (без границы) 15"/>
            <p:cNvSpPr/>
            <p:nvPr/>
          </p:nvSpPr>
          <p:spPr>
            <a:xfrm>
              <a:off x="2434504" y="5343899"/>
              <a:ext cx="629393" cy="534389"/>
            </a:xfrm>
            <a:prstGeom prst="callout1">
              <a:avLst>
                <a:gd name="adj1" fmla="val -7916"/>
                <a:gd name="adj2" fmla="val 55818"/>
                <a:gd name="adj3" fmla="val -238612"/>
                <a:gd name="adj4" fmla="val 99403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8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17" name="Выноска 1 (без границы) 16"/>
            <p:cNvSpPr/>
            <p:nvPr/>
          </p:nvSpPr>
          <p:spPr>
            <a:xfrm>
              <a:off x="3396405" y="5343899"/>
              <a:ext cx="629393" cy="534389"/>
            </a:xfrm>
            <a:prstGeom prst="callout1">
              <a:avLst>
                <a:gd name="adj1" fmla="val -7916"/>
                <a:gd name="adj2" fmla="val 55818"/>
                <a:gd name="adj3" fmla="val -243056"/>
                <a:gd name="adj4" fmla="val 71101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9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19" name="Выноска 1 (без границы) 18"/>
            <p:cNvSpPr/>
            <p:nvPr/>
          </p:nvSpPr>
          <p:spPr>
            <a:xfrm>
              <a:off x="4334556" y="5343899"/>
              <a:ext cx="783772" cy="534389"/>
            </a:xfrm>
            <a:prstGeom prst="callout1">
              <a:avLst>
                <a:gd name="adj1" fmla="val -7916"/>
                <a:gd name="adj2" fmla="val 55818"/>
                <a:gd name="adj3" fmla="val -231944"/>
                <a:gd name="adj4" fmla="val 11952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4"/>
                  </a:solidFill>
                </a:rPr>
                <a:t>10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20" name="Выноска 1 (без границы) 19"/>
            <p:cNvSpPr/>
            <p:nvPr/>
          </p:nvSpPr>
          <p:spPr>
            <a:xfrm>
              <a:off x="5219234" y="5343901"/>
              <a:ext cx="795647" cy="534387"/>
            </a:xfrm>
            <a:prstGeom prst="callout1">
              <a:avLst>
                <a:gd name="adj1" fmla="val 52084"/>
                <a:gd name="adj2" fmla="val -786"/>
                <a:gd name="adj3" fmla="val -236390"/>
                <a:gd name="adj4" fmla="val -34081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4"/>
                  </a:solidFill>
                </a:rPr>
                <a:t>11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18" name="Выноска 1 (без границы) 17"/>
            <p:cNvSpPr/>
            <p:nvPr/>
          </p:nvSpPr>
          <p:spPr>
            <a:xfrm>
              <a:off x="6139549" y="5355779"/>
              <a:ext cx="795647" cy="534387"/>
            </a:xfrm>
            <a:prstGeom prst="callout1">
              <a:avLst>
                <a:gd name="adj1" fmla="val 52084"/>
                <a:gd name="adj2" fmla="val -786"/>
                <a:gd name="adj3" fmla="val -227502"/>
                <a:gd name="adj4" fmla="val -51992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4"/>
                  </a:solidFill>
                </a:rPr>
                <a:t>1</a:t>
              </a:r>
              <a:r>
                <a:rPr lang="ru-RU" sz="3600" b="1" dirty="0" smtClean="0">
                  <a:solidFill>
                    <a:schemeClr val="accent4"/>
                  </a:solidFill>
                </a:rPr>
                <a:t>2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22" name="Выноска 1 (без границы) 21"/>
            <p:cNvSpPr/>
            <p:nvPr/>
          </p:nvSpPr>
          <p:spPr>
            <a:xfrm>
              <a:off x="7042064" y="5332029"/>
              <a:ext cx="795647" cy="534387"/>
            </a:xfrm>
            <a:prstGeom prst="callout1">
              <a:avLst>
                <a:gd name="adj1" fmla="val 52084"/>
                <a:gd name="adj2" fmla="val -786"/>
                <a:gd name="adj3" fmla="val -223057"/>
                <a:gd name="adj4" fmla="val -77365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4"/>
                  </a:solidFill>
                </a:rPr>
                <a:t>1</a:t>
              </a:r>
              <a:r>
                <a:rPr lang="ru-RU" sz="3600" b="1" dirty="0" smtClean="0">
                  <a:solidFill>
                    <a:schemeClr val="accent4"/>
                  </a:solidFill>
                </a:rPr>
                <a:t>3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23" name="Выноска 1 (без границы) 22"/>
            <p:cNvSpPr/>
            <p:nvPr/>
          </p:nvSpPr>
          <p:spPr>
            <a:xfrm>
              <a:off x="7948281" y="5332028"/>
              <a:ext cx="795647" cy="534387"/>
            </a:xfrm>
            <a:prstGeom prst="callout1">
              <a:avLst>
                <a:gd name="adj1" fmla="val 52084"/>
                <a:gd name="adj2" fmla="val -786"/>
                <a:gd name="adj3" fmla="val -223057"/>
                <a:gd name="adj4" fmla="val -77365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4"/>
                  </a:solidFill>
                </a:rPr>
                <a:t>1</a:t>
              </a:r>
              <a:r>
                <a:rPr lang="ru-RU" sz="3600" b="1" dirty="0" smtClean="0">
                  <a:solidFill>
                    <a:schemeClr val="accent4"/>
                  </a:solidFill>
                </a:rPr>
                <a:t>4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6. Выберите все необходимые для форматирования кнопки: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Образец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</a:rPr>
              <a:t>ОБРАЗЕЦ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u="sng" dirty="0" smtClean="0"/>
              <a:t>Образец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/>
              <a:t>Образец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</a:t>
            </a:r>
            <a:r>
              <a:rPr lang="ru-RU" baseline="30000" dirty="0" smtClean="0"/>
              <a:t>разец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</a:t>
            </a:r>
            <a:r>
              <a:rPr lang="ru-RU" baseline="-25000" dirty="0" smtClean="0"/>
              <a:t>разец</a:t>
            </a:r>
            <a:endParaRPr lang="ru-RU" baseline="-25000" dirty="0"/>
          </a:p>
        </p:txBody>
      </p:sp>
      <p:grpSp>
        <p:nvGrpSpPr>
          <p:cNvPr id="17" name="Группа 16"/>
          <p:cNvGrpSpPr/>
          <p:nvPr/>
        </p:nvGrpSpPr>
        <p:grpSpPr>
          <a:xfrm>
            <a:off x="1864433" y="2915366"/>
            <a:ext cx="7030192" cy="3687300"/>
            <a:chOff x="510702" y="1917853"/>
            <a:chExt cx="8233226" cy="3972313"/>
          </a:xfrm>
        </p:grpSpPr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4476" y="2772889"/>
              <a:ext cx="6372555" cy="1857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Выноска 1 (без границы) 18"/>
            <p:cNvSpPr/>
            <p:nvPr/>
          </p:nvSpPr>
          <p:spPr>
            <a:xfrm>
              <a:off x="2410691" y="1935672"/>
              <a:ext cx="629393" cy="534389"/>
            </a:xfrm>
            <a:prstGeom prst="callout1">
              <a:avLst>
                <a:gd name="adj1" fmla="val 98751"/>
                <a:gd name="adj2" fmla="val 46384"/>
                <a:gd name="adj3" fmla="val 196944"/>
                <a:gd name="adj4" fmla="val 42799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1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20" name="Выноска 1 (без границы) 19"/>
            <p:cNvSpPr/>
            <p:nvPr/>
          </p:nvSpPr>
          <p:spPr>
            <a:xfrm>
              <a:off x="3835740" y="1917853"/>
              <a:ext cx="629393" cy="534389"/>
            </a:xfrm>
            <a:prstGeom prst="callout1">
              <a:avLst>
                <a:gd name="adj1" fmla="val 96529"/>
                <a:gd name="adj2" fmla="val 44498"/>
                <a:gd name="adj3" fmla="val 212500"/>
                <a:gd name="adj4" fmla="val 44686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2</a:t>
              </a:r>
            </a:p>
          </p:txBody>
        </p:sp>
        <p:sp>
          <p:nvSpPr>
            <p:cNvPr id="21" name="Выноска 1 (без границы) 20"/>
            <p:cNvSpPr/>
            <p:nvPr/>
          </p:nvSpPr>
          <p:spPr>
            <a:xfrm>
              <a:off x="4934197" y="1935672"/>
              <a:ext cx="629393" cy="534389"/>
            </a:xfrm>
            <a:prstGeom prst="callout1">
              <a:avLst>
                <a:gd name="adj1" fmla="val 94306"/>
                <a:gd name="adj2" fmla="val 52045"/>
                <a:gd name="adj3" fmla="val 205833"/>
                <a:gd name="adj4" fmla="val 56007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3</a:t>
              </a:r>
            </a:p>
          </p:txBody>
        </p:sp>
        <p:sp>
          <p:nvSpPr>
            <p:cNvPr id="22" name="Выноска 1 (без границы) 21"/>
            <p:cNvSpPr/>
            <p:nvPr/>
          </p:nvSpPr>
          <p:spPr>
            <a:xfrm>
              <a:off x="6276109" y="1935672"/>
              <a:ext cx="629393" cy="534389"/>
            </a:xfrm>
            <a:prstGeom prst="callout1">
              <a:avLst>
                <a:gd name="adj1" fmla="val 52083"/>
                <a:gd name="adj2" fmla="val 99214"/>
                <a:gd name="adj3" fmla="val 219165"/>
                <a:gd name="adj4" fmla="val 99404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4</a:t>
              </a:r>
            </a:p>
          </p:txBody>
        </p:sp>
        <p:sp>
          <p:nvSpPr>
            <p:cNvPr id="23" name="Выноска 1 (без границы) 22"/>
            <p:cNvSpPr/>
            <p:nvPr/>
          </p:nvSpPr>
          <p:spPr>
            <a:xfrm>
              <a:off x="7232067" y="1935672"/>
              <a:ext cx="629393" cy="534389"/>
            </a:xfrm>
            <a:prstGeom prst="callout1">
              <a:avLst>
                <a:gd name="adj1" fmla="val 972"/>
                <a:gd name="adj2" fmla="val 82234"/>
                <a:gd name="adj3" fmla="val 201389"/>
                <a:gd name="adj4" fmla="val 82422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5</a:t>
              </a:r>
            </a:p>
          </p:txBody>
        </p:sp>
        <p:sp>
          <p:nvSpPr>
            <p:cNvPr id="24" name="Выноска 1 (без границы) 23"/>
            <p:cNvSpPr/>
            <p:nvPr/>
          </p:nvSpPr>
          <p:spPr>
            <a:xfrm>
              <a:off x="510702" y="5343899"/>
              <a:ext cx="629393" cy="534389"/>
            </a:xfrm>
            <a:prstGeom prst="callout1">
              <a:avLst>
                <a:gd name="adj1" fmla="val -7916"/>
                <a:gd name="adj2" fmla="val 55818"/>
                <a:gd name="adj3" fmla="val -243057"/>
                <a:gd name="adj4" fmla="val 205063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6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25" name="Выноска 1 (без границы) 24"/>
            <p:cNvSpPr/>
            <p:nvPr/>
          </p:nvSpPr>
          <p:spPr>
            <a:xfrm>
              <a:off x="1472603" y="5343899"/>
              <a:ext cx="629393" cy="534389"/>
            </a:xfrm>
            <a:prstGeom prst="callout1">
              <a:avLst>
                <a:gd name="adj1" fmla="val -7916"/>
                <a:gd name="adj2" fmla="val 55818"/>
                <a:gd name="adj3" fmla="val -243056"/>
                <a:gd name="adj4" fmla="val 14846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7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26" name="Выноска 1 (без границы) 25"/>
            <p:cNvSpPr/>
            <p:nvPr/>
          </p:nvSpPr>
          <p:spPr>
            <a:xfrm>
              <a:off x="2434504" y="5343899"/>
              <a:ext cx="629393" cy="534389"/>
            </a:xfrm>
            <a:prstGeom prst="callout1">
              <a:avLst>
                <a:gd name="adj1" fmla="val -7916"/>
                <a:gd name="adj2" fmla="val 55818"/>
                <a:gd name="adj3" fmla="val -238612"/>
                <a:gd name="adj4" fmla="val 99403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8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27" name="Выноска 1 (без границы) 26"/>
            <p:cNvSpPr/>
            <p:nvPr/>
          </p:nvSpPr>
          <p:spPr>
            <a:xfrm>
              <a:off x="3396405" y="5343899"/>
              <a:ext cx="629393" cy="534389"/>
            </a:xfrm>
            <a:prstGeom prst="callout1">
              <a:avLst>
                <a:gd name="adj1" fmla="val -7916"/>
                <a:gd name="adj2" fmla="val 55818"/>
                <a:gd name="adj3" fmla="val -243056"/>
                <a:gd name="adj4" fmla="val 71101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accent4"/>
                  </a:solidFill>
                </a:rPr>
                <a:t>9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28" name="Выноска 1 (без границы) 27"/>
            <p:cNvSpPr/>
            <p:nvPr/>
          </p:nvSpPr>
          <p:spPr>
            <a:xfrm>
              <a:off x="4334556" y="5343899"/>
              <a:ext cx="783772" cy="534389"/>
            </a:xfrm>
            <a:prstGeom prst="callout1">
              <a:avLst>
                <a:gd name="adj1" fmla="val -7916"/>
                <a:gd name="adj2" fmla="val 55818"/>
                <a:gd name="adj3" fmla="val -231944"/>
                <a:gd name="adj4" fmla="val 11952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4"/>
                  </a:solidFill>
                </a:rPr>
                <a:t>10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29" name="Выноска 1 (без границы) 28"/>
            <p:cNvSpPr/>
            <p:nvPr/>
          </p:nvSpPr>
          <p:spPr>
            <a:xfrm>
              <a:off x="5219234" y="5343901"/>
              <a:ext cx="795647" cy="534387"/>
            </a:xfrm>
            <a:prstGeom prst="callout1">
              <a:avLst>
                <a:gd name="adj1" fmla="val 52084"/>
                <a:gd name="adj2" fmla="val -786"/>
                <a:gd name="adj3" fmla="val -236390"/>
                <a:gd name="adj4" fmla="val -34081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4"/>
                  </a:solidFill>
                </a:rPr>
                <a:t>11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30" name="Выноска 1 (без границы) 29"/>
            <p:cNvSpPr/>
            <p:nvPr/>
          </p:nvSpPr>
          <p:spPr>
            <a:xfrm>
              <a:off x="6139549" y="5355779"/>
              <a:ext cx="795647" cy="534387"/>
            </a:xfrm>
            <a:prstGeom prst="callout1">
              <a:avLst>
                <a:gd name="adj1" fmla="val 52084"/>
                <a:gd name="adj2" fmla="val -786"/>
                <a:gd name="adj3" fmla="val -227502"/>
                <a:gd name="adj4" fmla="val -51992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4"/>
                  </a:solidFill>
                </a:rPr>
                <a:t>1</a:t>
              </a:r>
              <a:r>
                <a:rPr lang="ru-RU" sz="3600" b="1" dirty="0" smtClean="0">
                  <a:solidFill>
                    <a:schemeClr val="accent4"/>
                  </a:solidFill>
                </a:rPr>
                <a:t>2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31" name="Выноска 1 (без границы) 30"/>
            <p:cNvSpPr/>
            <p:nvPr/>
          </p:nvSpPr>
          <p:spPr>
            <a:xfrm>
              <a:off x="7042064" y="5332029"/>
              <a:ext cx="795647" cy="534387"/>
            </a:xfrm>
            <a:prstGeom prst="callout1">
              <a:avLst>
                <a:gd name="adj1" fmla="val 52084"/>
                <a:gd name="adj2" fmla="val -786"/>
                <a:gd name="adj3" fmla="val -223057"/>
                <a:gd name="adj4" fmla="val -77365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4"/>
                  </a:solidFill>
                </a:rPr>
                <a:t>1</a:t>
              </a:r>
              <a:r>
                <a:rPr lang="ru-RU" sz="3600" b="1" dirty="0" smtClean="0">
                  <a:solidFill>
                    <a:schemeClr val="accent4"/>
                  </a:solidFill>
                </a:rPr>
                <a:t>3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  <p:sp>
          <p:nvSpPr>
            <p:cNvPr id="32" name="Выноска 1 (без границы) 31"/>
            <p:cNvSpPr/>
            <p:nvPr/>
          </p:nvSpPr>
          <p:spPr>
            <a:xfrm>
              <a:off x="7948281" y="5332028"/>
              <a:ext cx="795647" cy="534387"/>
            </a:xfrm>
            <a:prstGeom prst="callout1">
              <a:avLst>
                <a:gd name="adj1" fmla="val 52084"/>
                <a:gd name="adj2" fmla="val -786"/>
                <a:gd name="adj3" fmla="val -223057"/>
                <a:gd name="adj4" fmla="val -77365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 smtClean="0">
                  <a:solidFill>
                    <a:schemeClr val="accent4"/>
                  </a:solidFill>
                </a:rPr>
                <a:t>1</a:t>
              </a:r>
              <a:r>
                <a:rPr lang="ru-RU" sz="3600" b="1" dirty="0" smtClean="0">
                  <a:solidFill>
                    <a:schemeClr val="accent4"/>
                  </a:solidFill>
                </a:rPr>
                <a:t>4</a:t>
              </a:r>
              <a:endParaRPr lang="ru-RU" sz="3600" b="1" dirty="0">
                <a:solidFill>
                  <a:schemeClr val="accent4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7. Определите межзнаковый интервал: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pc="700" dirty="0" smtClean="0"/>
              <a:t>ШКИТ</a:t>
            </a:r>
            <a:endParaRPr lang="ru-RU" spc="7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ШКИТ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spc="-300" dirty="0" smtClean="0"/>
              <a:t>ШКИТ</a:t>
            </a:r>
            <a:endParaRPr lang="ru-RU" spc="-300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Обычный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Разреженный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Уплотненный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Тип интервала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i="1" u="dashLongHeavy" spc="-4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B050"/>
                  </a:solidFill>
                </a:uFill>
                <a:latin typeface="Times New Roman" pitchFamily="18" charset="0"/>
                <a:cs typeface="Times New Roman" pitchFamily="18" charset="0"/>
              </a:rPr>
              <a:t>8. Учиться в </a:t>
            </a:r>
            <a:r>
              <a:rPr lang="ru-RU" sz="5400" i="1" u="dashLongHeavy" spc="-42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B050"/>
                  </a:solidFill>
                </a:uFill>
                <a:latin typeface="Times New Roman" pitchFamily="18" charset="0"/>
                <a:cs typeface="Times New Roman" pitchFamily="18" charset="0"/>
              </a:rPr>
              <a:t>ИКТ престижно.</a:t>
            </a:r>
            <a:endParaRPr lang="ru-RU" sz="5400" i="1" u="dashLongHeavy" spc="-42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00B05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2018804"/>
            <a:ext cx="8153400" cy="407719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Определите для данного текста: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Тип шрифта;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Начертание;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Видоизменения;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Интервал.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341</TotalTime>
  <Words>228</Words>
  <Application>Microsoft Office PowerPoint</Application>
  <PresentationFormat>Экран (4:3)</PresentationFormat>
  <Paragraphs>111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Обычная</vt:lpstr>
      <vt:lpstr>Документ</vt:lpstr>
      <vt:lpstr>Шрифты</vt:lpstr>
      <vt:lpstr>1. Выпишите все способы изменения шрифта текста:</vt:lpstr>
      <vt:lpstr>2. Определите начертание шрифта по образцам:</vt:lpstr>
      <vt:lpstr>3. Определите шрифт</vt:lpstr>
      <vt:lpstr>Презентация PowerPoint</vt:lpstr>
      <vt:lpstr>5. Запишите наименования элементов:</vt:lpstr>
      <vt:lpstr>6. Выберите все необходимые для форматирования кнопки:</vt:lpstr>
      <vt:lpstr>7. Определите межзнаковый интервал:</vt:lpstr>
      <vt:lpstr>8. Учиться в ИКТ престижно.</vt:lpstr>
      <vt:lpstr>9. Я умею работать со шрифтами</vt:lpstr>
      <vt:lpstr>10. Определите и запишите все настройки образца текста:</vt:lpstr>
    </vt:vector>
  </TitlesOfParts>
  <Company>scit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Шрифты</dc:title>
  <dc:creator>fefelova</dc:creator>
  <cp:lastModifiedBy>Лилия В. Фефелова</cp:lastModifiedBy>
  <cp:revision>36</cp:revision>
  <dcterms:created xsi:type="dcterms:W3CDTF">2009-11-04T22:19:22Z</dcterms:created>
  <dcterms:modified xsi:type="dcterms:W3CDTF">2015-11-24T22:33:07Z</dcterms:modified>
</cp:coreProperties>
</file>