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9" r:id="rId3"/>
    <p:sldId id="257" r:id="rId4"/>
    <p:sldId id="258" r:id="rId5"/>
    <p:sldId id="282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83" r:id="rId14"/>
    <p:sldId id="284" r:id="rId15"/>
    <p:sldId id="285" r:id="rId16"/>
    <p:sldId id="280" r:id="rId17"/>
    <p:sldId id="266" r:id="rId18"/>
    <p:sldId id="267" r:id="rId19"/>
    <p:sldId id="269" r:id="rId20"/>
    <p:sldId id="274" r:id="rId21"/>
    <p:sldId id="277" r:id="rId22"/>
    <p:sldId id="278" r:id="rId23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46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2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4CD0C-57D6-4015-B63D-8A2DF81FC58B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F640C-3EF6-4567-A0BE-BBA787F405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044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CA775-8A6C-4944-9F81-AA89FC722DC9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23194-B7CA-4BF4-868C-C28D2D170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847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23194-B7CA-4BF4-868C-C28D2D17008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521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40D-D74B-4C3D-9D0E-7A17B16E0E79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A542-AF7D-49B8-B0D6-CE003E4BCC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40D-D74B-4C3D-9D0E-7A17B16E0E79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A542-AF7D-49B8-B0D6-CE003E4BCC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40D-D74B-4C3D-9D0E-7A17B16E0E79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A542-AF7D-49B8-B0D6-CE003E4BCCE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40D-D74B-4C3D-9D0E-7A17B16E0E79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A542-AF7D-49B8-B0D6-CE003E4BCCE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40D-D74B-4C3D-9D0E-7A17B16E0E79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A542-AF7D-49B8-B0D6-CE003E4BCC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40D-D74B-4C3D-9D0E-7A17B16E0E79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A542-AF7D-49B8-B0D6-CE003E4BCCE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40D-D74B-4C3D-9D0E-7A17B16E0E79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A542-AF7D-49B8-B0D6-CE003E4BCC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40D-D74B-4C3D-9D0E-7A17B16E0E79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A542-AF7D-49B8-B0D6-CE003E4BCC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40D-D74B-4C3D-9D0E-7A17B16E0E79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A542-AF7D-49B8-B0D6-CE003E4BCC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40D-D74B-4C3D-9D0E-7A17B16E0E79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A542-AF7D-49B8-B0D6-CE003E4BCCE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40D-D74B-4C3D-9D0E-7A17B16E0E79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A542-AF7D-49B8-B0D6-CE003E4BCCE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F46740D-D74B-4C3D-9D0E-7A17B16E0E79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C44A542-AF7D-49B8-B0D6-CE003E4BCCE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png"/><Relationship Id="rId3" Type="http://schemas.openxmlformats.org/officeDocument/2006/relationships/image" Target="../media/image200.png"/><Relationship Id="rId7" Type="http://schemas.openxmlformats.org/officeDocument/2006/relationships/image" Target="../media/image6.emf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11" Type="http://schemas.openxmlformats.org/officeDocument/2006/relationships/image" Target="../media/image37.png"/><Relationship Id="rId5" Type="http://schemas.openxmlformats.org/officeDocument/2006/relationships/image" Target="../media/image230.png"/><Relationship Id="rId15" Type="http://schemas.openxmlformats.org/officeDocument/2006/relationships/image" Target="../media/image41.png"/><Relationship Id="rId10" Type="http://schemas.openxmlformats.org/officeDocument/2006/relationships/image" Target="../media/image240.png"/><Relationship Id="rId4" Type="http://schemas.openxmlformats.org/officeDocument/2006/relationships/image" Target="../media/image220.png"/><Relationship Id="rId9" Type="http://schemas.openxmlformats.org/officeDocument/2006/relationships/image" Target="../media/image210.png"/><Relationship Id="rId1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1059769"/>
            <a:ext cx="5067076" cy="3017303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57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Методы решения систем уравнений</a:t>
            </a:r>
            <a:endParaRPr lang="ru-RU" sz="5700" b="1" dirty="0"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4365104"/>
            <a:ext cx="4320480" cy="50405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алгебры в 9 классе</a:t>
            </a:r>
            <a:endParaRPr lang="ru-RU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51520" y="5324502"/>
            <a:ext cx="8640960" cy="1416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Разработал учитель математики</a:t>
            </a: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 Новотроицкое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Нигматзянова Залира Мавлетзяновна</a:t>
            </a:r>
            <a:endParaRPr lang="ru-RU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Рисунок 13" descr="Описание: ма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206960" cy="477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37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5064478" cy="1049217"/>
          </a:xfrm>
        </p:spPr>
        <p:txBody>
          <a:bodyPr>
            <a:normAutofit/>
          </a:bodyPr>
          <a:lstStyle/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Решение: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-25473" y="2629490"/>
                <a:ext cx="4574613" cy="10875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3200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3200" b="1" i="1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32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ru-RU" sz="32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ru-RU" sz="3200" b="1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32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ru-RU" sz="32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ru-RU" sz="32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ru-RU" sz="3200" b="1" i="1">
                                  <a:latin typeface="Cambria Math"/>
                                </a:rPr>
                                <m:t>𝟑</m:t>
                              </m:r>
                              <m:r>
                                <a:rPr lang="ru-RU" sz="3200" b="1" i="1">
                                  <a:latin typeface="Cambria Math"/>
                                </a:rPr>
                                <m:t>𝒙𝒚</m:t>
                              </m:r>
                              <m:r>
                                <a:rPr lang="ru-RU" sz="3200" b="1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ru-RU" sz="32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ru-RU" sz="3200" b="1" i="1"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r>
                                <a:rPr lang="ru-RU" sz="32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ru-RU" sz="3200" b="1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ru-RU" sz="32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ru-RU" sz="3200" b="1" i="1">
                                  <a:latin typeface="Cambria Math"/>
                                </a:rPr>
                                <m:t>𝒚</m:t>
                              </m:r>
                              <m:r>
                                <a:rPr lang="ru-RU" sz="3200" b="1" i="1">
                                  <a:latin typeface="Cambria Math"/>
                                </a:rPr>
                                <m:t>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473" y="2629490"/>
                <a:ext cx="4574613" cy="108754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499992" y="2629490"/>
                <a:ext cx="4286580" cy="10875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3200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3200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sz="3200" b="1" i="1">
                                  <a:latin typeface="Cambria Math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lang="ru-RU" sz="32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ru-RU" sz="32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ru-RU" sz="3200" b="1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32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ru-RU" sz="32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ru-RU" sz="32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sz="3200" b="1" i="1">
                                  <a:latin typeface="Cambria Math"/>
                                </a:rPr>
                                <m:t>𝟔</m:t>
                              </m:r>
                              <m:sSup>
                                <m:sSupPr>
                                  <m:ctrlPr>
                                    <a:rPr lang="ru-RU" sz="32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ru-RU" sz="32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ru-RU" sz="3200" b="1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ru-RU" sz="32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ru-RU" sz="3200" b="1" i="1"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r>
                                <a:rPr lang="ru-RU" sz="32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ru-RU" sz="3200" b="1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ru-RU" sz="32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ru-RU" sz="3200" b="1" i="1">
                                  <a:latin typeface="Cambria Math"/>
                                </a:rPr>
                                <m:t>𝒚</m:t>
                              </m:r>
                              <m:r>
                                <a:rPr lang="ru-RU" sz="3200" b="1" i="1">
                                  <a:latin typeface="Cambria Math"/>
                                </a:rPr>
                                <m:t>;</m:t>
                              </m:r>
                            </m:e>
                          </m:eqArr>
                        </m:e>
                      </m:d>
                      <m:r>
                        <a:rPr lang="ru-RU" sz="3200" b="1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32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629490"/>
                <a:ext cx="4286580" cy="108754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23528" y="3859780"/>
                <a:ext cx="2376264" cy="10875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3200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3200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sz="3200" b="1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32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ru-RU" sz="32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ru-RU" sz="3200" b="1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ru-RU" sz="32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ru-RU" sz="3200" b="1" i="1"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r>
                                <a:rPr lang="ru-RU" sz="32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ru-RU" sz="3200" b="1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ru-RU" sz="32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ru-RU" sz="3200" b="1" i="1">
                                  <a:latin typeface="Cambria Math"/>
                                </a:rPr>
                                <m:t>𝒚</m:t>
                              </m:r>
                              <m:r>
                                <a:rPr lang="ru-RU" sz="3200" b="1" i="1">
                                  <a:latin typeface="Cambria Math"/>
                                </a:rPr>
                                <m:t>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859780"/>
                <a:ext cx="2376264" cy="108754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915816" y="4985070"/>
                <a:ext cx="2398695" cy="1053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sz="2800" b="1" i="1">
                                  <a:latin typeface="Cambria Math"/>
                                </a:rPr>
                                <m:t>𝒚</m:t>
                              </m:r>
                              <m:r>
                                <a:rPr lang="ru-RU" sz="2800" b="1" i="1">
                                  <a:latin typeface="Cambria Math"/>
                                </a:rPr>
                                <m:t>=±</m:t>
                              </m:r>
                              <m:r>
                                <a:rPr lang="ru-RU" sz="28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ru-RU" sz="2800" b="1" i="1"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r>
                                <a:rPr lang="ru-RU" sz="28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ru-RU" sz="2800" b="1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ru-RU" sz="28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ru-RU" sz="2800" b="1" i="1">
                                  <a:latin typeface="Cambria Math"/>
                                </a:rPr>
                                <m:t>𝒚</m:t>
                              </m:r>
                              <m:r>
                                <a:rPr lang="ru-RU" sz="2800" b="1" i="1">
                                  <a:latin typeface="Cambria Math"/>
                                </a:rPr>
                                <m:t>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4985070"/>
                <a:ext cx="2398695" cy="105349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5828981" y="3960224"/>
                <a:ext cx="2153454" cy="21886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b="1" i="1">
                                  <a:latin typeface="Cambria Math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ru-RU" sz="28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ru-RU" sz="2800" b="1" i="1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ru-RU" sz="28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  <m:r>
                                        <a:rPr lang="ru-RU" sz="2800" b="1" i="1">
                                          <a:latin typeface="Cambria Math"/>
                                        </a:rPr>
                                        <m:t>=</m:t>
                                      </m:r>
                                      <m:r>
                                        <a:rPr lang="ru-RU" sz="2800" b="1" i="1">
                                          <a:latin typeface="Cambria Math"/>
                                        </a:rPr>
                                        <m:t>𝟐</m:t>
                                      </m:r>
                                      <m:r>
                                        <a:rPr lang="ru-RU" sz="2800" b="1" i="1">
                                          <a:latin typeface="Cambria Math"/>
                                        </a:rPr>
                                        <m:t>,</m:t>
                                      </m:r>
                                    </m:e>
                                    <m:e>
                                      <m:r>
                                        <a:rPr lang="ru-RU" sz="2800" b="1" i="1">
                                          <a:latin typeface="Cambria Math"/>
                                        </a:rPr>
                                        <m:t>𝒚</m:t>
                                      </m:r>
                                      <m:r>
                                        <a:rPr lang="ru-RU" sz="2800" b="1" i="1">
                                          <a:latin typeface="Cambria Math"/>
                                        </a:rPr>
                                        <m:t>=−</m:t>
                                      </m:r>
                                      <m:r>
                                        <a:rPr lang="ru-RU" sz="2800" b="1" i="1">
                                          <a:latin typeface="Cambria Math"/>
                                        </a:rPr>
                                        <m:t>𝟏</m:t>
                                      </m:r>
                                      <m:r>
                                        <a:rPr lang="ru-RU" sz="2800" b="1" i="1">
                                          <a:latin typeface="Cambria Math"/>
                                        </a:rPr>
                                        <m:t>;</m:t>
                                      </m:r>
                                    </m:e>
                                  </m:eqArr>
                                </m:e>
                              </m:d>
                            </m:e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ru-RU" sz="28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ru-RU" sz="2800" b="1" i="1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ru-RU" sz="28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  <m:r>
                                        <a:rPr lang="ru-RU" sz="2800" b="1" i="1">
                                          <a:latin typeface="Cambria Math"/>
                                        </a:rPr>
                                        <m:t>=−</m:t>
                                      </m:r>
                                      <m:r>
                                        <a:rPr lang="ru-RU" sz="2800" b="1" i="1">
                                          <a:latin typeface="Cambria Math"/>
                                        </a:rPr>
                                        <m:t>𝟐</m:t>
                                      </m:r>
                                      <m:r>
                                        <a:rPr lang="ru-RU" sz="2800" b="1" i="1">
                                          <a:latin typeface="Cambria Math"/>
                                        </a:rPr>
                                        <m:t>,</m:t>
                                      </m:r>
                                    </m:e>
                                    <m:e>
                                      <m:r>
                                        <a:rPr lang="ru-RU" sz="2800" b="1" i="1">
                                          <a:latin typeface="Cambria Math"/>
                                        </a:rPr>
                                        <m:t>𝒚</m:t>
                                      </m:r>
                                      <m:r>
                                        <a:rPr lang="ru-RU" sz="2800" b="1" i="1">
                                          <a:latin typeface="Cambria Math"/>
                                        </a:rPr>
                                        <m:t>=</m:t>
                                      </m:r>
                                      <m:r>
                                        <a:rPr lang="ru-RU" sz="2800" b="1" i="1">
                                          <a:latin typeface="Cambria Math"/>
                                        </a:rPr>
                                        <m:t>𝟏</m:t>
                                      </m:r>
                                      <m:r>
                                        <a:rPr lang="en-US" sz="2800" b="1" i="1" smtClean="0">
                                          <a:latin typeface="Cambria Math"/>
                                        </a:rPr>
                                        <m:t>.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8981" y="3960224"/>
                <a:ext cx="2153454" cy="218861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4022286" y="6135687"/>
            <a:ext cx="3934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Ответ: (2; –</a:t>
            </a:r>
            <a:r>
              <a:rPr lang="en-US" sz="2400" dirty="0"/>
              <a:t>1</a:t>
            </a:r>
            <a:r>
              <a:rPr lang="ru-RU" sz="2400" dirty="0"/>
              <a:t>); (–2</a:t>
            </a:r>
            <a:r>
              <a:rPr lang="en-US" sz="2400" dirty="0"/>
              <a:t>; 1</a:t>
            </a:r>
            <a:r>
              <a:rPr lang="ru-RU" sz="2400" dirty="0"/>
              <a:t>)</a:t>
            </a:r>
            <a:r>
              <a:rPr lang="en-US" sz="2400" dirty="0"/>
              <a:t>.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427984" y="980728"/>
                <a:ext cx="4464496" cy="12118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3600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3600" b="1" i="1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36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ru-RU" sz="36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ru-RU" sz="3600" b="1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36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ru-RU" sz="36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ru-RU" sz="36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ru-RU" sz="3600" b="1" i="1">
                                  <a:latin typeface="Cambria Math"/>
                                </a:rPr>
                                <m:t>𝟑</m:t>
                              </m:r>
                              <m:r>
                                <a:rPr lang="ru-RU" sz="3600" b="1" i="1">
                                  <a:latin typeface="Cambria Math"/>
                                </a:rPr>
                                <m:t>𝒙𝒚</m:t>
                              </m:r>
                              <m:r>
                                <a:rPr lang="ru-RU" sz="3600" b="1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ru-RU" sz="36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ru-RU" sz="3600" b="1" i="1"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r>
                                <a:rPr lang="ru-RU" sz="36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ru-RU" sz="36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ru-RU" sz="36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ru-RU" sz="3600" b="1" i="1">
                                  <a:latin typeface="Cambria Math"/>
                                </a:rPr>
                                <m:t>𝒚</m:t>
                              </m:r>
                              <m:r>
                                <a:rPr lang="ru-RU" sz="36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sz="3600" b="1" i="1">
                                  <a:latin typeface="Cambria Math"/>
                                </a:rPr>
                                <m:t>𝟎</m:t>
                              </m:r>
                              <m:r>
                                <a:rPr lang="ru-RU" sz="3600" b="1" i="1">
                                  <a:latin typeface="Cambria Math"/>
                                </a:rPr>
                                <m:t>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980728"/>
                <a:ext cx="4464496" cy="121180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915816" y="3921738"/>
                <a:ext cx="2376264" cy="10875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b="1" i="1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8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ru-RU" sz="28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ru-RU" sz="28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sz="28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ru-RU" sz="2800" b="1" i="1"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r>
                                <a:rPr lang="ru-RU" sz="28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ru-RU" sz="2800" b="1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ru-RU" sz="28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ru-RU" sz="2800" b="1" i="1">
                                  <a:latin typeface="Cambria Math"/>
                                </a:rPr>
                                <m:t>𝒚</m:t>
                              </m:r>
                              <m:r>
                                <a:rPr lang="ru-RU" sz="2800" b="1" i="1">
                                  <a:latin typeface="Cambria Math"/>
                                </a:rPr>
                                <m:t>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3921738"/>
                <a:ext cx="2376264" cy="108754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014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8864" y="260648"/>
            <a:ext cx="8229600" cy="1584176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алгебраического сложения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2"/>
          <p:cNvSpPr txBox="1">
            <a:spLocks noGrp="1"/>
          </p:cNvSpPr>
          <p:nvPr>
            <p:ph idx="1"/>
          </p:nvPr>
        </p:nvSpPr>
        <p:spPr>
          <a:xfrm>
            <a:off x="94894" y="1916832"/>
            <a:ext cx="685337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использования </a:t>
            </a:r>
          </a:p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метода алгебраического сложения:</a:t>
            </a:r>
            <a:endParaRPr lang="en-US" sz="2800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852936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1. Уравнять модули коэффициентов какой-либо переменной.</a:t>
            </a:r>
          </a:p>
          <a:p>
            <a:r>
              <a:rPr lang="ru-RU" sz="2400" dirty="0"/>
              <a:t>2. Сложить (вычесть) </a:t>
            </a:r>
            <a:r>
              <a:rPr lang="ru-RU" sz="2400" dirty="0" err="1"/>
              <a:t>почленно</a:t>
            </a:r>
            <a:r>
              <a:rPr lang="ru-RU" sz="2400" dirty="0"/>
              <a:t> уравнения системы.</a:t>
            </a:r>
          </a:p>
          <a:p>
            <a:r>
              <a:rPr lang="ru-RU" sz="2400" dirty="0"/>
              <a:t>3. Составить новую систему: одно уравнение новое; другое – одно из старых.</a:t>
            </a:r>
          </a:p>
          <a:p>
            <a:r>
              <a:rPr lang="ru-RU" sz="2400" dirty="0"/>
              <a:t>4. Решить новое уравнение и найти значение одной переменной.</a:t>
            </a:r>
          </a:p>
          <a:p>
            <a:r>
              <a:rPr lang="ru-RU" sz="2400" dirty="0"/>
              <a:t>5. Подставить значение найденной переменной в старое уравнение и найти значение другой переменной.</a:t>
            </a:r>
          </a:p>
        </p:txBody>
      </p:sp>
    </p:spTree>
    <p:extLst>
      <p:ext uri="{BB962C8B-B14F-4D97-AF65-F5344CB8AC3E}">
        <p14:creationId xmlns:p14="http://schemas.microsoft.com/office/powerpoint/2010/main" val="369533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головок 2"/>
              <p:cNvSpPr>
                <a:spLocks noGrp="1"/>
              </p:cNvSpPr>
              <p:nvPr>
                <p:ph type="title"/>
              </p:nvPr>
            </p:nvSpPr>
            <p:spPr>
              <a:xfrm>
                <a:off x="4860032" y="1096152"/>
                <a:ext cx="4042792" cy="1252728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ru-RU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=14,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+2</m:t>
                              </m:r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ru-RU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=18.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860032" y="1096152"/>
                <a:ext cx="4042792" cy="1252728"/>
              </a:xfrm>
              <a:blipFill rotWithShape="1">
                <a:blip r:embed="rId2"/>
                <a:stretch>
                  <a:fillRect b="-112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899592" y="1700808"/>
            <a:ext cx="1720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Решение: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6155" y="404663"/>
            <a:ext cx="84128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Решить систему уравнений: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6179" y="2290179"/>
                <a:ext cx="3115661" cy="25734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ru-RU" sz="2800" i="1">
                              <a:latin typeface="Cambria Math"/>
                            </a:rPr>
                          </m:ctrlPr>
                        </m:eqArrPr>
                        <m:e>
                          <m:r>
                            <a:rPr lang="ru-RU" sz="2800" b="0" i="1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ru-RU" sz="2800" i="1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sSup>
                                    <m:sSupPr>
                                      <m:ctrlPr>
                                        <a:rPr lang="ru-RU" sz="2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b="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2800" b="0" i="1">
                                      <a:latin typeface="Cambria Math"/>
                                    </a:rPr>
                                    <m:t>−2</m:t>
                                  </m:r>
                                  <m:sSup>
                                    <m:sSupPr>
                                      <m:ctrlPr>
                                        <a:rPr lang="ru-RU" sz="2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2800" b="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2800" b="0" i="1">
                                      <a:latin typeface="Cambria Math"/>
                                    </a:rPr>
                                    <m:t>=14,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ru-RU" sz="2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b="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2800" b="0" i="1">
                                      <a:latin typeface="Cambria Math"/>
                                    </a:rPr>
                                    <m:t>+2</m:t>
                                  </m:r>
                                  <m:sSup>
                                    <m:sSupPr>
                                      <m:ctrlPr>
                                        <a:rPr lang="ru-RU" sz="2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2800" b="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2800" b="0" i="1">
                                      <a:latin typeface="Cambria Math"/>
                                    </a:rPr>
                                    <m:t>=18;</m:t>
                                  </m:r>
                                </m:e>
                              </m:eqArr>
                            </m:e>
                          </m:d>
                        </m:e>
                        <m:e>
                          <m:r>
                            <a:rPr lang="ru-RU" sz="2800" b="0" i="1">
                              <a:latin typeface="Cambria Math"/>
                            </a:rPr>
                            <m:t>________________</m:t>
                          </m:r>
                        </m:e>
                        <m:e>
                          <m:r>
                            <a:rPr lang="ru-RU" sz="2800" b="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800" b="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2800" b="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800" b="0" i="1">
                              <a:latin typeface="Cambria Math"/>
                            </a:rPr>
                            <m:t>=32,</m:t>
                          </m:r>
                        </m:e>
                        <m:e>
                          <m:sSup>
                            <m:sSup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800" b="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2800" b="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800" b="0" i="1">
                              <a:latin typeface="Cambria Math"/>
                            </a:rPr>
                            <m:t>=16,</m:t>
                          </m:r>
                        </m:e>
                        <m:e>
                          <m:r>
                            <a:rPr lang="en-US" sz="2800" b="0" i="1">
                              <a:latin typeface="Cambria Math"/>
                            </a:rPr>
                            <m:t>𝑥</m:t>
                          </m:r>
                          <m:r>
                            <a:rPr lang="ru-RU" sz="2800" b="0" i="1">
                              <a:latin typeface="Cambria Math"/>
                            </a:rPr>
                            <m:t>=±4;</m:t>
                          </m:r>
                        </m:e>
                      </m:eqAr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9" y="2290179"/>
                <a:ext cx="3115661" cy="257346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3131840" y="6341258"/>
            <a:ext cx="58229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Ответ: (4;1); (4; – 1); (– 4;1); (– 4; – 1).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203848" y="2762583"/>
                <a:ext cx="3744416" cy="922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2800" b="0" i="1"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ru-RU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ru-RU" sz="2800" b="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800" b="0" i="1">
                                <a:latin typeface="Cambria Math"/>
                              </a:rPr>
                              <m:t>=18−</m:t>
                            </m:r>
                            <m:sSup>
                              <m:sSupPr>
                                <m:ctrlPr>
                                  <a:rPr lang="ru-RU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800" b="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800" b="0" i="1">
                                <a:latin typeface="Cambria Math"/>
                              </a:rPr>
                              <m:t>,</m:t>
                            </m:r>
                          </m:e>
                          <m:e>
                            <m:r>
                              <a:rPr lang="en-US" sz="2800" b="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800" b="0" i="1">
                                <a:latin typeface="Cambria Math"/>
                              </a:rPr>
                              <m:t>=4;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800" dirty="0"/>
                  <a:t> </a:t>
                </a:r>
                <a:r>
                  <a:rPr lang="ru-RU" sz="2800" dirty="0" smtClean="0"/>
                  <a:t>или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762583"/>
                <a:ext cx="3744416" cy="92204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131840" y="4019773"/>
                <a:ext cx="2088232" cy="1641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>
                          <a:latin typeface="Cambria Math"/>
                        </a:rPr>
                        <m:t>1.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8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ru-RU" sz="2800" i="1">
                                  <a:latin typeface="Cambria Math"/>
                                </a:rPr>
                                <m:t>=1,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sz="2800" i="1">
                                  <a:latin typeface="Cambria Math"/>
                                </a:rPr>
                                <m:t>=4;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>
                          <a:latin typeface="Cambria Math"/>
                        </a:rPr>
                        <m:t>2.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8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ru-RU" sz="2800" i="1">
                                  <a:latin typeface="Cambria Math"/>
                                </a:rPr>
                                <m:t>=−1,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sz="2800" i="1">
                                  <a:latin typeface="Cambria Math"/>
                                </a:rPr>
                                <m:t>=4;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4019773"/>
                <a:ext cx="2088232" cy="16414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6516217" y="2783956"/>
                <a:ext cx="2627784" cy="922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latin typeface="Cambria Math"/>
                                </a:rPr>
                                <m:t>=18−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sz="28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sz="2800" i="1">
                                  <a:latin typeface="Cambria Math"/>
                                </a:rPr>
                                <m:t>4;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7" y="2783956"/>
                <a:ext cx="2627784" cy="92204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6574970" y="4019773"/>
                <a:ext cx="2029478" cy="1641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>
                          <a:latin typeface="Cambria Math"/>
                        </a:rPr>
                        <m:t>3.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8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ru-RU" sz="2800" i="1">
                                  <a:latin typeface="Cambria Math"/>
                                </a:rPr>
                                <m:t>=1,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sz="2800" i="1">
                                  <a:latin typeface="Cambria Math"/>
                                </a:rPr>
                                <m:t>=−4;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>
                          <a:latin typeface="Cambria Math"/>
                        </a:rPr>
                        <m:t>4.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8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ru-RU" sz="2800" i="1">
                                  <a:latin typeface="Cambria Math"/>
                                </a:rPr>
                                <m:t>=−1,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sz="2800" i="1">
                                  <a:latin typeface="Cambria Math"/>
                                </a:rPr>
                                <m:t>=−4;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970" y="4019773"/>
                <a:ext cx="2029478" cy="16414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617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8864" y="260648"/>
            <a:ext cx="8229600" cy="1584176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замены переменной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772816"/>
            <a:ext cx="87129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 </a:t>
            </a:r>
            <a:r>
              <a:rPr lang="ru-RU" sz="2200" dirty="0" smtClean="0"/>
              <a:t>Метод замены переменной дает возможность из заданных уравнений системы </a:t>
            </a:r>
            <a:r>
              <a:rPr lang="ru-RU" sz="2200" dirty="0"/>
              <a:t>получить </a:t>
            </a:r>
            <a:r>
              <a:rPr lang="ru-RU" sz="2200" dirty="0" smtClean="0"/>
              <a:t>более простые уравнения с новыми переменными. Полученную систему уравнений решают любым из рассмотренных ранее способом и, возвращаясь к подстановке, находят значения исходных переменных.</a:t>
            </a:r>
          </a:p>
          <a:p>
            <a:pPr algn="just"/>
            <a:r>
              <a:rPr lang="ru-RU" sz="2200" dirty="0" smtClean="0"/>
              <a:t>   Метод </a:t>
            </a:r>
            <a:r>
              <a:rPr lang="ru-RU" sz="2200" dirty="0"/>
              <a:t>введения новых переменных при решении систем двух уравнений с двумя переменными применяется в двух вариантах. </a:t>
            </a:r>
            <a:endParaRPr lang="ru-RU" sz="2200" dirty="0" smtClean="0"/>
          </a:p>
          <a:p>
            <a:pPr algn="just"/>
            <a:r>
              <a:rPr lang="ru-RU" sz="2200" u="sng" dirty="0" smtClean="0"/>
              <a:t>Первый </a:t>
            </a:r>
            <a:r>
              <a:rPr lang="ru-RU" sz="2200" u="sng" dirty="0"/>
              <a:t>вариант</a:t>
            </a:r>
            <a:r>
              <a:rPr lang="ru-RU" sz="2200" dirty="0"/>
              <a:t>: вводится одна новая переменная и используется только в одном уравнении системы. </a:t>
            </a:r>
            <a:endParaRPr lang="ru-RU" sz="2200" dirty="0" smtClean="0"/>
          </a:p>
          <a:p>
            <a:pPr algn="just"/>
            <a:r>
              <a:rPr lang="ru-RU" sz="2200" u="sng" dirty="0" smtClean="0"/>
              <a:t>Второй </a:t>
            </a:r>
            <a:r>
              <a:rPr lang="ru-RU" sz="2200" u="sng" dirty="0"/>
              <a:t>вариант</a:t>
            </a:r>
            <a:r>
              <a:rPr lang="ru-RU" sz="2200" dirty="0"/>
              <a:t>: вводятся две новые переменные и используются одновременно в обоих уравнениях системы. </a:t>
            </a:r>
          </a:p>
        </p:txBody>
      </p:sp>
    </p:spTree>
    <p:extLst>
      <p:ext uri="{BB962C8B-B14F-4D97-AF65-F5344CB8AC3E}">
        <p14:creationId xmlns:p14="http://schemas.microsoft.com/office/powerpoint/2010/main" val="355596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головок 2"/>
              <p:cNvSpPr>
                <a:spLocks noGrp="1"/>
              </p:cNvSpPr>
              <p:nvPr>
                <p:ph type="title"/>
              </p:nvPr>
            </p:nvSpPr>
            <p:spPr>
              <a:xfrm>
                <a:off x="3429301" y="1052736"/>
                <a:ext cx="5607195" cy="1396744"/>
              </a:xfr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320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32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3200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3200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3200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+2</m:t>
                                  </m:r>
                                  <m:r>
                                    <a:rPr lang="en-US" sz="3200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sz="3200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3200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sz="3200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−2</m:t>
                                  </m:r>
                                  <m:r>
                                    <a:rPr lang="en-US" sz="3200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3200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32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3200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90</m:t>
                              </m:r>
                              <m:r>
                                <a:rPr lang="ru-RU" sz="3200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3200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+2</m:t>
                                  </m:r>
                                  <m:r>
                                    <a:rPr lang="en-US" sz="3200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−2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=12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3200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429301" y="1052736"/>
                <a:ext cx="5607195" cy="1396744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899592" y="1700808"/>
            <a:ext cx="1720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Решение: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6155" y="404663"/>
            <a:ext cx="84128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Решить систему уравнений: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79512" y="2348880"/>
                <a:ext cx="877527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 smtClean="0"/>
                  <a:t>Введем новые переменные:</a:t>
                </a:r>
                <a14:m>
                  <m:oMath xmlns:m="http://schemas.openxmlformats.org/officeDocument/2006/math">
                    <m:r>
                      <a:rPr lang="ru-RU" sz="2800" b="0" i="0" smtClean="0">
                        <a:latin typeface="Cambria Math"/>
                      </a:rPr>
                      <m:t>  </m:t>
                    </m:r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;</m:t>
                    </m:r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−2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348880"/>
                <a:ext cx="8775271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042" t="-1163" b="-220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476883" y="4221088"/>
                <a:ext cx="4387635" cy="898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80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=3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,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9;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 smtClean="0"/>
                  <a:t> </a:t>
                </a:r>
                <a:r>
                  <a:rPr lang="ru-RU" sz="2800" dirty="0" smtClean="0"/>
                  <a:t>или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ru-RU" sz="28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r>
                              <a:rPr lang="ru-RU" sz="2800" b="0" i="1" smtClean="0">
                                <a:latin typeface="Cambria Math"/>
                              </a:rPr>
                              <m:t>9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,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ru-RU" sz="28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r>
                              <a:rPr lang="ru-RU" sz="2800" b="0" i="1" smtClean="0">
                                <a:latin typeface="Cambria Math"/>
                              </a:rPr>
                              <m:t>3.</m:t>
                            </m:r>
                          </m:e>
                        </m:eqArr>
                      </m:e>
                    </m:d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883" y="4221088"/>
                <a:ext cx="4387635" cy="89877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79511" y="2852936"/>
                <a:ext cx="8775271" cy="8731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 smtClean="0"/>
                  <a:t>И перепишем систему в виде: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8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8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90</m:t>
                            </m:r>
                            <m:r>
                              <a:rPr lang="ru-RU" sz="2800" i="1">
                                <a:latin typeface="Cambria Math"/>
                              </a:rPr>
                              <m:t>,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ru-RU" sz="28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12.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1" y="2852936"/>
                <a:ext cx="8775271" cy="873124"/>
              </a:xfrm>
              <a:prstGeom prst="rect">
                <a:avLst/>
              </a:prstGeom>
              <a:blipFill rotWithShape="1">
                <a:blip r:embed="rId5"/>
                <a:stretch>
                  <a:fillRect l="-10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79512" y="3501008"/>
                <a:ext cx="3528392" cy="935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8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(12−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/>
                                </a:rPr>
                                <m:t>+ 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90</m:t>
                              </m:r>
                              <m:r>
                                <a:rPr lang="ru-RU" sz="2800" i="1"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12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501008"/>
                <a:ext cx="3528392" cy="9350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46099" y="4437473"/>
                <a:ext cx="4104456" cy="2279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(12−</m:t>
                          </m:r>
                          <m:r>
                            <a:rPr lang="en-US" sz="2800" i="1">
                              <a:latin typeface="Cambria Math"/>
                            </a:rPr>
                            <m:t>𝑏</m:t>
                          </m:r>
                          <m:r>
                            <a:rPr lang="en-US" sz="28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+ 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800" i="1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90</m:t>
                      </m:r>
                      <m:r>
                        <a:rPr lang="en-US" sz="2800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2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144−24</m:t>
                      </m:r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=90;</m:t>
                      </m:r>
                    </m:oMath>
                  </m:oMathPara>
                </a14:m>
                <a:endParaRPr lang="en-US" sz="2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8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−24</m:t>
                      </m:r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+54=0;</m:t>
                      </m:r>
                    </m:oMath>
                  </m:oMathPara>
                </a14:m>
                <a:endParaRPr lang="en-US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</a:rPr>
                        <m:t>1</m:t>
                      </m:r>
                      <m:r>
                        <a:rPr lang="en-US" sz="2800" i="1">
                          <a:latin typeface="Cambria Math"/>
                        </a:rPr>
                        <m:t>2</m:t>
                      </m:r>
                      <m:r>
                        <a:rPr lang="en-US" sz="2800" i="1">
                          <a:latin typeface="Cambria Math"/>
                        </a:rPr>
                        <m:t>𝑏</m:t>
                      </m:r>
                      <m:r>
                        <a:rPr lang="en-US" sz="2800" i="1">
                          <a:latin typeface="Cambria Math"/>
                        </a:rPr>
                        <m:t>+27=0;</m:t>
                      </m:r>
                    </m:oMath>
                  </m:oMathPara>
                </a14:m>
                <a:endParaRPr lang="en-US" sz="2800" b="0" dirty="0" smtClean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=3</m:t>
                    </m:r>
                  </m:oMath>
                </a14:m>
                <a:r>
                  <a:rPr lang="ru-RU" sz="2800" dirty="0" smtClean="0"/>
                  <a:t> </a:t>
                </a:r>
                <a:r>
                  <a:rPr lang="ru-RU" sz="2400" dirty="0" smtClean="0"/>
                  <a:t>или</a:t>
                </a:r>
                <a:r>
                  <a:rPr lang="ru-RU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 i="1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ru-RU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ru-RU" sz="2800" i="1">
                        <a:latin typeface="Cambria Math"/>
                      </a:rPr>
                      <m:t>9.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99" y="4437473"/>
                <a:ext cx="4104456" cy="2279983"/>
              </a:xfrm>
              <a:prstGeom prst="rect">
                <a:avLst/>
              </a:prstGeom>
              <a:blipFill rotWithShape="1">
                <a:blip r:embed="rId7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592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5" grpId="0"/>
      <p:bldP spid="11" grpId="0"/>
      <p:bldP spid="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253979" y="6093296"/>
            <a:ext cx="4422478" cy="46166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r>
              <a:rPr lang="ru-RU" sz="2400" dirty="0"/>
              <a:t>Ответ: </a:t>
            </a:r>
            <a:r>
              <a:rPr lang="ru-RU" sz="2400" dirty="0" smtClean="0"/>
              <a:t>(</a:t>
            </a:r>
            <a:r>
              <a:rPr lang="en-US" sz="2400" dirty="0" smtClean="0"/>
              <a:t>0,6; 4,2</a:t>
            </a:r>
            <a:r>
              <a:rPr lang="ru-RU" sz="2400" dirty="0" smtClean="0"/>
              <a:t>); (</a:t>
            </a:r>
            <a:r>
              <a:rPr lang="en-US" sz="2400" dirty="0" smtClean="0"/>
              <a:t>-3</a:t>
            </a:r>
            <a:r>
              <a:rPr lang="ru-RU" sz="2400" dirty="0" smtClean="0"/>
              <a:t>; </a:t>
            </a:r>
            <a:r>
              <a:rPr lang="en-US" sz="2400" dirty="0" smtClean="0"/>
              <a:t>3</a:t>
            </a:r>
            <a:r>
              <a:rPr lang="ru-RU" sz="2400" dirty="0" smtClean="0"/>
              <a:t>).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35621" y="1196752"/>
                <a:ext cx="844083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 smtClean="0"/>
                  <a:t>Вернемся к подстановке:</a:t>
                </a:r>
                <a14:m>
                  <m:oMath xmlns:m="http://schemas.openxmlformats.org/officeDocument/2006/math">
                    <m:r>
                      <a:rPr lang="ru-RU" sz="2800" b="0" i="0" smtClean="0">
                        <a:latin typeface="Cambria Math"/>
                      </a:rPr>
                      <m:t>  </m:t>
                    </m:r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;</m:t>
                    </m:r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−2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21" y="1196752"/>
                <a:ext cx="8440836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156" t="-1163" b="-220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95536" y="324402"/>
                <a:ext cx="4387635" cy="898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80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=3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,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9;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 smtClean="0"/>
                  <a:t> </a:t>
                </a:r>
                <a:r>
                  <a:rPr lang="ru-RU" sz="2800" dirty="0" smtClean="0"/>
                  <a:t>или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ru-RU" sz="28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r>
                              <a:rPr lang="ru-RU" sz="2800" b="0" i="1" smtClean="0">
                                <a:latin typeface="Cambria Math"/>
                              </a:rPr>
                              <m:t>9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,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ru-RU" sz="28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r>
                              <a:rPr lang="ru-RU" sz="2800" b="0" i="1" smtClean="0">
                                <a:latin typeface="Cambria Math"/>
                              </a:rPr>
                              <m:t>3.</m:t>
                            </m:r>
                          </m:e>
                        </m:eqArr>
                      </m:e>
                    </m:d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24402"/>
                <a:ext cx="4387635" cy="89877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235621" y="1988840"/>
                <a:ext cx="7576739" cy="8964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80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−2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=3,</m:t>
                            </m:r>
                          </m:e>
                          <m:e>
                            <m:r>
                              <a:rPr lang="en-US" sz="280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9;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 smtClean="0"/>
                  <a:t>          </a:t>
                </a:r>
                <a:r>
                  <a:rPr lang="ru-RU" sz="2800" dirty="0" smtClean="0"/>
                  <a:t>или </a:t>
                </a:r>
                <a:r>
                  <a:rPr lang="en-US" sz="2800" dirty="0" smtClean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−2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=9,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=3;</m:t>
                            </m:r>
                          </m:e>
                        </m:eqArr>
                      </m:e>
                    </m:d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21" y="1988840"/>
                <a:ext cx="7576739" cy="8964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35621" y="2964585"/>
                <a:ext cx="3112243" cy="8964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+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80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−2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=3,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4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+2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=18;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21" y="2964585"/>
                <a:ext cx="3112243" cy="896464"/>
              </a:xfrm>
              <a:prstGeom prst="rect">
                <a:avLst/>
              </a:prstGeom>
              <a:blipFill rotWithShape="1">
                <a:blip r:embed="rId5"/>
                <a:stretch>
                  <a:fillRect l="-41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единительная линия 16"/>
          <p:cNvCxnSpPr/>
          <p:nvPr/>
        </p:nvCxnSpPr>
        <p:spPr>
          <a:xfrm>
            <a:off x="323528" y="3861048"/>
            <a:ext cx="26642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-138483" y="3861047"/>
                <a:ext cx="3112243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5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=21,</m:t>
                      </m:r>
                    </m:oMath>
                  </m:oMathPara>
                </a14:m>
                <a:endParaRPr lang="en-US" sz="2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=4,2,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8483" y="3861047"/>
                <a:ext cx="3112243" cy="95410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202044" y="4797152"/>
                <a:ext cx="2353732" cy="8606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=4,2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=0,6;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44" y="4797152"/>
                <a:ext cx="2353732" cy="8606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4689810" y="2982770"/>
                <a:ext cx="3112243" cy="8964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+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80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−2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=9,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4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+2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=6;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810" y="2982770"/>
                <a:ext cx="3112243" cy="896464"/>
              </a:xfrm>
              <a:prstGeom prst="rect">
                <a:avLst/>
              </a:prstGeom>
              <a:blipFill rotWithShape="1">
                <a:blip r:embed="rId8"/>
                <a:stretch>
                  <a:fillRect l="-39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единительная линия 20"/>
          <p:cNvCxnSpPr/>
          <p:nvPr/>
        </p:nvCxnSpPr>
        <p:spPr>
          <a:xfrm>
            <a:off x="4689810" y="3861047"/>
            <a:ext cx="26642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4833826" y="3862663"/>
                <a:ext cx="2824211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5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=15,</m:t>
                      </m:r>
                    </m:oMath>
                  </m:oMathPara>
                </a14:m>
                <a:endParaRPr lang="en-US" sz="2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=3,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826" y="3862663"/>
                <a:ext cx="2824211" cy="95410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5076056" y="4851422"/>
                <a:ext cx="2353732" cy="822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=3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=−3.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851422"/>
                <a:ext cx="2353732" cy="8228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80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6" grpId="0"/>
      <p:bldP spid="8" grpId="0"/>
      <p:bldP spid="18" grpId="0"/>
      <p:bldP spid="19" grpId="0"/>
      <p:bldP spid="20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764704"/>
            <a:ext cx="856895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 слышу – я забываю, </a:t>
            </a:r>
            <a:endParaRPr lang="ru-RU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</a:t>
            </a: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вижу – я запоминаю, </a:t>
            </a:r>
            <a:endParaRPr lang="ru-RU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</a:t>
            </a: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делаю – я усваиваю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pPr algn="r"/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Китайская  мудрость.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984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772816"/>
            <a:ext cx="8640960" cy="4752528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Птицы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издавна привлекали внимание человека. Людей восхищало их яркое оперение, мелодичное пение, их смелые и стремительные полеты. С птицами связаны самые поэтические образы в творчестве народов, в классической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музыке, литературе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Решите системы уравнений.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Используя найденные ответы, запишите в таблицу названия птиц и узнайте, что они символизируют.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0" y="476672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Задания на закрепление: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920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612381"/>
          </a:xfrm>
        </p:spPr>
        <p:txBody>
          <a:bodyPr>
            <a:no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ПАВЛИН          ПЕЛИКАН         СОВА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611560" y="646156"/>
                <a:ext cx="2016224" cy="838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b="1" i="1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𝟖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r>
                                <a:rPr lang="ru-RU" sz="2400" b="1" i="1">
                                  <a:latin typeface="Cambria Math"/>
                                </a:rPr>
                                <m:t>𝒚</m:t>
                              </m:r>
                              <m:r>
                                <a:rPr lang="ru-RU" sz="2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sz="2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ru-RU" sz="2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sz="2400" b="1" i="1">
                                  <a:latin typeface="Cambria Math"/>
                                </a:rPr>
                                <m:t>𝟎</m:t>
                              </m:r>
                              <m:r>
                                <a:rPr lang="ru-RU" sz="2400" b="1" i="1">
                                  <a:latin typeface="Cambria Math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646156"/>
                <a:ext cx="2016224" cy="83862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010769" y="620688"/>
                <a:ext cx="3505447" cy="916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b="1" i="1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𝟑</m:t>
                                  </m:r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𝒚</m:t>
                                  </m:r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𝟗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r>
                                <a:rPr lang="ru-RU" sz="2400" b="1" i="1">
                                  <a:latin typeface="Cambria Math"/>
                                </a:rPr>
                                <m:t>𝒚</m:t>
                              </m:r>
                              <m:r>
                                <m:rPr>
                                  <m:aln/>
                                </m:rPr>
                                <a:rPr lang="ru-RU" sz="2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sz="2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sz="24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ru-RU" sz="2400" b="1" i="1">
                                  <a:latin typeface="Cambria Math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0769" y="620688"/>
                <a:ext cx="3505447" cy="91614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6700278" y="692696"/>
                <a:ext cx="2264210" cy="838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𝒚</m:t>
                              </m:r>
                              <m:r>
                                <a:rPr lang="ru-RU" sz="2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sz="2400" b="1" i="1">
                                  <a:latin typeface="Cambria Math"/>
                                </a:rPr>
                                <m:t>𝟔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ru-RU" sz="2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2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𝟏𝟐</m:t>
                              </m:r>
                              <m:r>
                                <a:rPr lang="ru-RU" sz="2400" b="1" i="1">
                                  <a:latin typeface="Cambria Math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278" y="692696"/>
                <a:ext cx="2264210" cy="83862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080107"/>
              </p:ext>
            </p:extLst>
          </p:nvPr>
        </p:nvGraphicFramePr>
        <p:xfrm>
          <a:off x="2128838" y="3657600"/>
          <a:ext cx="4919662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Документ" r:id="rId6" imgW="4742594" imgH="2494147" progId="Word.Document.12">
                  <p:embed/>
                </p:oleObj>
              </mc:Choice>
              <mc:Fallback>
                <p:oleObj name="Документ" r:id="rId6" imgW="4742594" imgH="24941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28838" y="3657600"/>
                        <a:ext cx="4919662" cy="287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95368" y="3717032"/>
                <a:ext cx="2028359" cy="8383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b="1" i="1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ru-RU" sz="2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𝒚</m:t>
                              </m:r>
                              <m:r>
                                <a:rPr lang="ru-RU" sz="2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sz="2400" b="1" i="1">
                                  <a:latin typeface="Cambria Math"/>
                                </a:rPr>
                                <m:t>𝟒</m:t>
                              </m:r>
                              <m:r>
                                <a:rPr lang="ru-RU" sz="2400" b="1" i="1"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ru-RU" sz="2400" b="1" i="1">
                                  <a:latin typeface="Cambria Math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68" y="3717032"/>
                <a:ext cx="2028359" cy="83837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425678" y="3337828"/>
            <a:ext cx="1170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АИСТ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7020272" y="3645024"/>
                <a:ext cx="2123728" cy="9161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b="1" i="1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ru-RU" sz="2400" b="1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2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ru-RU" sz="2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sz="2400" b="1" i="1">
                                  <a:latin typeface="Cambria Math"/>
                                </a:rPr>
                                <m:t>𝟑</m:t>
                              </m:r>
                              <m:r>
                                <a:rPr lang="ru-RU" sz="2400" b="1" i="1"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ru-RU" sz="2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ru-RU" sz="2400" b="1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2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ru-RU" sz="2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sz="2400" b="1" i="1">
                                  <a:latin typeface="Cambria Math"/>
                                </a:rPr>
                                <m:t>𝟏𝟓</m:t>
                              </m:r>
                              <m:r>
                                <a:rPr lang="ru-RU" sz="2400" b="1" i="1">
                                  <a:latin typeface="Cambria Math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3645024"/>
                <a:ext cx="2123728" cy="91614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7164288" y="3244334"/>
            <a:ext cx="1662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ЛЕБЕДЬ</a:t>
            </a:r>
          </a:p>
        </p:txBody>
      </p:sp>
      <p:pic>
        <p:nvPicPr>
          <p:cNvPr id="2052" name="Picture 4" descr="H:\Pavlin_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8274">
            <a:off x="452227" y="1134082"/>
            <a:ext cx="2098986" cy="257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:\Pelikan_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84784"/>
            <a:ext cx="372043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:\Sova_4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57" y="1471098"/>
            <a:ext cx="2636713" cy="20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:\Lebed1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070" y="4561172"/>
            <a:ext cx="1913182" cy="197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9049575" y="-531440"/>
            <a:ext cx="843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СОВА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554649" y="-553998"/>
            <a:ext cx="118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ПАВЛИН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-964377" y="3321278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АИСТ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326254" y="3096860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ЛЕБЕДЬ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013126" y="-369332"/>
            <a:ext cx="1500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ПЕЛИКАН </a:t>
            </a:r>
            <a:endParaRPr lang="ru-RU" dirty="0"/>
          </a:p>
        </p:txBody>
      </p:sp>
      <p:pic>
        <p:nvPicPr>
          <p:cNvPr id="2057" name="Picture 9" descr="H:\Aist1.pn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1"/>
          <a:stretch/>
        </p:blipFill>
        <p:spPr bwMode="auto">
          <a:xfrm>
            <a:off x="-7329" y="4871406"/>
            <a:ext cx="2419089" cy="140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58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6296E-6 L -0.51215 0.6974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8" y="3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59201 0.1884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01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12 0.12314 L 0.51927 0.8057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8" y="3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-0.55052 0.3259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35" y="1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00278 0.8944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4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29762" y="2204864"/>
            <a:ext cx="6534725" cy="3168352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ru-RU" sz="2000" dirty="0"/>
              <a:t>Пеликан – символ конкурса «Учитель года России»</a:t>
            </a:r>
          </a:p>
          <a:p>
            <a:pPr marL="0" indent="457200" algn="just">
              <a:buNone/>
            </a:pPr>
            <a:r>
              <a:rPr lang="ru-RU" sz="2000" dirty="0"/>
              <a:t>Как известно, победители конкурса «Учитель года России» награждаются хрустальными фигурками пеликана. Герб конкурса – пеликан, кормящий троих птенцов. По легенде, эта птица являет собой образец самоотверженной родительской любви: разрывая клювом собственную грудь, она кормит голодный выводок своей кровью. </a:t>
            </a:r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360760"/>
            <a:ext cx="3538736" cy="1252728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Пеликан</a:t>
            </a:r>
          </a:p>
        </p:txBody>
      </p:sp>
      <p:pic>
        <p:nvPicPr>
          <p:cNvPr id="3074" name="Picture 2" descr="H:\uchstitel_goda_2012_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0760"/>
            <a:ext cx="2880320" cy="188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:\notit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205222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4620" y="5373216"/>
            <a:ext cx="87298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«Себя не жалея, питает птенцов». Так как педагоги готовы к самопожертвованию и милосердию по отношению к ученикам и воспитанникам, хрустальные фигурки пеликана стали наградой учительского конкурса.</a:t>
            </a:r>
          </a:p>
        </p:txBody>
      </p:sp>
    </p:spTree>
    <p:extLst>
      <p:ext uri="{BB962C8B-B14F-4D97-AF65-F5344CB8AC3E}">
        <p14:creationId xmlns:p14="http://schemas.microsoft.com/office/powerpoint/2010/main" val="100553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068960"/>
            <a:ext cx="8640959" cy="16896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Дорогу осилит идущий, </a:t>
            </a:r>
          </a:p>
          <a:p>
            <a:pPr marL="0" indent="0" algn="ctr">
              <a:buNone/>
            </a:pPr>
            <a:r>
              <a:rPr lang="ru-RU" sz="4000" b="1" dirty="0" smtClean="0"/>
              <a:t>а математику – мыслящий.</a:t>
            </a:r>
            <a:endParaRPr lang="ru-RU" sz="4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Девиз урока: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893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347864" y="260648"/>
            <a:ext cx="5904656" cy="53245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241630" y="1871602"/>
            <a:ext cx="1008112" cy="869062"/>
          </a:xfrm>
          <a:prstGeom prst="triangle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77634" y="3214920"/>
            <a:ext cx="936104" cy="93610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авильный пятиугольник 8"/>
          <p:cNvSpPr/>
          <p:nvPr/>
        </p:nvSpPr>
        <p:spPr>
          <a:xfrm>
            <a:off x="1187624" y="4454257"/>
            <a:ext cx="1116124" cy="1062975"/>
          </a:xfrm>
          <a:prstGeom prst="pentagon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2393758" y="1916832"/>
            <a:ext cx="2232248" cy="49660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393758" y="2446896"/>
            <a:ext cx="2232248" cy="622064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393758" y="3212976"/>
            <a:ext cx="2232248" cy="49660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393758" y="3743040"/>
            <a:ext cx="2232248" cy="622064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2393758" y="4509120"/>
            <a:ext cx="2232248" cy="49660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393758" y="5039184"/>
            <a:ext cx="2232248" cy="622064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53998" y="1556792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</a:rPr>
              <a:t>№6.1 (а, б)</a:t>
            </a:r>
            <a:endParaRPr lang="ru-RU" sz="36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95687" y="2710661"/>
            <a:ext cx="2337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</a:rPr>
              <a:t>№6.6 (в)</a:t>
            </a:r>
            <a:endParaRPr lang="ru-RU" sz="36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95687" y="4034357"/>
            <a:ext cx="2885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</a:rPr>
              <a:t>№6.2 (в, г)</a:t>
            </a:r>
            <a:endParaRPr lang="ru-RU" sz="36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30835" y="5335764"/>
            <a:ext cx="2337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</a:rPr>
              <a:t>№6.8 (в)</a:t>
            </a:r>
            <a:endParaRPr lang="ru-RU" sz="36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5944" y="6237312"/>
            <a:ext cx="888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Мордкович А.Г. Алгебра 9. Часть 2. Задачник.</a:t>
            </a:r>
            <a:endParaRPr lang="ru-RU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94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  <p:bldP spid="24" grpId="0"/>
      <p:bldP spid="25" grpId="0"/>
      <p:bldP spid="26" grpId="0"/>
      <p:bldP spid="27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500667" y="116632"/>
            <a:ext cx="6535829" cy="720080"/>
          </a:xfrm>
        </p:spPr>
        <p:txBody>
          <a:bodyPr>
            <a:norm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Твоё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отношение к уроку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31840" y="1602183"/>
            <a:ext cx="505655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Отличный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, интересный, захватывающий, заставляющий работать — улыбка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; </a:t>
            </a:r>
          </a:p>
          <a:p>
            <a:pPr marL="342900" indent="-342900">
              <a:buAutoNum type="arabicParenR"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AutoNum type="arabicParenR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Нормальный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, обычный — нарисовать полоску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 marL="342900" indent="-342900">
              <a:buAutoNum type="arabicParenR"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AutoNum type="arabicParenR"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AutoNum type="arabicParenR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Скучный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, работа без интереса. Бесполезный — нарисовать опущенные уголки.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40518"/>
            <a:ext cx="4007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Дорисовать смайлик: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2" name="Picture 2" descr="H:\Без имени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42" y="1484784"/>
            <a:ext cx="1898774" cy="488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54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56792"/>
            <a:ext cx="8784976" cy="2429934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6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342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3793" y="3789660"/>
            <a:ext cx="8818687" cy="1367532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Решить систему уравнений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это значит найти все ее решения или установить, что решений нет.</a:t>
            </a:r>
            <a:endParaRPr lang="ru-RU" sz="2600" dirty="0">
              <a:solidFill>
                <a:schemeClr val="tx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07504" y="5013176"/>
            <a:ext cx="8783959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502920" indent="-457200" algn="just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80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76263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</a:defRPr>
            </a:lvl2pPr>
            <a:lvl3pPr marL="855663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</a:defRPr>
            </a:lvl3pPr>
            <a:lvl4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</a:defRPr>
            </a:lvl4pPr>
            <a:lvl5pPr marL="146304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</a:defRPr>
            </a:lvl5pPr>
            <a:lvl6pPr marL="1783080" indent="-228600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>
                <a:solidFill>
                  <a:schemeClr val="tx2"/>
                </a:solidFill>
              </a:defRPr>
            </a:lvl6pPr>
            <a:lvl7pPr marL="2103120" indent="-228600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>
                <a:solidFill>
                  <a:schemeClr val="tx2"/>
                </a:solidFill>
              </a:defRPr>
            </a:lvl7pPr>
            <a:lvl8pPr marL="2423160" indent="-228600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>
                <a:solidFill>
                  <a:schemeClr val="tx2"/>
                </a:solidFill>
              </a:defRPr>
            </a:lvl8pPr>
            <a:lvl9pPr marL="2743200" indent="-228600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>
                <a:solidFill>
                  <a:schemeClr val="tx2"/>
                </a:solidFill>
              </a:defRPr>
            </a:lvl9pPr>
          </a:lstStyle>
          <a:p>
            <a:pPr marL="45720" indent="0">
              <a:buNone/>
            </a:pP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Решением системы уравнений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называют пару чисел (х; 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y)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, которые одновременно являются решением и первого и второго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уравнени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й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системы.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2"/>
              <p:cNvSpPr txBox="1">
                <a:spLocks/>
              </p:cNvSpPr>
              <p:nvPr/>
            </p:nvSpPr>
            <p:spPr>
              <a:xfrm>
                <a:off x="179512" y="332656"/>
                <a:ext cx="8680493" cy="35283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7432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576263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55663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10312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42316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 algn="just">
                  <a:buNone/>
                </a:pPr>
                <a:r>
                  <a:rPr lang="ru-RU" sz="2600" b="1" dirty="0" smtClean="0">
                    <a:solidFill>
                      <a:schemeClr val="tx2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Определение: </a:t>
                </a:r>
              </a:p>
              <a:p>
                <a:pPr marL="45720" indent="0" algn="just">
                  <a:buNone/>
                </a:pPr>
                <a:r>
                  <a:rPr lang="ru-RU" sz="2600" dirty="0" smtClean="0">
                    <a:solidFill>
                      <a:schemeClr val="tx2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если</a:t>
                </a:r>
                <a:r>
                  <a:rPr lang="ru-RU" sz="2600" b="1" dirty="0" smtClean="0">
                    <a:solidFill>
                      <a:schemeClr val="tx2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</a:t>
                </a:r>
                <a:r>
                  <a:rPr lang="ru-RU" sz="2600" dirty="0" smtClean="0">
                    <a:solidFill>
                      <a:schemeClr val="tx2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поставлена задача найти все такие пары чисел </a:t>
                </a:r>
                <a:r>
                  <a:rPr lang="en-US" sz="2600" i="1" dirty="0" smtClean="0">
                    <a:solidFill>
                      <a:schemeClr val="tx2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(x</a:t>
                </a:r>
                <a:r>
                  <a:rPr lang="en-US" sz="2600" i="1" dirty="0">
                    <a:solidFill>
                      <a:schemeClr val="tx2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;</a:t>
                </a:r>
                <a:r>
                  <a:rPr lang="en-US" sz="2600" i="1" dirty="0" smtClean="0">
                    <a:solidFill>
                      <a:schemeClr val="tx2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y)</a:t>
                </a:r>
                <a:r>
                  <a:rPr lang="ru-RU" sz="2600" dirty="0" smtClean="0">
                    <a:solidFill>
                      <a:schemeClr val="tx2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, которые одновременно удовлетворяют уравнению </a:t>
                </a:r>
                <a:r>
                  <a:rPr lang="en-US" sz="2600" i="1" dirty="0" smtClean="0">
                    <a:solidFill>
                      <a:schemeClr val="tx2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p(</a:t>
                </a:r>
                <a:r>
                  <a:rPr lang="en-US" sz="2600" i="1" dirty="0" err="1" smtClean="0">
                    <a:solidFill>
                      <a:schemeClr val="tx2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x;y</a:t>
                </a:r>
                <a:r>
                  <a:rPr lang="en-US" sz="2600" i="1" dirty="0" smtClean="0">
                    <a:solidFill>
                      <a:schemeClr val="tx2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)=0</a:t>
                </a:r>
                <a:r>
                  <a:rPr lang="ru-RU" sz="2600" dirty="0" smtClean="0">
                    <a:solidFill>
                      <a:schemeClr val="tx2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и уравнению </a:t>
                </a:r>
                <a:r>
                  <a:rPr lang="en-US" sz="2600" i="1" dirty="0" smtClean="0">
                    <a:solidFill>
                      <a:schemeClr val="tx2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q(</a:t>
                </a:r>
                <a:r>
                  <a:rPr lang="en-US" sz="2600" i="1" dirty="0" err="1" smtClean="0">
                    <a:solidFill>
                      <a:schemeClr val="tx2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x;y</a:t>
                </a:r>
                <a:r>
                  <a:rPr lang="en-US" sz="2600" i="1" dirty="0">
                    <a:solidFill>
                      <a:schemeClr val="tx2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)=</a:t>
                </a:r>
                <a:r>
                  <a:rPr lang="en-US" sz="2600" i="1" dirty="0" smtClean="0">
                    <a:solidFill>
                      <a:schemeClr val="tx2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0</a:t>
                </a:r>
                <a:r>
                  <a:rPr lang="ru-RU" sz="2600" dirty="0" smtClean="0">
                    <a:solidFill>
                      <a:schemeClr val="tx2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, то говорят, что указанные уравнения образуют </a:t>
                </a:r>
                <a:r>
                  <a:rPr lang="ru-RU" sz="2600" b="1" dirty="0" smtClean="0">
                    <a:solidFill>
                      <a:schemeClr val="tx2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систему уравнений</a:t>
                </a:r>
                <a:r>
                  <a:rPr lang="ru-RU" sz="2600" dirty="0" smtClean="0">
                    <a:solidFill>
                      <a:schemeClr val="tx2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.</a:t>
                </a:r>
              </a:p>
              <a:p>
                <a:pPr marL="4572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Verdana" pitchFamily="34" charset="0"/>
                                  <a:cs typeface="Verdana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Verdana" pitchFamily="34" charset="0"/>
                                  <a:cs typeface="Verdana" pitchFamily="34" charset="0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Verdana" pitchFamily="34" charset="0"/>
                                      <a:cs typeface="Verdan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Verdana" pitchFamily="34" charset="0"/>
                                      <a:cs typeface="Verdana" pitchFamily="34" charset="0"/>
                                    </a:rPr>
                                    <m:t>𝒙</m:t>
                                  </m:r>
                                  <m: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Verdana" pitchFamily="34" charset="0"/>
                                      <a:cs typeface="Verdana" pitchFamily="34" charset="0"/>
                                    </a:rPr>
                                    <m:t>;</m:t>
                                  </m:r>
                                  <m: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Verdana" pitchFamily="34" charset="0"/>
                                      <a:cs typeface="Verdana" pitchFamily="34" charset="0"/>
                                    </a:rPr>
                                    <m:t>𝒚</m:t>
                                  </m:r>
                                </m:e>
                              </m:d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Verdana" pitchFamily="34" charset="0"/>
                                  <a:cs typeface="Verdana" pitchFamily="34" charset="0"/>
                                </a:rPr>
                                <m:t>=</m:t>
                              </m:r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Verdana" pitchFamily="34" charset="0"/>
                                  <a:cs typeface="Verdana" pitchFamily="34" charset="0"/>
                                </a:rPr>
                                <m:t>𝟎</m:t>
                              </m:r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Verdana" pitchFamily="34" charset="0"/>
                                  <a:cs typeface="Verdana" pitchFamily="34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Verdana" pitchFamily="34" charset="0"/>
                                  <a:cs typeface="Verdana" pitchFamily="34" charset="0"/>
                                </a:rPr>
                                <m:t>𝒒</m:t>
                              </m:r>
                              <m:d>
                                <m:dPr>
                                  <m:ctrlP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Verdana" pitchFamily="34" charset="0"/>
                                      <a:cs typeface="Verdan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Verdana" pitchFamily="34" charset="0"/>
                                      <a:cs typeface="Verdana" pitchFamily="34" charset="0"/>
                                    </a:rPr>
                                    <m:t>𝒙</m:t>
                                  </m:r>
                                  <m: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Verdana" pitchFamily="34" charset="0"/>
                                      <a:cs typeface="Verdana" pitchFamily="34" charset="0"/>
                                    </a:rPr>
                                    <m:t>;</m:t>
                                  </m:r>
                                  <m:r>
                                    <a:rPr lang="en-US" sz="32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Verdana" pitchFamily="34" charset="0"/>
                                      <a:cs typeface="Verdana" pitchFamily="34" charset="0"/>
                                    </a:rPr>
                                    <m:t>𝒚</m:t>
                                  </m:r>
                                </m:e>
                              </m:d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Verdana" pitchFamily="34" charset="0"/>
                                  <a:cs typeface="Verdana" pitchFamily="34" charset="0"/>
                                </a:rPr>
                                <m:t>=</m:t>
                              </m:r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Verdana" pitchFamily="34" charset="0"/>
                                  <a:cs typeface="Verdana" pitchFamily="34" charset="0"/>
                                </a:rPr>
                                <m:t>𝟎</m:t>
                              </m:r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Verdana" pitchFamily="34" charset="0"/>
                                  <a:cs typeface="Verdana" pitchFamily="34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5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32656"/>
                <a:ext cx="8680493" cy="3528392"/>
              </a:xfrm>
              <a:prstGeom prst="rect">
                <a:avLst/>
              </a:prstGeom>
              <a:blipFill rotWithShape="1">
                <a:blip r:embed="rId2"/>
                <a:stretch>
                  <a:fillRect l="-632" t="-1557" r="-13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898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547664" y="597307"/>
            <a:ext cx="6192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Системы уравнений 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70932" y="2927249"/>
            <a:ext cx="30963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Графический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способ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289768" y="2775184"/>
            <a:ext cx="35340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Аналитический способ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2008" y="4575360"/>
            <a:ext cx="2987824" cy="13573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i="1">
              <a:latin typeface="Georgia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288336" y="4503946"/>
            <a:ext cx="2497480" cy="1428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i="1">
              <a:latin typeface="Georgia" pitchFamily="18" charset="0"/>
            </a:endParaRPr>
          </a:p>
        </p:txBody>
      </p:sp>
      <p:cxnSp>
        <p:nvCxnSpPr>
          <p:cNvPr id="20" name="Прямая со стрелкой 19"/>
          <p:cNvCxnSpPr>
            <a:stCxn id="28" idx="2"/>
            <a:endCxn id="18" idx="0"/>
          </p:cNvCxnSpPr>
          <p:nvPr/>
        </p:nvCxnSpPr>
        <p:spPr>
          <a:xfrm flipH="1">
            <a:off x="1565920" y="3732408"/>
            <a:ext cx="5473588" cy="842952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28" idx="2"/>
          </p:cNvCxnSpPr>
          <p:nvPr/>
        </p:nvCxnSpPr>
        <p:spPr>
          <a:xfrm flipH="1">
            <a:off x="4536493" y="3732408"/>
            <a:ext cx="2503015" cy="772004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7" idx="2"/>
          </p:cNvCxnSpPr>
          <p:nvPr/>
        </p:nvCxnSpPr>
        <p:spPr>
          <a:xfrm>
            <a:off x="7056814" y="3729291"/>
            <a:ext cx="590371" cy="774655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6" idx="2"/>
            <a:endCxn id="27" idx="0"/>
          </p:cNvCxnSpPr>
          <p:nvPr/>
        </p:nvCxnSpPr>
        <p:spPr>
          <a:xfrm flipH="1">
            <a:off x="1968537" y="1421613"/>
            <a:ext cx="2639140" cy="1505636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6" idx="2"/>
            <a:endCxn id="28" idx="0"/>
          </p:cNvCxnSpPr>
          <p:nvPr/>
        </p:nvCxnSpPr>
        <p:spPr>
          <a:xfrm>
            <a:off x="4607677" y="1421613"/>
            <a:ext cx="2431831" cy="1382107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1403648" y="548680"/>
            <a:ext cx="6408058" cy="8729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i="1">
              <a:latin typeface="Georgia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00890" y="2927249"/>
            <a:ext cx="3135293" cy="9286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i="1">
              <a:latin typeface="Georgia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111139" y="2803720"/>
            <a:ext cx="3856737" cy="9286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i="1">
              <a:latin typeface="Georgia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5919002" y="4508852"/>
            <a:ext cx="3143235" cy="1428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i="1">
              <a:latin typeface="Georgia" pitchFamily="18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07504" y="4719400"/>
            <a:ext cx="29523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Метод подстановки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379818" y="4719400"/>
            <a:ext cx="233399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Метод сложения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857824" y="4791408"/>
            <a:ext cx="326264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Метод замены переменной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34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 animBg="1"/>
      <p:bldP spid="19" grpId="0" animBg="1"/>
      <p:bldP spid="26" grpId="0" animBg="1"/>
      <p:bldP spid="27" grpId="0" animBg="1"/>
      <p:bldP spid="28" grpId="0" animBg="1"/>
      <p:bldP spid="41" grpId="0" animBg="1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84"/>
          <p:cNvGrpSpPr>
            <a:grpSpLocks/>
          </p:cNvGrpSpPr>
          <p:nvPr/>
        </p:nvGrpSpPr>
        <p:grpSpPr bwMode="auto">
          <a:xfrm>
            <a:off x="2736706" y="1000125"/>
            <a:ext cx="4643438" cy="5072063"/>
            <a:chOff x="928662" y="1785902"/>
            <a:chExt cx="4643470" cy="5072098"/>
          </a:xfrm>
        </p:grpSpPr>
        <p:sp>
          <p:nvSpPr>
            <p:cNvPr id="2" name="Блок-схема: процесс 1"/>
            <p:cNvSpPr/>
            <p:nvPr/>
          </p:nvSpPr>
          <p:spPr>
            <a:xfrm>
              <a:off x="928662" y="2643158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dirty="0"/>
            </a:p>
          </p:txBody>
        </p:sp>
        <p:sp>
          <p:nvSpPr>
            <p:cNvPr id="3" name="Блок-схема: процесс 2"/>
            <p:cNvSpPr/>
            <p:nvPr/>
          </p:nvSpPr>
          <p:spPr>
            <a:xfrm>
              <a:off x="5214942" y="3071786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" name="Блок-схема: процесс 3"/>
            <p:cNvSpPr/>
            <p:nvPr/>
          </p:nvSpPr>
          <p:spPr>
            <a:xfrm>
              <a:off x="4786314" y="3071786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" name="Блок-схема: процесс 4"/>
            <p:cNvSpPr/>
            <p:nvPr/>
          </p:nvSpPr>
          <p:spPr>
            <a:xfrm>
              <a:off x="928662" y="3500414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dirty="0"/>
            </a:p>
          </p:txBody>
        </p:sp>
        <p:sp>
          <p:nvSpPr>
            <p:cNvPr id="6" name="Блок-схема: процесс 5"/>
            <p:cNvSpPr/>
            <p:nvPr/>
          </p:nvSpPr>
          <p:spPr>
            <a:xfrm>
              <a:off x="928662" y="4357670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dirty="0"/>
            </a:p>
          </p:txBody>
        </p:sp>
        <p:sp>
          <p:nvSpPr>
            <p:cNvPr id="7" name="Блок-схема: процесс 6"/>
            <p:cNvSpPr/>
            <p:nvPr/>
          </p:nvSpPr>
          <p:spPr>
            <a:xfrm>
              <a:off x="3500430" y="3071786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" name="Блок-схема: процесс 7"/>
            <p:cNvSpPr/>
            <p:nvPr/>
          </p:nvSpPr>
          <p:spPr>
            <a:xfrm>
              <a:off x="928662" y="4786298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dirty="0"/>
            </a:p>
          </p:txBody>
        </p:sp>
        <p:sp>
          <p:nvSpPr>
            <p:cNvPr id="9" name="Блок-схема: процесс 8"/>
            <p:cNvSpPr/>
            <p:nvPr/>
          </p:nvSpPr>
          <p:spPr>
            <a:xfrm>
              <a:off x="928662" y="2214530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dirty="0"/>
            </a:p>
          </p:txBody>
        </p:sp>
        <p:sp>
          <p:nvSpPr>
            <p:cNvPr id="11" name="Блок-схема: процесс 10"/>
            <p:cNvSpPr/>
            <p:nvPr/>
          </p:nvSpPr>
          <p:spPr>
            <a:xfrm>
              <a:off x="928662" y="3071786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dirty="0"/>
            </a:p>
          </p:txBody>
        </p:sp>
        <p:sp>
          <p:nvSpPr>
            <p:cNvPr id="12" name="Блок-схема: процесс 11"/>
            <p:cNvSpPr/>
            <p:nvPr/>
          </p:nvSpPr>
          <p:spPr>
            <a:xfrm>
              <a:off x="928662" y="3929042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dirty="0"/>
            </a:p>
          </p:txBody>
        </p:sp>
        <p:sp>
          <p:nvSpPr>
            <p:cNvPr id="13" name="Блок-схема: процесс 12"/>
            <p:cNvSpPr/>
            <p:nvPr/>
          </p:nvSpPr>
          <p:spPr>
            <a:xfrm>
              <a:off x="1357290" y="3071786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" name="Блок-схема: процесс 13"/>
            <p:cNvSpPr/>
            <p:nvPr/>
          </p:nvSpPr>
          <p:spPr>
            <a:xfrm>
              <a:off x="3929058" y="3071786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" name="Блок-схема: процесс 14"/>
            <p:cNvSpPr/>
            <p:nvPr/>
          </p:nvSpPr>
          <p:spPr>
            <a:xfrm>
              <a:off x="2214546" y="3071786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" name="Блок-схема: процесс 15"/>
            <p:cNvSpPr/>
            <p:nvPr/>
          </p:nvSpPr>
          <p:spPr>
            <a:xfrm>
              <a:off x="1785918" y="3071786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dirty="0"/>
            </a:p>
          </p:txBody>
        </p:sp>
        <p:sp>
          <p:nvSpPr>
            <p:cNvPr id="17" name="Блок-схема: процесс 16"/>
            <p:cNvSpPr/>
            <p:nvPr/>
          </p:nvSpPr>
          <p:spPr>
            <a:xfrm>
              <a:off x="3071802" y="3071786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8" name="Блок-схема: процесс 17"/>
            <p:cNvSpPr/>
            <p:nvPr/>
          </p:nvSpPr>
          <p:spPr>
            <a:xfrm>
              <a:off x="4357686" y="3071786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" name="Блок-схема: процесс 18"/>
            <p:cNvSpPr/>
            <p:nvPr/>
          </p:nvSpPr>
          <p:spPr>
            <a:xfrm>
              <a:off x="2643174" y="3071786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0" name="Блок-схема: процесс 19"/>
            <p:cNvSpPr/>
            <p:nvPr/>
          </p:nvSpPr>
          <p:spPr>
            <a:xfrm>
              <a:off x="1785918" y="4786298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1" name="Блок-схема: процесс 20"/>
            <p:cNvSpPr/>
            <p:nvPr/>
          </p:nvSpPr>
          <p:spPr>
            <a:xfrm>
              <a:off x="1785918" y="4357670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2" name="Блок-схема: процесс 21"/>
            <p:cNvSpPr/>
            <p:nvPr/>
          </p:nvSpPr>
          <p:spPr>
            <a:xfrm>
              <a:off x="1785918" y="3929042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3" name="Блок-схема: процесс 22"/>
            <p:cNvSpPr/>
            <p:nvPr/>
          </p:nvSpPr>
          <p:spPr>
            <a:xfrm>
              <a:off x="1785918" y="3500414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dirty="0"/>
            </a:p>
          </p:txBody>
        </p:sp>
        <p:sp>
          <p:nvSpPr>
            <p:cNvPr id="24" name="Блок-схема: процесс 23"/>
            <p:cNvSpPr/>
            <p:nvPr/>
          </p:nvSpPr>
          <p:spPr>
            <a:xfrm>
              <a:off x="1785918" y="1785902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dirty="0"/>
            </a:p>
          </p:txBody>
        </p:sp>
        <p:sp>
          <p:nvSpPr>
            <p:cNvPr id="25" name="Блок-схема: процесс 24"/>
            <p:cNvSpPr/>
            <p:nvPr/>
          </p:nvSpPr>
          <p:spPr>
            <a:xfrm>
              <a:off x="1785918" y="2214530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dirty="0"/>
            </a:p>
          </p:txBody>
        </p:sp>
        <p:sp>
          <p:nvSpPr>
            <p:cNvPr id="26" name="Блок-схема: процесс 25"/>
            <p:cNvSpPr/>
            <p:nvPr/>
          </p:nvSpPr>
          <p:spPr>
            <a:xfrm>
              <a:off x="1785918" y="2643158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dirty="0"/>
            </a:p>
          </p:txBody>
        </p:sp>
        <p:sp>
          <p:nvSpPr>
            <p:cNvPr id="27" name="Блок-схема: процесс 26"/>
            <p:cNvSpPr/>
            <p:nvPr/>
          </p:nvSpPr>
          <p:spPr>
            <a:xfrm>
              <a:off x="4357686" y="2643158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8" name="Блок-схема: процесс 27"/>
            <p:cNvSpPr/>
            <p:nvPr/>
          </p:nvSpPr>
          <p:spPr>
            <a:xfrm>
              <a:off x="3500430" y="3929042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9" name="Блок-схема: процесс 28"/>
            <p:cNvSpPr/>
            <p:nvPr/>
          </p:nvSpPr>
          <p:spPr>
            <a:xfrm>
              <a:off x="3500430" y="3500414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0" name="Блок-схема: процесс 29"/>
            <p:cNvSpPr/>
            <p:nvPr/>
          </p:nvSpPr>
          <p:spPr>
            <a:xfrm>
              <a:off x="2643174" y="2214530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1" name="Блок-схема: процесс 30"/>
            <p:cNvSpPr/>
            <p:nvPr/>
          </p:nvSpPr>
          <p:spPr>
            <a:xfrm>
              <a:off x="3500430" y="2643158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3" name="Блок-схема: процесс 32"/>
            <p:cNvSpPr/>
            <p:nvPr/>
          </p:nvSpPr>
          <p:spPr>
            <a:xfrm>
              <a:off x="3500430" y="5214926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4" name="Блок-схема: процесс 33"/>
            <p:cNvSpPr/>
            <p:nvPr/>
          </p:nvSpPr>
          <p:spPr>
            <a:xfrm>
              <a:off x="3500430" y="4786298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" name="Блок-схема: процесс 34"/>
            <p:cNvSpPr/>
            <p:nvPr/>
          </p:nvSpPr>
          <p:spPr>
            <a:xfrm>
              <a:off x="3500430" y="4357670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6" name="Блок-схема: процесс 35"/>
            <p:cNvSpPr/>
            <p:nvPr/>
          </p:nvSpPr>
          <p:spPr>
            <a:xfrm>
              <a:off x="3500430" y="1785902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7" name="Блок-схема: процесс 36"/>
            <p:cNvSpPr/>
            <p:nvPr/>
          </p:nvSpPr>
          <p:spPr>
            <a:xfrm>
              <a:off x="3500430" y="2214530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8" name="Блок-схема: процесс 37"/>
            <p:cNvSpPr/>
            <p:nvPr/>
          </p:nvSpPr>
          <p:spPr>
            <a:xfrm>
              <a:off x="2643174" y="3500414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9" name="Блок-схема: процесс 38"/>
            <p:cNvSpPr/>
            <p:nvPr/>
          </p:nvSpPr>
          <p:spPr>
            <a:xfrm>
              <a:off x="2643174" y="2643158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0" name="Блок-схема: процесс 39"/>
            <p:cNvSpPr/>
            <p:nvPr/>
          </p:nvSpPr>
          <p:spPr>
            <a:xfrm>
              <a:off x="4357686" y="6072182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" name="Блок-схема: процесс 40"/>
            <p:cNvSpPr/>
            <p:nvPr/>
          </p:nvSpPr>
          <p:spPr>
            <a:xfrm>
              <a:off x="4357686" y="5643554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2" name="Блок-схема: процесс 41"/>
            <p:cNvSpPr/>
            <p:nvPr/>
          </p:nvSpPr>
          <p:spPr>
            <a:xfrm>
              <a:off x="4357686" y="5214926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3" name="Блок-схема: процесс 42"/>
            <p:cNvSpPr/>
            <p:nvPr/>
          </p:nvSpPr>
          <p:spPr>
            <a:xfrm>
              <a:off x="4357686" y="4786298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4" name="Блок-схема: процесс 43"/>
            <p:cNvSpPr/>
            <p:nvPr/>
          </p:nvSpPr>
          <p:spPr>
            <a:xfrm>
              <a:off x="4357686" y="4357670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5" name="Блок-схема: процесс 44"/>
            <p:cNvSpPr/>
            <p:nvPr/>
          </p:nvSpPr>
          <p:spPr>
            <a:xfrm>
              <a:off x="4357686" y="3929042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6" name="Блок-схема: процесс 45"/>
            <p:cNvSpPr/>
            <p:nvPr/>
          </p:nvSpPr>
          <p:spPr>
            <a:xfrm>
              <a:off x="4357686" y="3500414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7" name="Блок-схема: процесс 46"/>
            <p:cNvSpPr/>
            <p:nvPr/>
          </p:nvSpPr>
          <p:spPr>
            <a:xfrm>
              <a:off x="4357686" y="6500810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9" name="Блок-схема: процесс 48"/>
            <p:cNvSpPr/>
            <p:nvPr/>
          </p:nvSpPr>
          <p:spPr>
            <a:xfrm>
              <a:off x="928662" y="5214926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dirty="0"/>
            </a:p>
          </p:txBody>
        </p:sp>
      </p:grpSp>
      <p:grpSp>
        <p:nvGrpSpPr>
          <p:cNvPr id="32" name="Группа 58"/>
          <p:cNvGrpSpPr>
            <a:grpSpLocks/>
          </p:cNvGrpSpPr>
          <p:nvPr/>
        </p:nvGrpSpPr>
        <p:grpSpPr bwMode="auto">
          <a:xfrm>
            <a:off x="2714625" y="1428750"/>
            <a:ext cx="357188" cy="3357563"/>
            <a:chOff x="1500166" y="857232"/>
            <a:chExt cx="357190" cy="3357586"/>
          </a:xfrm>
        </p:grpSpPr>
        <p:sp>
          <p:nvSpPr>
            <p:cNvPr id="51" name="Блок-схема: процесс 50"/>
            <p:cNvSpPr/>
            <p:nvPr/>
          </p:nvSpPr>
          <p:spPr>
            <a:xfrm>
              <a:off x="1500166" y="857232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А</a:t>
              </a:r>
            </a:p>
          </p:txBody>
        </p:sp>
        <p:sp>
          <p:nvSpPr>
            <p:cNvPr id="52" name="Блок-схема: процесс 51"/>
            <p:cNvSpPr/>
            <p:nvPr/>
          </p:nvSpPr>
          <p:spPr>
            <a:xfrm>
              <a:off x="1500166" y="1285860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Р</a:t>
              </a:r>
            </a:p>
          </p:txBody>
        </p:sp>
        <p:sp>
          <p:nvSpPr>
            <p:cNvPr id="53" name="Блок-схема: процесс 52"/>
            <p:cNvSpPr/>
            <p:nvPr/>
          </p:nvSpPr>
          <p:spPr>
            <a:xfrm>
              <a:off x="1500166" y="1714488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Г</a:t>
              </a:r>
            </a:p>
          </p:txBody>
        </p:sp>
        <p:sp>
          <p:nvSpPr>
            <p:cNvPr id="54" name="Блок-схема: процесс 53"/>
            <p:cNvSpPr/>
            <p:nvPr/>
          </p:nvSpPr>
          <p:spPr>
            <a:xfrm>
              <a:off x="1500166" y="2143116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У</a:t>
              </a:r>
            </a:p>
          </p:txBody>
        </p:sp>
        <p:sp>
          <p:nvSpPr>
            <p:cNvPr id="55" name="Блок-схема: процесс 54"/>
            <p:cNvSpPr/>
            <p:nvPr/>
          </p:nvSpPr>
          <p:spPr>
            <a:xfrm>
              <a:off x="1500166" y="2571744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М</a:t>
              </a:r>
            </a:p>
          </p:txBody>
        </p:sp>
        <p:sp>
          <p:nvSpPr>
            <p:cNvPr id="56" name="Блок-схема: процесс 55"/>
            <p:cNvSpPr/>
            <p:nvPr/>
          </p:nvSpPr>
          <p:spPr>
            <a:xfrm>
              <a:off x="1500166" y="3000372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Е</a:t>
              </a:r>
            </a:p>
          </p:txBody>
        </p:sp>
        <p:sp>
          <p:nvSpPr>
            <p:cNvPr id="57" name="Блок-схема: процесс 56"/>
            <p:cNvSpPr/>
            <p:nvPr/>
          </p:nvSpPr>
          <p:spPr>
            <a:xfrm>
              <a:off x="1500166" y="3429000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Н</a:t>
              </a:r>
            </a:p>
          </p:txBody>
        </p:sp>
        <p:sp>
          <p:nvSpPr>
            <p:cNvPr id="58" name="Блок-схема: процесс 57"/>
            <p:cNvSpPr/>
            <p:nvPr/>
          </p:nvSpPr>
          <p:spPr>
            <a:xfrm>
              <a:off x="1500166" y="3857628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Т</a:t>
              </a:r>
            </a:p>
          </p:txBody>
        </p:sp>
      </p:grpSp>
      <p:grpSp>
        <p:nvGrpSpPr>
          <p:cNvPr id="48" name="Группа 70"/>
          <p:cNvGrpSpPr>
            <a:grpSpLocks/>
          </p:cNvGrpSpPr>
          <p:nvPr/>
        </p:nvGrpSpPr>
        <p:grpSpPr bwMode="auto">
          <a:xfrm>
            <a:off x="3571875" y="1000125"/>
            <a:ext cx="357188" cy="3357563"/>
            <a:chOff x="1785918" y="428604"/>
            <a:chExt cx="357190" cy="3357586"/>
          </a:xfrm>
        </p:grpSpPr>
        <p:sp>
          <p:nvSpPr>
            <p:cNvPr id="60" name="Блок-схема: процесс 59"/>
            <p:cNvSpPr/>
            <p:nvPr/>
          </p:nvSpPr>
          <p:spPr>
            <a:xfrm>
              <a:off x="1785918" y="428604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П</a:t>
              </a:r>
            </a:p>
          </p:txBody>
        </p:sp>
        <p:sp>
          <p:nvSpPr>
            <p:cNvPr id="62" name="Блок-схема: процесс 61"/>
            <p:cNvSpPr/>
            <p:nvPr/>
          </p:nvSpPr>
          <p:spPr>
            <a:xfrm>
              <a:off x="1785918" y="1285860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Р</a:t>
              </a:r>
            </a:p>
          </p:txBody>
        </p:sp>
        <p:sp>
          <p:nvSpPr>
            <p:cNvPr id="63" name="Блок-схема: процесс 62"/>
            <p:cNvSpPr/>
            <p:nvPr/>
          </p:nvSpPr>
          <p:spPr>
            <a:xfrm>
              <a:off x="1785918" y="857232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А</a:t>
              </a:r>
            </a:p>
          </p:txBody>
        </p:sp>
        <p:sp>
          <p:nvSpPr>
            <p:cNvPr id="65" name="Блок-схема: процесс 64"/>
            <p:cNvSpPr/>
            <p:nvPr/>
          </p:nvSpPr>
          <p:spPr>
            <a:xfrm>
              <a:off x="1785918" y="1714488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А</a:t>
              </a:r>
            </a:p>
          </p:txBody>
        </p:sp>
        <p:sp>
          <p:nvSpPr>
            <p:cNvPr id="66" name="Блок-схема: процесс 65"/>
            <p:cNvSpPr/>
            <p:nvPr/>
          </p:nvSpPr>
          <p:spPr>
            <a:xfrm>
              <a:off x="1785918" y="2143116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Б</a:t>
              </a:r>
            </a:p>
          </p:txBody>
        </p:sp>
        <p:sp>
          <p:nvSpPr>
            <p:cNvPr id="67" name="Блок-схема: процесс 66"/>
            <p:cNvSpPr/>
            <p:nvPr/>
          </p:nvSpPr>
          <p:spPr>
            <a:xfrm>
              <a:off x="1785918" y="3429000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А</a:t>
              </a:r>
            </a:p>
          </p:txBody>
        </p:sp>
        <p:sp>
          <p:nvSpPr>
            <p:cNvPr id="68" name="Блок-схема: процесс 67"/>
            <p:cNvSpPr/>
            <p:nvPr/>
          </p:nvSpPr>
          <p:spPr>
            <a:xfrm>
              <a:off x="1785918" y="3000372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Л</a:t>
              </a:r>
            </a:p>
          </p:txBody>
        </p:sp>
        <p:sp>
          <p:nvSpPr>
            <p:cNvPr id="69" name="Блок-схема: процесс 68"/>
            <p:cNvSpPr/>
            <p:nvPr/>
          </p:nvSpPr>
          <p:spPr>
            <a:xfrm>
              <a:off x="1785918" y="2571744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О</a:t>
              </a:r>
            </a:p>
          </p:txBody>
        </p:sp>
      </p:grpSp>
      <p:grpSp>
        <p:nvGrpSpPr>
          <p:cNvPr id="50" name="Группа 77"/>
          <p:cNvGrpSpPr>
            <a:grpSpLocks/>
          </p:cNvGrpSpPr>
          <p:nvPr/>
        </p:nvGrpSpPr>
        <p:grpSpPr bwMode="auto">
          <a:xfrm>
            <a:off x="5286375" y="1000125"/>
            <a:ext cx="357188" cy="3786188"/>
            <a:chOff x="1785918" y="1285860"/>
            <a:chExt cx="357190" cy="3786214"/>
          </a:xfrm>
        </p:grpSpPr>
        <p:sp>
          <p:nvSpPr>
            <p:cNvPr id="61" name="Блок-схема: процесс 60"/>
            <p:cNvSpPr/>
            <p:nvPr/>
          </p:nvSpPr>
          <p:spPr>
            <a:xfrm>
              <a:off x="1785918" y="1285860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Г</a:t>
              </a:r>
            </a:p>
          </p:txBody>
        </p:sp>
        <p:sp>
          <p:nvSpPr>
            <p:cNvPr id="64" name="Блок-схема: процесс 63"/>
            <p:cNvSpPr/>
            <p:nvPr/>
          </p:nvSpPr>
          <p:spPr>
            <a:xfrm>
              <a:off x="1785918" y="2571744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Е</a:t>
              </a:r>
            </a:p>
          </p:txBody>
        </p:sp>
        <p:sp>
          <p:nvSpPr>
            <p:cNvPr id="70" name="Блок-схема: процесс 69"/>
            <p:cNvSpPr/>
            <p:nvPr/>
          </p:nvSpPr>
          <p:spPr>
            <a:xfrm>
              <a:off x="1785918" y="3000372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Р</a:t>
              </a:r>
            </a:p>
          </p:txBody>
        </p:sp>
        <p:sp>
          <p:nvSpPr>
            <p:cNvPr id="72" name="Блок-схема: процесс 71"/>
            <p:cNvSpPr/>
            <p:nvPr/>
          </p:nvSpPr>
          <p:spPr>
            <a:xfrm>
              <a:off x="1785918" y="1714488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И</a:t>
              </a:r>
            </a:p>
          </p:txBody>
        </p:sp>
        <p:sp>
          <p:nvSpPr>
            <p:cNvPr id="73" name="Блок-схема: процесс 72"/>
            <p:cNvSpPr/>
            <p:nvPr/>
          </p:nvSpPr>
          <p:spPr>
            <a:xfrm>
              <a:off x="1785918" y="2143116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П</a:t>
              </a:r>
            </a:p>
          </p:txBody>
        </p:sp>
        <p:sp>
          <p:nvSpPr>
            <p:cNvPr id="74" name="Блок-схема: процесс 73"/>
            <p:cNvSpPr/>
            <p:nvPr/>
          </p:nvSpPr>
          <p:spPr>
            <a:xfrm>
              <a:off x="1785918" y="3429000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Б</a:t>
              </a:r>
            </a:p>
          </p:txBody>
        </p:sp>
        <p:sp>
          <p:nvSpPr>
            <p:cNvPr id="75" name="Блок-схема: процесс 74"/>
            <p:cNvSpPr/>
            <p:nvPr/>
          </p:nvSpPr>
          <p:spPr>
            <a:xfrm>
              <a:off x="1785918" y="3857628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О</a:t>
              </a:r>
            </a:p>
          </p:txBody>
        </p:sp>
        <p:sp>
          <p:nvSpPr>
            <p:cNvPr id="76" name="Блок-схема: процесс 75"/>
            <p:cNvSpPr/>
            <p:nvPr/>
          </p:nvSpPr>
          <p:spPr>
            <a:xfrm>
              <a:off x="1785918" y="4286256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Л</a:t>
              </a:r>
            </a:p>
          </p:txBody>
        </p:sp>
        <p:sp>
          <p:nvSpPr>
            <p:cNvPr id="77" name="Блок-схема: процесс 76"/>
            <p:cNvSpPr/>
            <p:nvPr/>
          </p:nvSpPr>
          <p:spPr>
            <a:xfrm>
              <a:off x="1785918" y="4714884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А</a:t>
              </a:r>
            </a:p>
          </p:txBody>
        </p:sp>
      </p:grpSp>
      <p:grpSp>
        <p:nvGrpSpPr>
          <p:cNvPr id="59" name="Группа 85"/>
          <p:cNvGrpSpPr>
            <a:grpSpLocks/>
          </p:cNvGrpSpPr>
          <p:nvPr/>
        </p:nvGrpSpPr>
        <p:grpSpPr bwMode="auto">
          <a:xfrm>
            <a:off x="4429125" y="1428750"/>
            <a:ext cx="357188" cy="1643063"/>
            <a:chOff x="8572528" y="1785926"/>
            <a:chExt cx="357190" cy="1643074"/>
          </a:xfrm>
        </p:grpSpPr>
        <p:sp>
          <p:nvSpPr>
            <p:cNvPr id="80" name="Блок-схема: процесс 79"/>
            <p:cNvSpPr/>
            <p:nvPr/>
          </p:nvSpPr>
          <p:spPr>
            <a:xfrm>
              <a:off x="8572528" y="1785926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В</a:t>
              </a:r>
            </a:p>
          </p:txBody>
        </p:sp>
        <p:sp>
          <p:nvSpPr>
            <p:cNvPr id="81" name="Блок-схема: процесс 80"/>
            <p:cNvSpPr/>
            <p:nvPr/>
          </p:nvSpPr>
          <p:spPr>
            <a:xfrm>
              <a:off x="8572528" y="2214554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Н</a:t>
              </a:r>
            </a:p>
          </p:txBody>
        </p:sp>
        <p:sp>
          <p:nvSpPr>
            <p:cNvPr id="82" name="Блок-схема: процесс 81"/>
            <p:cNvSpPr/>
            <p:nvPr/>
          </p:nvSpPr>
          <p:spPr>
            <a:xfrm>
              <a:off x="8572528" y="2643182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И</a:t>
              </a:r>
            </a:p>
          </p:txBody>
        </p:sp>
        <p:sp>
          <p:nvSpPr>
            <p:cNvPr id="83" name="Блок-схема: процесс 82"/>
            <p:cNvSpPr/>
            <p:nvPr/>
          </p:nvSpPr>
          <p:spPr>
            <a:xfrm>
              <a:off x="8572528" y="3071810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З</a:t>
              </a:r>
            </a:p>
          </p:txBody>
        </p:sp>
      </p:grpSp>
      <p:grpSp>
        <p:nvGrpSpPr>
          <p:cNvPr id="71" name="Группа 97"/>
          <p:cNvGrpSpPr>
            <a:grpSpLocks/>
          </p:cNvGrpSpPr>
          <p:nvPr/>
        </p:nvGrpSpPr>
        <p:grpSpPr bwMode="auto">
          <a:xfrm>
            <a:off x="6143625" y="1857375"/>
            <a:ext cx="357188" cy="4214813"/>
            <a:chOff x="6500826" y="1142984"/>
            <a:chExt cx="357190" cy="4214842"/>
          </a:xfrm>
        </p:grpSpPr>
        <p:sp>
          <p:nvSpPr>
            <p:cNvPr id="88" name="Блок-схема: процесс 87"/>
            <p:cNvSpPr/>
            <p:nvPr/>
          </p:nvSpPr>
          <p:spPr>
            <a:xfrm>
              <a:off x="6500826" y="4572008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Т</a:t>
              </a:r>
            </a:p>
          </p:txBody>
        </p:sp>
        <p:sp>
          <p:nvSpPr>
            <p:cNvPr id="89" name="Блок-схема: процесс 88"/>
            <p:cNvSpPr/>
            <p:nvPr/>
          </p:nvSpPr>
          <p:spPr>
            <a:xfrm>
              <a:off x="6500826" y="5000636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Ь</a:t>
              </a:r>
            </a:p>
          </p:txBody>
        </p:sp>
        <p:sp>
          <p:nvSpPr>
            <p:cNvPr id="90" name="Блок-схема: процесс 89"/>
            <p:cNvSpPr/>
            <p:nvPr/>
          </p:nvSpPr>
          <p:spPr>
            <a:xfrm>
              <a:off x="6500826" y="4143380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С</a:t>
              </a:r>
            </a:p>
          </p:txBody>
        </p:sp>
        <p:sp>
          <p:nvSpPr>
            <p:cNvPr id="91" name="Блок-схема: процесс 90"/>
            <p:cNvSpPr/>
            <p:nvPr/>
          </p:nvSpPr>
          <p:spPr>
            <a:xfrm>
              <a:off x="6500826" y="3714752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О</a:t>
              </a:r>
            </a:p>
          </p:txBody>
        </p:sp>
        <p:sp>
          <p:nvSpPr>
            <p:cNvPr id="92" name="Блок-схема: процесс 91"/>
            <p:cNvSpPr/>
            <p:nvPr/>
          </p:nvSpPr>
          <p:spPr>
            <a:xfrm>
              <a:off x="6500826" y="3286124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Н</a:t>
              </a:r>
            </a:p>
          </p:txBody>
        </p:sp>
        <p:sp>
          <p:nvSpPr>
            <p:cNvPr id="93" name="Блок-схема: процесс 92"/>
            <p:cNvSpPr/>
            <p:nvPr/>
          </p:nvSpPr>
          <p:spPr>
            <a:xfrm>
              <a:off x="6500826" y="2857496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Ж</a:t>
              </a:r>
            </a:p>
          </p:txBody>
        </p:sp>
        <p:sp>
          <p:nvSpPr>
            <p:cNvPr id="94" name="Блок-схема: процесс 93"/>
            <p:cNvSpPr/>
            <p:nvPr/>
          </p:nvSpPr>
          <p:spPr>
            <a:xfrm>
              <a:off x="6500826" y="2428868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У</a:t>
              </a:r>
            </a:p>
          </p:txBody>
        </p:sp>
        <p:sp>
          <p:nvSpPr>
            <p:cNvPr id="95" name="Блок-схема: процесс 94"/>
            <p:cNvSpPr/>
            <p:nvPr/>
          </p:nvSpPr>
          <p:spPr>
            <a:xfrm>
              <a:off x="6500826" y="2000240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Р</a:t>
              </a:r>
            </a:p>
          </p:txBody>
        </p:sp>
        <p:sp>
          <p:nvSpPr>
            <p:cNvPr id="96" name="Блок-схема: процесс 95"/>
            <p:cNvSpPr/>
            <p:nvPr/>
          </p:nvSpPr>
          <p:spPr>
            <a:xfrm>
              <a:off x="6500826" y="1571612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К</a:t>
              </a:r>
            </a:p>
          </p:txBody>
        </p:sp>
        <p:sp>
          <p:nvSpPr>
            <p:cNvPr id="97" name="Блок-схема: процесс 96"/>
            <p:cNvSpPr/>
            <p:nvPr/>
          </p:nvSpPr>
          <p:spPr>
            <a:xfrm>
              <a:off x="6500826" y="1142984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О</a:t>
              </a:r>
            </a:p>
          </p:txBody>
        </p:sp>
      </p:grpSp>
      <p:grpSp>
        <p:nvGrpSpPr>
          <p:cNvPr id="78" name="Группа 108"/>
          <p:cNvGrpSpPr>
            <a:grpSpLocks/>
          </p:cNvGrpSpPr>
          <p:nvPr/>
        </p:nvGrpSpPr>
        <p:grpSpPr bwMode="auto">
          <a:xfrm>
            <a:off x="2714625" y="2286000"/>
            <a:ext cx="4643438" cy="357188"/>
            <a:chOff x="1785918" y="5715016"/>
            <a:chExt cx="4643470" cy="357190"/>
          </a:xfrm>
        </p:grpSpPr>
        <p:sp>
          <p:nvSpPr>
            <p:cNvPr id="87" name="Блок-схема: процесс 86"/>
            <p:cNvSpPr/>
            <p:nvPr/>
          </p:nvSpPr>
          <p:spPr>
            <a:xfrm>
              <a:off x="5643570" y="5715016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И</a:t>
              </a:r>
            </a:p>
          </p:txBody>
        </p:sp>
        <p:sp>
          <p:nvSpPr>
            <p:cNvPr id="99" name="Блок-схема: процесс 98"/>
            <p:cNvSpPr/>
            <p:nvPr/>
          </p:nvSpPr>
          <p:spPr>
            <a:xfrm>
              <a:off x="4357686" y="5715016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Е</a:t>
              </a:r>
            </a:p>
          </p:txBody>
        </p:sp>
        <p:sp>
          <p:nvSpPr>
            <p:cNvPr id="100" name="Блок-схема: процесс 99"/>
            <p:cNvSpPr/>
            <p:nvPr/>
          </p:nvSpPr>
          <p:spPr>
            <a:xfrm>
              <a:off x="4786314" y="5715016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С</a:t>
              </a:r>
            </a:p>
          </p:txBody>
        </p:sp>
        <p:sp>
          <p:nvSpPr>
            <p:cNvPr id="101" name="Блок-схема: процесс 100"/>
            <p:cNvSpPr/>
            <p:nvPr/>
          </p:nvSpPr>
          <p:spPr>
            <a:xfrm>
              <a:off x="5214942" y="5715016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К</a:t>
              </a:r>
            </a:p>
          </p:txBody>
        </p:sp>
        <p:sp>
          <p:nvSpPr>
            <p:cNvPr id="102" name="Блок-схема: процесс 101"/>
            <p:cNvSpPr/>
            <p:nvPr/>
          </p:nvSpPr>
          <p:spPr>
            <a:xfrm>
              <a:off x="3929058" y="5715016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Ч</a:t>
              </a:r>
            </a:p>
          </p:txBody>
        </p:sp>
        <p:sp>
          <p:nvSpPr>
            <p:cNvPr id="103" name="Блок-схема: процесс 102"/>
            <p:cNvSpPr/>
            <p:nvPr/>
          </p:nvSpPr>
          <p:spPr>
            <a:xfrm>
              <a:off x="3500430" y="5715016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И</a:t>
              </a:r>
            </a:p>
          </p:txBody>
        </p:sp>
        <p:sp>
          <p:nvSpPr>
            <p:cNvPr id="104" name="Блок-схема: процесс 103"/>
            <p:cNvSpPr/>
            <p:nvPr/>
          </p:nvSpPr>
          <p:spPr>
            <a:xfrm>
              <a:off x="3071802" y="5715016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Ф</a:t>
              </a:r>
            </a:p>
          </p:txBody>
        </p:sp>
        <p:sp>
          <p:nvSpPr>
            <p:cNvPr id="105" name="Блок-схема: процесс 104"/>
            <p:cNvSpPr/>
            <p:nvPr/>
          </p:nvSpPr>
          <p:spPr>
            <a:xfrm>
              <a:off x="2643174" y="5715016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А</a:t>
              </a:r>
            </a:p>
          </p:txBody>
        </p:sp>
        <p:sp>
          <p:nvSpPr>
            <p:cNvPr id="106" name="Блок-схема: процесс 105"/>
            <p:cNvSpPr/>
            <p:nvPr/>
          </p:nvSpPr>
          <p:spPr>
            <a:xfrm>
              <a:off x="2214546" y="5715016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Р</a:t>
              </a:r>
            </a:p>
          </p:txBody>
        </p:sp>
        <p:sp>
          <p:nvSpPr>
            <p:cNvPr id="107" name="Блок-схема: процесс 106"/>
            <p:cNvSpPr/>
            <p:nvPr/>
          </p:nvSpPr>
          <p:spPr>
            <a:xfrm>
              <a:off x="1785918" y="5715016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Г</a:t>
              </a:r>
            </a:p>
          </p:txBody>
        </p:sp>
        <p:sp>
          <p:nvSpPr>
            <p:cNvPr id="108" name="Блок-схема: процесс 107"/>
            <p:cNvSpPr/>
            <p:nvPr/>
          </p:nvSpPr>
          <p:spPr>
            <a:xfrm>
              <a:off x="6072198" y="5715016"/>
              <a:ext cx="357190" cy="35719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Й</a:t>
              </a:r>
            </a:p>
          </p:txBody>
        </p:sp>
      </p:grpSp>
      <p:grpSp>
        <p:nvGrpSpPr>
          <p:cNvPr id="79" name="Группа 111"/>
          <p:cNvGrpSpPr>
            <a:grpSpLocks/>
          </p:cNvGrpSpPr>
          <p:nvPr/>
        </p:nvGrpSpPr>
        <p:grpSpPr bwMode="auto">
          <a:xfrm>
            <a:off x="1428750" y="1000125"/>
            <a:ext cx="7429500" cy="5391150"/>
            <a:chOff x="642910" y="642915"/>
            <a:chExt cx="7429552" cy="5390890"/>
          </a:xfrm>
        </p:grpSpPr>
        <p:sp>
          <p:nvSpPr>
            <p:cNvPr id="6170" name="TextBox 109"/>
            <p:cNvSpPr txBox="1">
              <a:spLocks noChangeArrowheads="1"/>
            </p:cNvSpPr>
            <p:nvPr/>
          </p:nvSpPr>
          <p:spPr bwMode="auto">
            <a:xfrm>
              <a:off x="642910" y="5572140"/>
              <a:ext cx="742955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2400">
                  <a:latin typeface="Calibri" pitchFamily="34" charset="0"/>
                </a:rPr>
                <a:t>1.Независимая переменная.</a:t>
              </a:r>
            </a:p>
          </p:txBody>
        </p:sp>
        <p:sp>
          <p:nvSpPr>
            <p:cNvPr id="6171" name="TextBox 110"/>
            <p:cNvSpPr txBox="1">
              <a:spLocks noChangeArrowheads="1"/>
            </p:cNvSpPr>
            <p:nvPr/>
          </p:nvSpPr>
          <p:spPr bwMode="auto">
            <a:xfrm>
              <a:off x="1857365" y="642915"/>
              <a:ext cx="42862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2400"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84" name="Группа 115"/>
          <p:cNvGrpSpPr>
            <a:grpSpLocks/>
          </p:cNvGrpSpPr>
          <p:nvPr/>
        </p:nvGrpSpPr>
        <p:grpSpPr bwMode="auto">
          <a:xfrm>
            <a:off x="1428750" y="571500"/>
            <a:ext cx="5500688" cy="5819775"/>
            <a:chOff x="571472" y="214290"/>
            <a:chExt cx="5500726" cy="5819515"/>
          </a:xfrm>
        </p:grpSpPr>
        <p:sp>
          <p:nvSpPr>
            <p:cNvPr id="6168" name="TextBox 113"/>
            <p:cNvSpPr txBox="1">
              <a:spLocks noChangeArrowheads="1"/>
            </p:cNvSpPr>
            <p:nvPr/>
          </p:nvSpPr>
          <p:spPr bwMode="auto">
            <a:xfrm>
              <a:off x="571472" y="5572140"/>
              <a:ext cx="550072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2400" dirty="0">
                  <a:latin typeface="Calibri" pitchFamily="34" charset="0"/>
                </a:rPr>
                <a:t>2. График квадратичной функции.</a:t>
              </a:r>
            </a:p>
          </p:txBody>
        </p:sp>
        <p:sp>
          <p:nvSpPr>
            <p:cNvPr id="6169" name="TextBox 114"/>
            <p:cNvSpPr txBox="1">
              <a:spLocks noChangeArrowheads="1"/>
            </p:cNvSpPr>
            <p:nvPr/>
          </p:nvSpPr>
          <p:spPr bwMode="auto">
            <a:xfrm>
              <a:off x="2643174" y="214290"/>
              <a:ext cx="5000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2400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85" name="Группа 118"/>
          <p:cNvGrpSpPr>
            <a:grpSpLocks/>
          </p:cNvGrpSpPr>
          <p:nvPr/>
        </p:nvGrpSpPr>
        <p:grpSpPr bwMode="auto">
          <a:xfrm>
            <a:off x="1428750" y="1000125"/>
            <a:ext cx="6215063" cy="5462588"/>
            <a:chOff x="571472" y="571480"/>
            <a:chExt cx="6215106" cy="5462325"/>
          </a:xfrm>
        </p:grpSpPr>
        <p:sp>
          <p:nvSpPr>
            <p:cNvPr id="6166" name="TextBox 116"/>
            <p:cNvSpPr txBox="1">
              <a:spLocks noChangeArrowheads="1"/>
            </p:cNvSpPr>
            <p:nvPr/>
          </p:nvSpPr>
          <p:spPr bwMode="auto">
            <a:xfrm>
              <a:off x="571472" y="5572140"/>
              <a:ext cx="62151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2400">
                  <a:latin typeface="Calibri" pitchFamily="34" charset="0"/>
                </a:rPr>
                <a:t>3. Направление ветвей параболы при  а</a:t>
              </a:r>
              <a:r>
                <a:rPr lang="en-US" sz="2400">
                  <a:latin typeface="Calibri" pitchFamily="34" charset="0"/>
                </a:rPr>
                <a:t>&lt;</a:t>
              </a:r>
              <a:r>
                <a:rPr lang="ru-RU" sz="2400">
                  <a:latin typeface="Calibri" pitchFamily="34" charset="0"/>
                </a:rPr>
                <a:t>0.</a:t>
              </a:r>
            </a:p>
          </p:txBody>
        </p:sp>
        <p:sp>
          <p:nvSpPr>
            <p:cNvPr id="6167" name="TextBox 117"/>
            <p:cNvSpPr txBox="1">
              <a:spLocks noChangeArrowheads="1"/>
            </p:cNvSpPr>
            <p:nvPr/>
          </p:nvSpPr>
          <p:spPr bwMode="auto">
            <a:xfrm>
              <a:off x="3500430" y="571480"/>
              <a:ext cx="5000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2400">
                  <a:latin typeface="Calibri" pitchFamily="34" charset="0"/>
                </a:rPr>
                <a:t>3</a:t>
              </a:r>
            </a:p>
          </p:txBody>
        </p:sp>
      </p:grpSp>
      <p:grpSp>
        <p:nvGrpSpPr>
          <p:cNvPr id="86" name="Группа 120"/>
          <p:cNvGrpSpPr>
            <a:grpSpLocks/>
          </p:cNvGrpSpPr>
          <p:nvPr/>
        </p:nvGrpSpPr>
        <p:grpSpPr bwMode="auto">
          <a:xfrm>
            <a:off x="1500188" y="571500"/>
            <a:ext cx="6429375" cy="5891213"/>
            <a:chOff x="642910" y="214290"/>
            <a:chExt cx="6429420" cy="5890953"/>
          </a:xfrm>
        </p:grpSpPr>
        <p:sp>
          <p:nvSpPr>
            <p:cNvPr id="6164" name="TextBox 112"/>
            <p:cNvSpPr txBox="1">
              <a:spLocks noChangeArrowheads="1"/>
            </p:cNvSpPr>
            <p:nvPr/>
          </p:nvSpPr>
          <p:spPr bwMode="auto">
            <a:xfrm>
              <a:off x="642910" y="5643578"/>
              <a:ext cx="64294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2400" dirty="0">
                  <a:latin typeface="Calibri" pitchFamily="34" charset="0"/>
                </a:rPr>
                <a:t>4. График обратной пропорциональности.</a:t>
              </a:r>
            </a:p>
          </p:txBody>
        </p:sp>
        <p:sp>
          <p:nvSpPr>
            <p:cNvPr id="6165" name="TextBox 119"/>
            <p:cNvSpPr txBox="1">
              <a:spLocks noChangeArrowheads="1"/>
            </p:cNvSpPr>
            <p:nvPr/>
          </p:nvSpPr>
          <p:spPr bwMode="auto">
            <a:xfrm>
              <a:off x="4357686" y="214290"/>
              <a:ext cx="5715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2400">
                  <a:latin typeface="Calibri" pitchFamily="34" charset="0"/>
                </a:rPr>
                <a:t>4</a:t>
              </a:r>
            </a:p>
          </p:txBody>
        </p:sp>
      </p:grpSp>
      <p:grpSp>
        <p:nvGrpSpPr>
          <p:cNvPr id="6144" name="Группа 123"/>
          <p:cNvGrpSpPr>
            <a:grpSpLocks/>
          </p:cNvGrpSpPr>
          <p:nvPr/>
        </p:nvGrpSpPr>
        <p:grpSpPr bwMode="auto">
          <a:xfrm>
            <a:off x="1464469" y="1389895"/>
            <a:ext cx="5786438" cy="5073976"/>
            <a:chOff x="1964519" y="1681538"/>
            <a:chExt cx="5786479" cy="4445458"/>
          </a:xfrm>
        </p:grpSpPr>
        <p:sp>
          <p:nvSpPr>
            <p:cNvPr id="6162" name="TextBox 121"/>
            <p:cNvSpPr txBox="1">
              <a:spLocks noChangeArrowheads="1"/>
            </p:cNvSpPr>
            <p:nvPr/>
          </p:nvSpPr>
          <p:spPr bwMode="auto">
            <a:xfrm>
              <a:off x="1964519" y="5722518"/>
              <a:ext cx="5786479" cy="404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2400" dirty="0">
                  <a:latin typeface="Calibri" pitchFamily="34" charset="0"/>
                </a:rPr>
                <a:t>5. График уравнения: х</a:t>
              </a:r>
              <a:r>
                <a:rPr lang="ru-RU" sz="2400" baseline="30000" dirty="0">
                  <a:latin typeface="Calibri" pitchFamily="34" charset="0"/>
                </a:rPr>
                <a:t>2</a:t>
              </a:r>
              <a:r>
                <a:rPr lang="ru-RU" sz="2400" dirty="0">
                  <a:latin typeface="Calibri" pitchFamily="34" charset="0"/>
                </a:rPr>
                <a:t>+у</a:t>
              </a:r>
              <a:r>
                <a:rPr lang="ru-RU" sz="2400" baseline="30000" dirty="0">
                  <a:latin typeface="Calibri" pitchFamily="34" charset="0"/>
                </a:rPr>
                <a:t>2</a:t>
              </a:r>
              <a:r>
                <a:rPr lang="ru-RU" sz="2400" dirty="0">
                  <a:latin typeface="Calibri" pitchFamily="34" charset="0"/>
                </a:rPr>
                <a:t>=</a:t>
              </a:r>
              <a:r>
                <a:rPr lang="en-US" sz="2400" dirty="0">
                  <a:latin typeface="Calibri" pitchFamily="34" charset="0"/>
                </a:rPr>
                <a:t> </a:t>
              </a:r>
              <a:r>
                <a:rPr lang="en-US" sz="2400" dirty="0" smtClean="0">
                  <a:latin typeface="Calibri" pitchFamily="34" charset="0"/>
                </a:rPr>
                <a:t>r</a:t>
              </a:r>
              <a:r>
                <a:rPr lang="en-US" sz="2400" baseline="30000" dirty="0" smtClean="0">
                  <a:latin typeface="Calibri" pitchFamily="34" charset="0"/>
                </a:rPr>
                <a:t>2</a:t>
              </a:r>
              <a:r>
                <a:rPr lang="ru-RU" sz="2400" dirty="0" smtClean="0">
                  <a:latin typeface="Calibri" pitchFamily="34" charset="0"/>
                </a:rPr>
                <a:t>.</a:t>
              </a:r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6163" name="TextBox 122"/>
            <p:cNvSpPr txBox="1">
              <a:spLocks noChangeArrowheads="1"/>
            </p:cNvSpPr>
            <p:nvPr/>
          </p:nvSpPr>
          <p:spPr bwMode="auto">
            <a:xfrm>
              <a:off x="6656259" y="1681538"/>
              <a:ext cx="5715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2400" dirty="0">
                  <a:latin typeface="Calibri" pitchFamily="34" charset="0"/>
                </a:rPr>
                <a:t>5</a:t>
              </a:r>
            </a:p>
          </p:txBody>
        </p:sp>
      </p:grpSp>
      <p:grpSp>
        <p:nvGrpSpPr>
          <p:cNvPr id="6145" name="Группа 126"/>
          <p:cNvGrpSpPr>
            <a:grpSpLocks/>
          </p:cNvGrpSpPr>
          <p:nvPr/>
        </p:nvGrpSpPr>
        <p:grpSpPr bwMode="auto">
          <a:xfrm>
            <a:off x="1428750" y="2214563"/>
            <a:ext cx="6072188" cy="4248150"/>
            <a:chOff x="642910" y="1785926"/>
            <a:chExt cx="6072230" cy="4247879"/>
          </a:xfrm>
        </p:grpSpPr>
        <p:sp>
          <p:nvSpPr>
            <p:cNvPr id="6160" name="TextBox 124"/>
            <p:cNvSpPr txBox="1">
              <a:spLocks noChangeArrowheads="1"/>
            </p:cNvSpPr>
            <p:nvPr/>
          </p:nvSpPr>
          <p:spPr bwMode="auto">
            <a:xfrm>
              <a:off x="642910" y="5572140"/>
              <a:ext cx="60722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2400" dirty="0">
                  <a:latin typeface="Calibri" pitchFamily="34" charset="0"/>
                </a:rPr>
                <a:t>6. Способ решения систем уравнений.</a:t>
              </a:r>
            </a:p>
          </p:txBody>
        </p:sp>
        <p:sp>
          <p:nvSpPr>
            <p:cNvPr id="6161" name="TextBox 125"/>
            <p:cNvSpPr txBox="1">
              <a:spLocks noChangeArrowheads="1"/>
            </p:cNvSpPr>
            <p:nvPr/>
          </p:nvSpPr>
          <p:spPr bwMode="auto">
            <a:xfrm>
              <a:off x="1357290" y="1785926"/>
              <a:ext cx="5000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2400" dirty="0">
                  <a:latin typeface="Calibri" pitchFamily="34" charset="0"/>
                </a:rPr>
                <a:t>6</a:t>
              </a:r>
            </a:p>
          </p:txBody>
        </p:sp>
      </p:grpSp>
      <p:sp>
        <p:nvSpPr>
          <p:cNvPr id="6159" name="TextBox 121"/>
          <p:cNvSpPr txBox="1">
            <a:spLocks noChangeArrowheads="1"/>
          </p:cNvSpPr>
          <p:nvPr/>
        </p:nvSpPr>
        <p:spPr bwMode="auto">
          <a:xfrm>
            <a:off x="251520" y="44624"/>
            <a:ext cx="800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Решите кроссворд:</a:t>
            </a:r>
          </a:p>
        </p:txBody>
      </p:sp>
    </p:spTree>
    <p:extLst>
      <p:ext uri="{BB962C8B-B14F-4D97-AF65-F5344CB8AC3E}">
        <p14:creationId xmlns:p14="http://schemas.microsoft.com/office/powerpoint/2010/main" val="239515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6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6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193" y="1772816"/>
            <a:ext cx="8709847" cy="4896544"/>
          </a:xfrm>
        </p:spPr>
        <p:txBody>
          <a:bodyPr>
            <a:noAutofit/>
          </a:bodyPr>
          <a:lstStyle/>
          <a:p>
            <a:pPr marL="388620" indent="-342900" algn="just">
              <a:spcBef>
                <a:spcPts val="0"/>
              </a:spcBef>
              <a:buFont typeface="Wingdings" pitchFamily="2" charset="2"/>
              <a:buChar char="§"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Построить в одной системе координат графики уравнений, входящих в систему.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§"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Определить координаты всех точек пересечений графиков (если они есть).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§"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Координаты этих точек и будут решениями системы.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7706"/>
            <a:ext cx="8424936" cy="55900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Графический метод решения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015" y="908720"/>
            <a:ext cx="85785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Чтобы решить систему двух уравнений с двумя неизвестными, нужно:</a:t>
            </a:r>
          </a:p>
        </p:txBody>
      </p:sp>
    </p:spTree>
    <p:extLst>
      <p:ext uri="{BB962C8B-B14F-4D97-AF65-F5344CB8AC3E}">
        <p14:creationId xmlns:p14="http://schemas.microsoft.com/office/powerpoint/2010/main" val="226193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68752"/>
          </a:xfrm>
        </p:spPr>
        <p:txBody>
          <a:bodyPr>
            <a:no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Установите соответствие между системой уравнений и рисунком, на котором представлен его график: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3895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 descr="H:\Захват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21" y="2632214"/>
            <a:ext cx="2762399" cy="2596986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:\Захват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32214"/>
            <a:ext cx="2933383" cy="2596986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:\Захват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32214"/>
            <a:ext cx="2647251" cy="2596986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31640" y="5291916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1              </a:t>
            </a:r>
            <a:r>
              <a:rPr lang="ru-RU" dirty="0" smtClean="0"/>
              <a:t>                     </a:t>
            </a:r>
            <a:r>
              <a:rPr lang="ru-RU" dirty="0"/>
              <a:t>2                             </a:t>
            </a:r>
            <a:r>
              <a:rPr lang="ru-RU" dirty="0" smtClean="0"/>
              <a:t>      </a:t>
            </a:r>
            <a:r>
              <a:rPr lang="ru-RU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81442" y="5686973"/>
                <a:ext cx="2762399" cy="8383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a</a:t>
                </a:r>
                <a:r>
                  <a:rPr lang="ru-RU" sz="2400" dirty="0"/>
                  <a:t>)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𝑦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=4,</m:t>
                            </m:r>
                          </m:e>
                          <m:e>
                            <m:r>
                              <a:rPr lang="ru-RU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𝑦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+2=0;</m:t>
                            </m:r>
                          </m:e>
                        </m:eqArr>
                      </m:e>
                    </m:d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42" y="5686973"/>
                <a:ext cx="2762399" cy="838371"/>
              </a:xfrm>
              <a:prstGeom prst="rect">
                <a:avLst/>
              </a:prstGeom>
              <a:blipFill rotWithShape="1">
                <a:blip r:embed="rId5"/>
                <a:stretch>
                  <a:fillRect l="-35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275855" y="5686973"/>
                <a:ext cx="2520281" cy="8383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/>
                  <a:t>б)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𝑦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+2=0,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ru-RU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latin typeface="Cambria Math"/>
                              </a:rPr>
                              <m:t>=4;</m:t>
                            </m:r>
                          </m:e>
                        </m:eqArr>
                      </m:e>
                    </m:d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5" y="5686973"/>
                <a:ext cx="2520281" cy="838371"/>
              </a:xfrm>
              <a:prstGeom prst="rect">
                <a:avLst/>
              </a:prstGeom>
              <a:blipFill rotWithShape="1">
                <a:blip r:embed="rId6"/>
                <a:stretch>
                  <a:fillRect l="-36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6372803" y="5711678"/>
                <a:ext cx="2358012" cy="9161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 smtClean="0"/>
                  <a:t>в)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𝑦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=0,</m:t>
                            </m:r>
                          </m:e>
                          <m:e>
                            <m:r>
                              <a:rPr lang="ru-RU" sz="2400" i="1">
                                <a:latin typeface="Cambria Math"/>
                              </a:rPr>
                              <m:t>𝑥𝑦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=− 4.</m:t>
                            </m:r>
                          </m:e>
                        </m:eqArr>
                      </m:e>
                    </m:d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803" y="5711678"/>
                <a:ext cx="2358012" cy="916148"/>
              </a:xfrm>
              <a:prstGeom prst="rect">
                <a:avLst/>
              </a:prstGeom>
              <a:blipFill rotWithShape="0">
                <a:blip r:embed="rId7"/>
                <a:stretch>
                  <a:fillRect l="-38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 стрелкой 5"/>
          <p:cNvCxnSpPr/>
          <p:nvPr/>
        </p:nvCxnSpPr>
        <p:spPr>
          <a:xfrm>
            <a:off x="2483768" y="5085184"/>
            <a:ext cx="1872208" cy="6264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129119" y="5106762"/>
            <a:ext cx="1872208" cy="6264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1907704" y="5081079"/>
            <a:ext cx="4465099" cy="60178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4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480720" cy="74867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подстановки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125869" y="1412776"/>
            <a:ext cx="8856984" cy="1182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использования метода подстановки при решении системы двух уравнений с двумя переменными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x, y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800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155" y="2595676"/>
            <a:ext cx="874969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Выразить </a:t>
            </a:r>
            <a:r>
              <a:rPr lang="ru-RU" sz="2400" i="1" dirty="0"/>
              <a:t>у</a:t>
            </a:r>
            <a:r>
              <a:rPr lang="ru-RU" sz="2400" dirty="0"/>
              <a:t> через </a:t>
            </a:r>
            <a:r>
              <a:rPr lang="ru-RU" sz="2400" i="1" dirty="0"/>
              <a:t>х</a:t>
            </a:r>
            <a:r>
              <a:rPr lang="ru-RU" sz="2400" dirty="0"/>
              <a:t> из одного уравнения системы.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Подставить </a:t>
            </a:r>
            <a:r>
              <a:rPr lang="ru-RU" sz="2400" dirty="0"/>
              <a:t>полученное выражение вместо </a:t>
            </a:r>
            <a:r>
              <a:rPr lang="ru-RU" sz="2400" i="1" dirty="0"/>
              <a:t>у</a:t>
            </a:r>
            <a:r>
              <a:rPr lang="ru-RU" sz="2400" dirty="0"/>
              <a:t> в другое уравнение системы.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Решить </a:t>
            </a:r>
            <a:r>
              <a:rPr lang="ru-RU" sz="2400" dirty="0"/>
              <a:t>полученное уравнение относительно </a:t>
            </a:r>
            <a:r>
              <a:rPr lang="ru-RU" sz="2400" i="1" dirty="0"/>
              <a:t>х</a:t>
            </a:r>
            <a:r>
              <a:rPr lang="ru-RU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Подставить </a:t>
            </a:r>
            <a:r>
              <a:rPr lang="ru-RU" sz="2400" dirty="0"/>
              <a:t>каждый из найденных на третьем шаге корней уравнения поочередно вместо </a:t>
            </a:r>
            <a:r>
              <a:rPr lang="ru-RU" sz="2400" i="1" dirty="0"/>
              <a:t>х</a:t>
            </a:r>
            <a:r>
              <a:rPr lang="ru-RU" sz="2400" dirty="0"/>
              <a:t> в выражение </a:t>
            </a:r>
            <a:r>
              <a:rPr lang="ru-RU" sz="2400" i="1" dirty="0"/>
              <a:t>у</a:t>
            </a:r>
            <a:r>
              <a:rPr lang="ru-RU" sz="2400" dirty="0"/>
              <a:t> через </a:t>
            </a:r>
            <a:r>
              <a:rPr lang="ru-RU" sz="2400" i="1" dirty="0"/>
              <a:t>х</a:t>
            </a:r>
            <a:r>
              <a:rPr lang="ru-RU" sz="2400" dirty="0"/>
              <a:t>, полученное на первом шаге.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Записать </a:t>
            </a:r>
            <a:r>
              <a:rPr lang="ru-RU" sz="2400" dirty="0"/>
              <a:t>ответ в виде пар значений (</a:t>
            </a:r>
            <a:r>
              <a:rPr lang="ru-RU" sz="2400" i="1" dirty="0"/>
              <a:t>х; у</a:t>
            </a:r>
            <a:r>
              <a:rPr lang="ru-RU" sz="2400" dirty="0"/>
              <a:t>), которые были найдены соответственно на третьем и четвертом шаге.</a:t>
            </a:r>
          </a:p>
        </p:txBody>
      </p:sp>
    </p:spTree>
    <p:extLst>
      <p:ext uri="{BB962C8B-B14F-4D97-AF65-F5344CB8AC3E}">
        <p14:creationId xmlns:p14="http://schemas.microsoft.com/office/powerpoint/2010/main" val="156688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1296144"/>
          </a:xfrm>
        </p:spPr>
        <p:txBody>
          <a:bodyPr>
            <a:noAutofit/>
          </a:bodyPr>
          <a:lstStyle/>
          <a:p>
            <a:pPr algn="l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ученик применил метод подстановки наиболее 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рационально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499992" y="1268760"/>
                <a:ext cx="4464496" cy="12118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3600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3600" b="1" i="1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36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ru-RU" sz="36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ru-RU" sz="3600" b="1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36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ru-RU" sz="36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ru-RU" sz="36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ru-RU" sz="3600" b="1" i="1">
                                  <a:latin typeface="Cambria Math"/>
                                </a:rPr>
                                <m:t>𝟑</m:t>
                              </m:r>
                              <m:r>
                                <a:rPr lang="ru-RU" sz="3600" b="1" i="1">
                                  <a:latin typeface="Cambria Math"/>
                                </a:rPr>
                                <m:t>𝒙𝒚</m:t>
                              </m:r>
                              <m:r>
                                <a:rPr lang="ru-RU" sz="3600" b="1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ru-RU" sz="36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ru-RU" sz="3600" b="1" i="1"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r>
                                <a:rPr lang="ru-RU" sz="36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ru-RU" sz="36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ru-RU" sz="36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ru-RU" sz="3600" b="1" i="1">
                                  <a:latin typeface="Cambria Math"/>
                                </a:rPr>
                                <m:t>𝒚</m:t>
                              </m:r>
                              <m:r>
                                <a:rPr lang="ru-RU" sz="36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sz="3600" b="1" i="1">
                                  <a:latin typeface="Cambria Math"/>
                                </a:rPr>
                                <m:t>𝟎</m:t>
                              </m:r>
                              <m:r>
                                <a:rPr lang="ru-RU" sz="3600" b="1" i="1">
                                  <a:latin typeface="Cambria Math"/>
                                </a:rPr>
                                <m:t>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1268760"/>
                <a:ext cx="4464496" cy="121180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79512" y="2348880"/>
                <a:ext cx="5256584" cy="43727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dirty="0" smtClean="0"/>
                  <a:t>а)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32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3200" b="1" i="1">
                                <a:latin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32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ru-RU" sz="32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ru-RU" sz="3200" b="1" i="1">
                                <a:latin typeface="Cambria Math"/>
                              </a:rPr>
                              <m:t>=−</m:t>
                            </m:r>
                            <m:sSup>
                              <m:sSupPr>
                                <m:ctrlPr>
                                  <a:rPr lang="ru-RU" sz="32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latin typeface="Cambria Math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ru-RU" sz="32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ru-RU" sz="32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ru-RU" sz="3200" b="1" i="1">
                                <a:latin typeface="Cambria Math"/>
                              </a:rPr>
                              <m:t>𝟑</m:t>
                            </m:r>
                            <m:r>
                              <a:rPr lang="ru-RU" sz="3200" b="1" i="1">
                                <a:latin typeface="Cambria Math"/>
                              </a:rPr>
                              <m:t>𝒙𝒚</m:t>
                            </m:r>
                            <m:r>
                              <a:rPr lang="ru-RU" sz="32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ru-RU" sz="3200" b="1" i="1">
                                <a:latin typeface="Cambria Math"/>
                              </a:rPr>
                              <m:t>𝟏</m:t>
                            </m:r>
                          </m:e>
                          <m:e>
                            <m:r>
                              <a:rPr lang="ru-RU" sz="32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ru-RU" sz="3200" b="1" i="1">
                                <a:latin typeface="Cambria Math"/>
                              </a:rPr>
                              <m:t>+</m:t>
                            </m:r>
                            <m:r>
                              <a:rPr lang="ru-RU" sz="32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ru-RU" sz="3200" b="1" i="1">
                                <a:latin typeface="Cambria Math"/>
                              </a:rPr>
                              <m:t>𝒚</m:t>
                            </m:r>
                            <m:r>
                              <a:rPr lang="ru-RU" sz="3200" b="1" i="1">
                                <a:latin typeface="Cambria Math"/>
                              </a:rPr>
                              <m:t>=</m:t>
                            </m:r>
                            <m:r>
                              <a:rPr lang="ru-RU" sz="3200" b="1" i="1">
                                <a:latin typeface="Cambria Math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en-US" sz="3200" b="1" dirty="0" smtClean="0"/>
              </a:p>
              <a:p>
                <a:r>
                  <a:rPr lang="ru-RU" sz="3200" b="1" dirty="0"/>
                  <a:t>  </a:t>
                </a:r>
                <a:endParaRPr lang="en-US" sz="3200" b="1" dirty="0" smtClean="0"/>
              </a:p>
              <a:p>
                <a:r>
                  <a:rPr lang="ru-RU" sz="3200" dirty="0" smtClean="0"/>
                  <a:t>б</a:t>
                </a:r>
                <a:r>
                  <a:rPr lang="ru-RU" sz="3200" dirty="0"/>
                  <a:t>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32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3200" b="1" i="1">
                                <a:latin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32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ru-RU" sz="32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ru-RU" sz="3200" b="1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32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latin typeface="Cambria Math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ru-RU" sz="32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ru-RU" sz="3200" b="1" i="1">
                                <a:latin typeface="Cambria Math"/>
                              </a:rPr>
                              <m:t>+</m:t>
                            </m:r>
                            <m:r>
                              <a:rPr lang="ru-RU" sz="3200" b="1" i="1">
                                <a:latin typeface="Cambria Math"/>
                              </a:rPr>
                              <m:t>𝟑</m:t>
                            </m:r>
                            <m:r>
                              <a:rPr lang="ru-RU" sz="3200" b="1" i="1">
                                <a:latin typeface="Cambria Math"/>
                              </a:rPr>
                              <m:t>𝒙𝒚</m:t>
                            </m:r>
                            <m:r>
                              <a:rPr lang="ru-RU" sz="3200" b="1" i="1">
                                <a:latin typeface="Cambria Math"/>
                              </a:rPr>
                              <m:t>=−</m:t>
                            </m:r>
                            <m:r>
                              <a:rPr lang="ru-RU" sz="3200" b="1" i="1">
                                <a:latin typeface="Cambria Math"/>
                              </a:rPr>
                              <m:t>𝟏</m:t>
                            </m:r>
                          </m:e>
                          <m:e>
                            <m:r>
                              <a:rPr lang="ru-RU" sz="32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ru-RU" sz="3200" b="1" i="1">
                                <a:latin typeface="Cambria Math"/>
                              </a:rPr>
                              <m:t>𝒚</m:t>
                            </m:r>
                            <m:r>
                              <a:rPr lang="ru-RU" sz="3200" b="1" i="1">
                                <a:latin typeface="Cambria Math"/>
                              </a:rPr>
                              <m:t>=−</m:t>
                            </m:r>
                            <m:r>
                              <a:rPr lang="en-US" sz="3200" b="1" i="1">
                                <a:latin typeface="Cambria Math"/>
                              </a:rPr>
                              <m:t>𝒙</m:t>
                            </m:r>
                          </m:e>
                        </m:eqArr>
                      </m:e>
                    </m:d>
                  </m:oMath>
                </a14:m>
                <a:endParaRPr lang="en-US" sz="3200" b="1" dirty="0" smtClean="0"/>
              </a:p>
              <a:p>
                <a:r>
                  <a:rPr lang="ru-RU" sz="3200" b="1" dirty="0"/>
                  <a:t> </a:t>
                </a:r>
                <a:r>
                  <a:rPr lang="en-US" sz="3200" b="1" dirty="0" smtClean="0"/>
                  <a:t> </a:t>
                </a:r>
              </a:p>
              <a:p>
                <a:r>
                  <a:rPr lang="ru-RU" sz="3200" dirty="0" smtClean="0"/>
                  <a:t>в</a:t>
                </a:r>
                <a:r>
                  <a:rPr lang="ru-RU" sz="3200" dirty="0"/>
                  <a:t>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32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3200" b="1" i="1">
                                <a:latin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32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ru-RU" sz="32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ru-RU" sz="3200" b="1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32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latin typeface="Cambria Math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ru-RU" sz="32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ru-RU" sz="3200" b="1" i="1">
                                <a:latin typeface="Cambria Math"/>
                              </a:rPr>
                              <m:t>+</m:t>
                            </m:r>
                            <m:r>
                              <a:rPr lang="ru-RU" sz="3200" b="1" i="1">
                                <a:latin typeface="Cambria Math"/>
                              </a:rPr>
                              <m:t>𝟑</m:t>
                            </m:r>
                            <m:r>
                              <a:rPr lang="ru-RU" sz="3200" b="1" i="1">
                                <a:latin typeface="Cambria Math"/>
                              </a:rPr>
                              <m:t>𝒙𝒚</m:t>
                            </m:r>
                            <m:r>
                              <a:rPr lang="ru-RU" sz="3200" b="1" i="1">
                                <a:latin typeface="Cambria Math"/>
                              </a:rPr>
                              <m:t>=−</m:t>
                            </m:r>
                            <m:r>
                              <a:rPr lang="ru-RU" sz="3200" b="1" i="1">
                                <a:latin typeface="Cambria Math"/>
                              </a:rPr>
                              <m:t>𝟏</m:t>
                            </m:r>
                          </m:e>
                          <m:e>
                            <m:r>
                              <a:rPr lang="ru-RU" sz="32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ru-RU" sz="3200" b="1" i="1">
                                <a:latin typeface="Cambria Math"/>
                              </a:rPr>
                              <m:t>=−</m:t>
                            </m:r>
                            <m:r>
                              <a:rPr lang="ru-RU" sz="32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ru-RU" sz="3200" b="1" i="1">
                                <a:latin typeface="Cambria Math"/>
                              </a:rPr>
                              <m:t>𝒚</m:t>
                            </m:r>
                          </m:e>
                        </m:eqArr>
                      </m:e>
                    </m:d>
                  </m:oMath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348880"/>
                <a:ext cx="5256584" cy="4372736"/>
              </a:xfrm>
              <a:prstGeom prst="rect">
                <a:avLst/>
              </a:prstGeom>
              <a:blipFill rotWithShape="0">
                <a:blip r:embed="rId3"/>
                <a:stretch>
                  <a:fillRect l="-28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081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7cefb629e634caac3060eb89b0e9ed8a3a5db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1489</TotalTime>
  <Words>1585</Words>
  <Application>Microsoft Office PowerPoint</Application>
  <PresentationFormat>Экран (4:3)</PresentationFormat>
  <Paragraphs>203</Paragraphs>
  <Slides>22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Волна</vt:lpstr>
      <vt:lpstr>Документ</vt:lpstr>
      <vt:lpstr>Методы решения систем уравнений</vt:lpstr>
      <vt:lpstr>Девиз урока:</vt:lpstr>
      <vt:lpstr>Презентация PowerPoint</vt:lpstr>
      <vt:lpstr>Презентация PowerPoint</vt:lpstr>
      <vt:lpstr>Презентация PowerPoint</vt:lpstr>
      <vt:lpstr>Графический метод решения</vt:lpstr>
      <vt:lpstr>Установите соответствие между системой уравнений и рисунком, на котором представлен его график:</vt:lpstr>
      <vt:lpstr>Метод подстановки</vt:lpstr>
      <vt:lpstr>Какой ученик применил метод подстановки наиболее рационально?  </vt:lpstr>
      <vt:lpstr>Решение:</vt:lpstr>
      <vt:lpstr>Метод алгебраического сложения</vt:lpstr>
      <vt:lpstr>{█(x^2-2y^2=14,@x^2+2y^2=18.)┤</vt:lpstr>
      <vt:lpstr>Метод замены переменной</vt:lpstr>
      <vt:lpstr>{█(〖(x+2y)〗^2+〖(y-2x)〗^2=90,@(x+2y)+(y-2x)=12)┤</vt:lpstr>
      <vt:lpstr>Презентация PowerPoint</vt:lpstr>
      <vt:lpstr>Презентация PowerPoint</vt:lpstr>
      <vt:lpstr>Птицы издавна привлекали внимание человека. Людей восхищало их яркое оперение, мелодичное пение, их смелые и стремительные полеты. С птицами связаны самые поэтические образы в творчестве народов, в классической музыке, литературе.  Решите системы уравнений. Используя найденные ответы, запишите в таблицу названия птиц и узнайте, что они символизируют.</vt:lpstr>
      <vt:lpstr>ПАВЛИН          ПЕЛИКАН         СОВА</vt:lpstr>
      <vt:lpstr>Пеликан</vt:lpstr>
      <vt:lpstr>Домашнее задание:</vt:lpstr>
      <vt:lpstr>Твоё отношение к уроку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Elvirik</dc:creator>
  <cp:lastModifiedBy>Zalira</cp:lastModifiedBy>
  <cp:revision>81</cp:revision>
  <dcterms:created xsi:type="dcterms:W3CDTF">2012-10-11T12:00:26Z</dcterms:created>
  <dcterms:modified xsi:type="dcterms:W3CDTF">2017-10-12T12:37:09Z</dcterms:modified>
</cp:coreProperties>
</file>