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1" r:id="rId2"/>
    <p:sldId id="256" r:id="rId3"/>
    <p:sldId id="257" r:id="rId4"/>
    <p:sldId id="259" r:id="rId5"/>
    <p:sldId id="258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F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9684A-45E7-46ED-B990-8521D17F370C}" type="datetimeFigureOut">
              <a:rPr lang="ru-RU" smtClean="0"/>
              <a:pPr/>
              <a:t>20.01.2016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7B9D-C362-4794-A2B3-DE828877E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66"/>
            <a:ext cx="77375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Неувядающая ветвь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 descr="img247.jpg"/>
          <p:cNvPicPr>
            <a:picLocks noChangeAspect="1"/>
          </p:cNvPicPr>
          <p:nvPr/>
        </p:nvPicPr>
        <p:blipFill>
          <a:blip r:embed="rId2" cstate="print"/>
          <a:srcRect l="10963" t="18302" r="43430" b="59375"/>
          <a:stretch>
            <a:fillRect/>
          </a:stretch>
        </p:blipFill>
        <p:spPr>
          <a:xfrm rot="10800000">
            <a:off x="1857356" y="1785926"/>
            <a:ext cx="5438268" cy="3694594"/>
          </a:xfrm>
          <a:prstGeom prst="round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14282" y="5500702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КЛАЦ Н. А.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МКОУ «Артемовская СОШ»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1357298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 уроку ИЗО в 6 классе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 descr="img24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3153" t="26041" r="84435" b="12500"/>
          <a:stretch>
            <a:fillRect/>
          </a:stretch>
        </p:blipFill>
        <p:spPr>
          <a:xfrm>
            <a:off x="8143900" y="1643050"/>
            <a:ext cx="285752" cy="4214842"/>
          </a:xfrm>
          <a:prstGeom prst="rect">
            <a:avLst/>
          </a:prstGeom>
        </p:spPr>
      </p:pic>
      <p:pic>
        <p:nvPicPr>
          <p:cNvPr id="10" name="Рисунок 9" descr="img249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3153" t="26041" r="84435" b="12500"/>
          <a:stretch>
            <a:fillRect/>
          </a:stretch>
        </p:blipFill>
        <p:spPr>
          <a:xfrm flipH="1">
            <a:off x="714348" y="1643050"/>
            <a:ext cx="285752" cy="421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17693"/>
            <a:ext cx="42862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Вот квасник с мягкими, обтекаемыми, как бы растянутыми вширь формами. </a:t>
            </a:r>
          </a:p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Посмотрите, как легкий узор-гирлянда бережно оплетает форму тулова, горлышко и крышку квасника, едва касаясь носика и ручки и оставляя нетронутой ослепительную белизну сосуда. И потому он смотрится так празднично, нарядно.</a:t>
            </a:r>
          </a:p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Посмотрите еще раз, как взаимосвязаны скульптурные фигурки, нарядная роспись с формой керамического сосуда.   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Рисунок 4" descr="img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85728"/>
            <a:ext cx="4427612" cy="4999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628" y="5429264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Л. Азарова</a:t>
            </a:r>
            <a:r>
              <a:rPr lang="ru-RU" sz="1400" b="1" i="1" dirty="0" smtClean="0">
                <a:solidFill>
                  <a:schemeClr val="bg1"/>
                </a:solidFill>
              </a:rPr>
              <a:t>. Квасник. 1970–е  гг.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414340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Каких только 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росписей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не увидишь в гжельском промысле! Мастерица набирает краску только на одну сторону кисти и широким круговым движением кладет мазок на поверхность   сосуда.   Один   мазок — лепесток,   другой,   третий - и вот уже роза готова, и в ней можно различить оттенки черного,   постепенный   переход от светлого  к темному. Такой прием росписи называют «мазок на одну сторону» или </a:t>
            </a: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«мазок с тенями».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424" r="6779" b="8045"/>
          <a:stretch>
            <a:fillRect/>
          </a:stretch>
        </p:blipFill>
        <p:spPr bwMode="auto">
          <a:xfrm>
            <a:off x="4357686" y="428604"/>
            <a:ext cx="442915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786314" y="5072074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Выполнение гжельской росписи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lum contrast="20000"/>
          </a:blip>
          <a:srcRect l="10766" t="66490" r="50957" b="24201"/>
          <a:stretch>
            <a:fillRect/>
          </a:stretch>
        </p:blipFill>
        <p:spPr bwMode="auto">
          <a:xfrm>
            <a:off x="4643437" y="5715016"/>
            <a:ext cx="3918885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643446"/>
            <a:ext cx="85725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Мазок-пятно дополняет тонкая решительная </a:t>
            </a:r>
            <a:r>
              <a:rPr lang="ru-RU" sz="2400" b="1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</a:t>
            </a:r>
            <a:r>
              <a:rPr lang="ru-RU" sz="2400" b="1" i="1" dirty="0" smtClean="0">
                <a:solidFill>
                  <a:schemeClr val="bg2">
                    <a:lumMod val="75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прямая, волнистая, спиралевидная, округлая. Она то подчеркнет форму цветка, листика, а то вдруг весело побежит по краю горловины сосуда или рассыплется стебельками, завьется спиралью усиков. </a:t>
            </a:r>
            <a:r>
              <a:rPr lang="ru-R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все это – гжель!</a:t>
            </a:r>
            <a:endParaRPr lang="ru-RU" sz="2800" b="1" i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766" t="9309" r="6698" b="24201"/>
          <a:stretch>
            <a:fillRect/>
          </a:stretch>
        </p:blipFill>
        <p:spPr bwMode="auto">
          <a:xfrm>
            <a:off x="1857356" y="214290"/>
            <a:ext cx="5572164" cy="40378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488" y="4286256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Основные мотивы  гжельской росписи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571480"/>
            <a:ext cx="484235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Хохлома</a:t>
            </a:r>
            <a:endParaRPr lang="ru-RU" sz="96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703016"/>
            <a:ext cx="8572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На Волге недалеко от Нижнего Новгорода возник еще один промысел -  роспись по дереву.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«Золотая хохлома»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называют его в народе.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Расписная деревянная посуда очень древняя. Вот уже 200 лет делают из дерева хохломские блюда, ложки, плошки, поставцы и вазы, солонки и сказочные ковши-утицы, а еще мебель детскую. Прежде на ярмарку возами такой товар возили. Почему же так охотно покупали хохломские изделия?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Не только разнообразием форм, но и росписью славятся эти изделия. Давайте посмотрим, в чем секрет золотого узора, да и каков он сам?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img251.jpg"/>
          <p:cNvPicPr>
            <a:picLocks noChangeAspect="1"/>
          </p:cNvPicPr>
          <p:nvPr/>
        </p:nvPicPr>
        <p:blipFill>
          <a:blip r:embed="rId2" cstate="print"/>
          <a:srcRect l="6458" t="1549" r="12235" b="5198"/>
          <a:stretch>
            <a:fillRect/>
          </a:stretch>
        </p:blipFill>
        <p:spPr>
          <a:xfrm rot="16200000">
            <a:off x="985837" y="-271513"/>
            <a:ext cx="2039397" cy="329675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085" t="70388" r="28813" b="1044"/>
          <a:stretch>
            <a:fillRect/>
          </a:stretch>
        </p:blipFill>
        <p:spPr bwMode="auto">
          <a:xfrm>
            <a:off x="928662" y="285728"/>
            <a:ext cx="7358114" cy="4246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4643446"/>
            <a:ext cx="8501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Прежде хохломской промысел был семейным. Мужчины точили из липы заготовки — белые, звонкие; женщины их грунтовали глиной - вапили, потом натирали серебристым порошком — лудили. Вот по этой блестящей, как металл, поверхности и делали роспись.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8489" t="11051" r="23728" b="61105"/>
          <a:stretch>
            <a:fillRect/>
          </a:stretch>
        </p:blipFill>
        <p:spPr bwMode="auto">
          <a:xfrm>
            <a:off x="214282" y="428604"/>
            <a:ext cx="3500462" cy="3444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29058" y="285728"/>
            <a:ext cx="52149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Любимые цвета - красный да черный и совсем немного желтого и зеленого для мелкой прорисовки —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приписок.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 золото - то откуда? В этом и есть секрет хохломского промысла! Чтобы золотом загорелся узор, покрывают его олифой или лаком и ставят в горячую печь. Закалится лак до желтого цвета — и вспыхнет под ним блестящий фон.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684" t="11689" r="64437" b="61168"/>
          <a:stretch>
            <a:fillRect/>
          </a:stretch>
        </p:blipFill>
        <p:spPr bwMode="auto">
          <a:xfrm>
            <a:off x="6215074" y="4143380"/>
            <a:ext cx="2357454" cy="2449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5000636"/>
            <a:ext cx="57864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Любят мастера этого промысла растительные узоры: травки, ягодки, цветы сказочные. Природа вокруг какая: глаз не оторвешь!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71604" y="428625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Чем не золото!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t="39345" r="23728" b="30195"/>
          <a:stretch>
            <a:fillRect/>
          </a:stretch>
        </p:blipFill>
        <p:spPr bwMode="auto">
          <a:xfrm>
            <a:off x="642910" y="142852"/>
            <a:ext cx="7786743" cy="47148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57158" y="5357826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Теперь внимательно присмотритесь к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росписи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что и как мастера делают. Они никогда точно не повторяют один и тот же рисунок.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00298" y="4643446"/>
            <a:ext cx="4286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Выполнение хохломского узора «травка»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643446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065" indent="231775">
              <a:spcBef>
                <a:spcPts val="2210"/>
              </a:spcBef>
              <a:spcAft>
                <a:spcPts val="0"/>
              </a:spcAft>
            </a:pPr>
            <a:r>
              <a:rPr lang="ru-RU" sz="2400" b="1" spc="-1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Вот по золотому фону рассыпались красные ягоды сморо</a:t>
            </a:r>
            <a:r>
              <a:rPr lang="ru-RU" sz="2400" b="1" spc="1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дины или рябины, изящно легли тонкие стебли и листочки, </a:t>
            </a:r>
            <a:r>
              <a:rPr lang="ru-RU" sz="2400" b="1" spc="10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а здесь цветок необыкновенный с травкой. Эту роспись так 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и называют 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— </a:t>
            </a:r>
            <a:r>
              <a:rPr lang="ru-RU" sz="2400" b="1" i="1" spc="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под листок 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или </a:t>
            </a:r>
            <a:r>
              <a:rPr lang="ru-RU" sz="2400" b="1" i="1" spc="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травка.</a:t>
            </a:r>
            <a:r>
              <a:rPr lang="ru-RU" sz="2400" b="1" i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 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Травка - главный </a:t>
            </a:r>
            <a:r>
              <a:rPr lang="ru-RU" sz="2400" b="1" spc="2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мотив хохломской росписи.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ea typeface="Times New Roman"/>
            </a:endParaRPr>
          </a:p>
        </p:txBody>
      </p:sp>
      <p:pic>
        <p:nvPicPr>
          <p:cNvPr id="7" name="Рисунок 6" descr="хох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4500594" cy="339216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 descr="хох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500042"/>
            <a:ext cx="3576509" cy="3429024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85786" y="4071942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О. Лушина. </a:t>
            </a:r>
            <a:r>
              <a:rPr lang="ru-RU" sz="1400" b="1" i="1" dirty="0" smtClean="0">
                <a:solidFill>
                  <a:schemeClr val="bg1"/>
                </a:solidFill>
              </a:rPr>
              <a:t> Супница. Роспись «травка»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4" y="4071942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С. Веселов. </a:t>
            </a:r>
            <a:r>
              <a:rPr lang="ru-RU" sz="1400" b="1" i="1" dirty="0" smtClean="0">
                <a:solidFill>
                  <a:schemeClr val="bg1"/>
                </a:solidFill>
              </a:rPr>
              <a:t>Тарелка «Травка»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87025"/>
            <a:ext cx="47863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175">
              <a:spcAft>
                <a:spcPts val="0"/>
              </a:spcAft>
            </a:pPr>
            <a:r>
              <a:rPr lang="ru-RU" sz="2400" b="1" spc="5" dirty="0" smtClean="0">
                <a:solidFill>
                  <a:schemeClr val="accent6">
                    <a:lumMod val="50000"/>
                  </a:schemeClr>
                </a:solidFill>
                <a:ea typeface="Times New Roman"/>
              </a:rPr>
              <a:t>   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Обратите внимание на основные элементы травного орна</a:t>
            </a:r>
            <a:r>
              <a:rPr lang="ru-RU" sz="2400" b="1" spc="3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мента, на то, в какой последовательности он выполняет</a:t>
            </a:r>
            <a:r>
              <a:rPr lang="ru-RU" sz="2400" b="1" spc="-2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ся, на ритмичное чередование </a:t>
            </a:r>
            <a:r>
              <a:rPr lang="ru-RU" sz="2400" b="1" spc="3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красных и черных травинок </a:t>
            </a:r>
            <a:r>
              <a:rPr lang="ru-RU" sz="2400" b="1" spc="-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в росписи, на плавность изо</a:t>
            </a:r>
            <a:r>
              <a:rPr lang="ru-RU" sz="2400" b="1" spc="-20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гнутых линий. Все травинки, </a:t>
            </a:r>
            <a:r>
              <a:rPr lang="ru-RU" sz="2400" b="1" spc="-1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малые и большие, кудрявятся, </a:t>
            </a:r>
            <a:r>
              <a:rPr lang="ru-RU" sz="2400" b="1" spc="-30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не касаясь стебелька-«криуля», или же собираются к одному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общему «корешку».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ea typeface="Times New Roman"/>
            </a:endParaRPr>
          </a:p>
          <a:p>
            <a:pPr marL="6350" marR="3175"/>
            <a:r>
              <a:rPr lang="ru-RU" sz="2400" b="1" i="1" spc="3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   </a:t>
            </a:r>
            <a:r>
              <a:rPr lang="ru-RU" sz="2400" b="1" spc="3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Роспись </a:t>
            </a:r>
            <a:r>
              <a:rPr lang="ru-RU" sz="2400" b="1" spc="-3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«травка» создается на серебри</a:t>
            </a:r>
            <a:r>
              <a:rPr lang="ru-RU" sz="2400" b="1" spc="2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стом фоне. </a:t>
            </a:r>
          </a:p>
          <a:p>
            <a:pPr marL="6350" marR="3175"/>
            <a:r>
              <a:rPr lang="ru-RU" sz="2400" b="1" spc="25" dirty="0" smtClean="0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Хохломскую роспись мастера выполняют масляными красками.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6350" marR="3175">
              <a:spcAft>
                <a:spcPts val="0"/>
              </a:spcAft>
            </a:pPr>
            <a:endParaRPr lang="ru-RU" sz="2400" b="1" i="1" dirty="0">
              <a:solidFill>
                <a:schemeClr val="accent6">
                  <a:lumMod val="50000"/>
                </a:schemeClr>
              </a:solidFill>
              <a:ea typeface="Times New Roman"/>
            </a:endParaRPr>
          </a:p>
        </p:txBody>
      </p:sp>
      <p:pic>
        <p:nvPicPr>
          <p:cNvPr id="5" name="Рисунок 4" descr="img25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3" t="9248" r="2280" b="3084"/>
          <a:stretch>
            <a:fillRect/>
          </a:stretch>
        </p:blipFill>
        <p:spPr>
          <a:xfrm rot="10971771">
            <a:off x="5051816" y="520092"/>
            <a:ext cx="3788624" cy="5005124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43504" y="5500702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Е. Мосина. </a:t>
            </a:r>
            <a:r>
              <a:rPr lang="ru-RU" sz="1400" b="1" i="1" dirty="0" smtClean="0">
                <a:solidFill>
                  <a:schemeClr val="bg1"/>
                </a:solidFill>
              </a:rPr>
              <a:t> Поставец.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Роспись «под фон» и «травка»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3372" y="117693"/>
            <a:ext cx="471490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   Кроме растительных орна</a:t>
            </a:r>
            <a:r>
              <a:rPr lang="ru-RU" sz="2400" b="1" spc="-10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ментов и узоров из листьев, </a:t>
            </a:r>
            <a:r>
              <a:rPr lang="ru-RU" sz="2400" b="1" spc="-1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цветов, ягод хохломские мас</a:t>
            </a:r>
            <a:r>
              <a:rPr lang="ru-RU" sz="2400" b="1" spc="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тера любят писать петухов, </a:t>
            </a:r>
            <a:r>
              <a:rPr lang="ru-RU" sz="2400" b="1" spc="45" dirty="0" smtClean="0">
                <a:solidFill>
                  <a:schemeClr val="accent2">
                    <a:lumMod val="50000"/>
                  </a:schemeClr>
                </a:solidFill>
                <a:ea typeface="Times New Roman"/>
              </a:rPr>
              <a:t>птиц всяких и рыб.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ea typeface="Times New Roman"/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Вот несколько птиц мастера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С. Веселова. На панно, утицах, чашах, поставцах они словно сказочные жар-птицы среди цветов и плодов, изящных растений. А петухи совсем особенные: крылья, как язычки пламени, хвост, как яркие брызги солнца — горят, переливаются, светятся. Они созданы словно из травок-былинок или из ярких солнечных лучиков.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img25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377" b="61458"/>
          <a:stretch>
            <a:fillRect/>
          </a:stretch>
        </p:blipFill>
        <p:spPr>
          <a:xfrm>
            <a:off x="571472" y="0"/>
            <a:ext cx="2928958" cy="3495853"/>
          </a:xfrm>
          <a:prstGeom prst="rect">
            <a:avLst/>
          </a:prstGeom>
        </p:spPr>
      </p:pic>
      <p:pic>
        <p:nvPicPr>
          <p:cNvPr id="7" name="Рисунок 6" descr="img25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5119" t="5208" r="8258" b="61458"/>
          <a:stretch>
            <a:fillRect/>
          </a:stretch>
        </p:blipFill>
        <p:spPr>
          <a:xfrm>
            <a:off x="714348" y="3560355"/>
            <a:ext cx="2857520" cy="2949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5786" y="3357562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С. Веселов. </a:t>
            </a:r>
            <a:r>
              <a:rPr lang="ru-RU" sz="1400" b="1" i="1" dirty="0" smtClean="0">
                <a:solidFill>
                  <a:schemeClr val="bg1"/>
                </a:solidFill>
              </a:rPr>
              <a:t> Петушок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48" y="6357958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С. Веселов. </a:t>
            </a:r>
            <a:r>
              <a:rPr lang="ru-RU" sz="1400" b="1" i="1" dirty="0" smtClean="0">
                <a:solidFill>
                  <a:schemeClr val="bg1"/>
                </a:solidFill>
              </a:rPr>
              <a:t>Тарелка «Петух»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117693"/>
            <a:ext cx="564360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Народные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промыслы — живая ветвь русской культуры.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Какими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только промыслами не богата Россия! Складывались они из местных ремесел: где — гончарного, где — плотницкого,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где — резного или токарного. По традиционным способам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художественной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обработки материала, по выработанным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приемам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лепки и украшения посуды, по росписи и отделке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бытовой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утвари сразу можно отличить рукотворные изделия, появившиеся на свет в том или ином центре русских промыслов. Ведь в каждом из очагов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народного творчества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мастера придерживаются своего стиля,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формы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, манеры декоративного решения.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2876550" cy="3819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428596" y="4357694"/>
            <a:ext cx="242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Мария Вишняк. </a:t>
            </a:r>
            <a:r>
              <a:rPr lang="ru-RU" sz="1400" b="1" i="1" dirty="0" smtClean="0">
                <a:solidFill>
                  <a:schemeClr val="bg1"/>
                </a:solidFill>
              </a:rPr>
              <a:t>Керамистка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CED"/>
              </a:clrFrom>
              <a:clrTo>
                <a:srgbClr val="EEECED">
                  <a:alpha val="0"/>
                </a:srgbClr>
              </a:clrTo>
            </a:clrChange>
          </a:blip>
          <a:srcRect t="26120" r="9722" b="2984"/>
          <a:stretch>
            <a:fillRect/>
          </a:stretch>
        </p:blipFill>
        <p:spPr bwMode="auto">
          <a:xfrm>
            <a:off x="714348" y="5143512"/>
            <a:ext cx="1857388" cy="13573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5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3008" t="51041" r="3377" b="2083"/>
          <a:stretch>
            <a:fillRect/>
          </a:stretch>
        </p:blipFill>
        <p:spPr>
          <a:xfrm>
            <a:off x="0" y="642918"/>
            <a:ext cx="3357554" cy="5209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28992" y="285728"/>
            <a:ext cx="535785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Есть у мастеров и другой прием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фон.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Сначала мастер делает тонкий рисунок, потом заполняет фон черной или красной краской, оставляя крупные листья и цветы серебристыми, потом мелкими штрихами-жилочками украшает их. А когда фон просохнет, добавляет поверх его красные ягоды да ажурные завитки-приписки желтой и зеленой красками.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Когда создается роспись «под фон», получается орнамент из золотых листьев и цветов. На красном или черном фоне золотистые изображения выглядят очень нарядно.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5857892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Поставец. </a:t>
            </a:r>
            <a:r>
              <a:rPr lang="ru-RU" sz="1400" b="1" i="1" dirty="0" smtClean="0">
                <a:solidFill>
                  <a:schemeClr val="bg1"/>
                </a:solidFill>
              </a:rPr>
              <a:t>Роспись «под фон»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4714876" y="210026"/>
            <a:ext cx="4214842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2286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</a:rPr>
              <a:t>Вот еще один вид росписи  - 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к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удрина,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Times New Roman" pitchFamily="18" charset="0"/>
              </a:rPr>
              <a:t>когда поверхность покрывается причудливым растительным узором, напоминающим кудри-завитки. </a:t>
            </a:r>
          </a:p>
          <a:p>
            <a:pPr indent="2286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</a:rPr>
              <a:t>Цветы и завитки кудрины всегда золотые, словно перья сказочной жар-птицы загораются они на черном или красном фоне. Такой узор сразу пером или кистью рисуют.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85720" y="428604"/>
            <a:ext cx="3851335" cy="4143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642910" y="5357826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</a:rPr>
              <a:t>Сам рисунок дополняют мелкой прорисовкой, которая делает его сложнее, наряднее. Сверху затейливого узора заполняют фон красным или черным цветом.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4786322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Хохломской сервиз. </a:t>
            </a:r>
            <a:r>
              <a:rPr lang="ru-RU" sz="1400" b="1" i="1" dirty="0" smtClean="0">
                <a:solidFill>
                  <a:schemeClr val="bg1"/>
                </a:solidFill>
              </a:rPr>
              <a:t>Узор «кудрина»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72074"/>
            <a:ext cx="8572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 Хохломская посуда ни воды, ни жары не боится. Из такой посуды да деревянной ложкой поесть бы горячих щец! Пока ешь, налюбуешься!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img250.jpg"/>
          <p:cNvPicPr>
            <a:picLocks noChangeAspect="1"/>
          </p:cNvPicPr>
          <p:nvPr/>
        </p:nvPicPr>
        <p:blipFill>
          <a:blip r:embed="rId2" cstate="print"/>
          <a:srcRect l="73137" t="60417" r="1411" b="5208"/>
          <a:stretch>
            <a:fillRect/>
          </a:stretch>
        </p:blipFill>
        <p:spPr>
          <a:xfrm>
            <a:off x="5857884" y="428604"/>
            <a:ext cx="3000396" cy="4500594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 descr="img250.jpg"/>
          <p:cNvPicPr>
            <a:picLocks noChangeAspect="1"/>
          </p:cNvPicPr>
          <p:nvPr/>
        </p:nvPicPr>
        <p:blipFill>
          <a:blip r:embed="rId2" cstate="print"/>
          <a:srcRect l="73137" t="8333" r="1411" b="56250"/>
          <a:stretch>
            <a:fillRect/>
          </a:stretch>
        </p:blipFill>
        <p:spPr>
          <a:xfrm>
            <a:off x="285720" y="428604"/>
            <a:ext cx="2928958" cy="4526571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428992" y="285728"/>
            <a:ext cx="24288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А сколько разнообразных предметов создают хохломские мастера: плошки и ложки, поставцы и вазы, бокалы и тарелки, панно, детские столы и стульчики!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0" y="117693"/>
            <a:ext cx="27146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Золотую посуду делают не только на родине хохломы, но и в Башкирии. Местные мастера позаимствовали технологию изготовления изделий, благодаря которой рождается золотой цвет, а в орнаментальную роспись они привнесли свои национальные мотивы.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26659" t="29605" r="18246" b="25282"/>
          <a:stretch>
            <a:fillRect/>
          </a:stretch>
        </p:blipFill>
        <p:spPr bwMode="auto">
          <a:xfrm>
            <a:off x="428596" y="357166"/>
            <a:ext cx="5328828" cy="5500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00166" y="6143644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Башкирская хохлома. </a:t>
            </a:r>
            <a:r>
              <a:rPr lang="ru-RU" sz="1400" b="1" i="1" dirty="0" smtClean="0">
                <a:solidFill>
                  <a:schemeClr val="bg1"/>
                </a:solidFill>
              </a:rPr>
              <a:t>Бурзяк, ковш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7620" y="3500438"/>
            <a:ext cx="5072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Недаром про хохлому говорят, что она не боится ни жары, ни стужи.  Это действительно так: даже под воздействием кипятка и холода лак не сходит, краски сохраняются, и по прошествии нескольких лет деревянная ложка или чашка выглядит как новая.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 descr="img249.jpg"/>
          <p:cNvPicPr>
            <a:picLocks noChangeAspect="1"/>
          </p:cNvPicPr>
          <p:nvPr/>
        </p:nvPicPr>
        <p:blipFill>
          <a:blip r:embed="rId2" cstate="print"/>
          <a:srcRect l="19659" t="60302" r="2726" b="5438"/>
          <a:stretch>
            <a:fillRect/>
          </a:stretch>
        </p:blipFill>
        <p:spPr>
          <a:xfrm rot="10800000">
            <a:off x="5286380" y="214290"/>
            <a:ext cx="2500330" cy="321471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 descr="img249.jpg"/>
          <p:cNvPicPr>
            <a:picLocks noChangeAspect="1"/>
          </p:cNvPicPr>
          <p:nvPr/>
        </p:nvPicPr>
        <p:blipFill>
          <a:blip r:embed="rId2" cstate="print"/>
          <a:srcRect l="19659" r="4489" b="53125"/>
          <a:stretch>
            <a:fillRect/>
          </a:stretch>
        </p:blipFill>
        <p:spPr>
          <a:xfrm rot="10800000">
            <a:off x="285720" y="285728"/>
            <a:ext cx="3452837" cy="621510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5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70" t="4598" r="2208" b="4598"/>
          <a:stretch>
            <a:fillRect/>
          </a:stretch>
        </p:blipFill>
        <p:spPr>
          <a:xfrm rot="5400000">
            <a:off x="1863686" y="-885312"/>
            <a:ext cx="5273752" cy="771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44" y="5572140"/>
            <a:ext cx="8786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Золотая Хохлома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– яркое, самобытное явление народного декоративно-прикладного искусства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214290"/>
            <a:ext cx="5429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 Гжель,  Хохлома, Городец, Жостово, Дымково, Вологда… Эти центры народных промыслов известны каждому с детства. А это значит, что русское народное искусство живет и процветает.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571744"/>
            <a:ext cx="5628703" cy="35004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-1"/>
            <a:ext cx="1928794" cy="2373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247.jpg"/>
          <p:cNvPicPr>
            <a:picLocks noChangeAspect="1"/>
          </p:cNvPicPr>
          <p:nvPr/>
        </p:nvPicPr>
        <p:blipFill>
          <a:blip r:embed="rId4" cstate="print"/>
          <a:srcRect l="5632" t="66602" r="74037" b="16471"/>
          <a:stretch>
            <a:fillRect/>
          </a:stretch>
        </p:blipFill>
        <p:spPr>
          <a:xfrm rot="10800000">
            <a:off x="0" y="0"/>
            <a:ext cx="1928826" cy="22288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5720" y="6072206"/>
            <a:ext cx="8501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увядает живая ветвь русской культуры!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429000"/>
            <a:ext cx="84296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</a:rPr>
              <a:t>Вы, наверное, видели </a:t>
            </a:r>
            <a:r>
              <a:rPr lang="ru-RU" sz="2400" b="1" dirty="0">
                <a:solidFill>
                  <a:srgbClr val="002060"/>
                </a:solidFill>
              </a:rPr>
              <a:t>необыкновенную на вид </a:t>
            </a:r>
            <a:r>
              <a:rPr lang="ru-RU" sz="2400" b="1" dirty="0" smtClean="0">
                <a:solidFill>
                  <a:srgbClr val="002060"/>
                </a:solidFill>
              </a:rPr>
              <a:t>посуду, в </a:t>
            </a:r>
            <a:r>
              <a:rPr lang="ru-RU" sz="2400" b="1" dirty="0">
                <a:solidFill>
                  <a:srgbClr val="002060"/>
                </a:solidFill>
              </a:rPr>
              <a:t>которой завораживает красота сочетания белого и синего цветов.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Это </a:t>
            </a:r>
            <a:r>
              <a:rPr lang="ru-RU" sz="2400" b="1" dirty="0">
                <a:solidFill>
                  <a:srgbClr val="002060"/>
                </a:solidFill>
              </a:rPr>
              <a:t>знаменитая гжельская керамика, или просто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гжель.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Где </a:t>
            </a:r>
            <a:r>
              <a:rPr lang="ru-RU" sz="2400" b="1" dirty="0">
                <a:solidFill>
                  <a:srgbClr val="002060"/>
                </a:solidFill>
              </a:rPr>
              <a:t>мог увидеть мастер эту особую </a:t>
            </a:r>
            <a:r>
              <a:rPr lang="ru-RU" sz="2400" b="1" dirty="0" smtClean="0">
                <a:solidFill>
                  <a:srgbClr val="002060"/>
                </a:solidFill>
              </a:rPr>
              <a:t>элегантно-изысканную </a:t>
            </a:r>
            <a:r>
              <a:rPr lang="ru-RU" sz="2400" b="1" dirty="0">
                <a:solidFill>
                  <a:srgbClr val="002060"/>
                </a:solidFill>
              </a:rPr>
              <a:t>красоту сочетания белого и синего? Секреты красоты </a:t>
            </a:r>
            <a:r>
              <a:rPr lang="ru-RU" sz="2400" b="1" i="1" dirty="0">
                <a:solidFill>
                  <a:srgbClr val="002060"/>
                </a:solidFill>
              </a:rPr>
              <a:t>таятся </a:t>
            </a:r>
            <a:r>
              <a:rPr lang="ru-RU" sz="2400" b="1" dirty="0">
                <a:solidFill>
                  <a:srgbClr val="002060"/>
                </a:solidFill>
              </a:rPr>
              <a:t>в самой природе, которая всегда остается для </a:t>
            </a:r>
            <a:r>
              <a:rPr lang="ru-RU" sz="2400" b="1" dirty="0" smtClean="0">
                <a:solidFill>
                  <a:srgbClr val="002060"/>
                </a:solidFill>
              </a:rPr>
              <a:t>художника </a:t>
            </a:r>
            <a:r>
              <a:rPr lang="ru-RU" sz="2400" b="1" dirty="0">
                <a:solidFill>
                  <a:srgbClr val="002060"/>
                </a:solidFill>
              </a:rPr>
              <a:t>великим и мудрым учителем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C:\Documents and Settings\Admin\Мои документы\Мои рисунки\img246.jpg"/>
          <p:cNvPicPr>
            <a:picLocks noChangeAspect="1" noChangeArrowheads="1"/>
          </p:cNvPicPr>
          <p:nvPr/>
        </p:nvPicPr>
        <p:blipFill>
          <a:blip r:embed="rId3" cstate="print"/>
          <a:srcRect l="44311" t="15055" r="32933" b="58941"/>
          <a:stretch>
            <a:fillRect/>
          </a:stretch>
        </p:blipFill>
        <p:spPr bwMode="auto">
          <a:xfrm rot="10629682">
            <a:off x="934532" y="261946"/>
            <a:ext cx="2003202" cy="3171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00364" y="1071546"/>
            <a:ext cx="5931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ИСКУССТВО ГЖЕЛИ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571868" y="2571744"/>
            <a:ext cx="4214842" cy="158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285860"/>
            <a:ext cx="564360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                   Недалеко от  Москвы находится известный центр гжельской художественной керамики. Он собрал вокруг себя три десятка близлежащих сел (Турыгино, Гжель,  Речицы и др.).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  Издавна здесь занимались изготовлением глиняной посуды - край богат залежами гончарных глин. В жарком пламени печи обжигалась, закаливалась глиняная посуда, становясь звонкой и прочной. Вслушайтесь в слово «гжель» - и вы уловите в его звучании что-то общее со словами «жечь», «обжигать».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596" y="357166"/>
            <a:ext cx="1714512" cy="12795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4213" t="46719" r="14743" b="13337"/>
          <a:stretch>
            <a:fillRect/>
          </a:stretch>
        </p:blipFill>
        <p:spPr bwMode="auto">
          <a:xfrm>
            <a:off x="5929322" y="1000108"/>
            <a:ext cx="2857520" cy="45118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43636" y="5715016"/>
            <a:ext cx="242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Квасник</a:t>
            </a:r>
            <a:r>
              <a:rPr lang="ru-RU" sz="1400" b="1" i="1" dirty="0" smtClean="0">
                <a:solidFill>
                  <a:schemeClr val="bg1"/>
                </a:solidFill>
              </a:rPr>
              <a:t>. Майолика.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Гжель. 18 в.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714612" y="571480"/>
            <a:ext cx="5357850" cy="1588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1547" t="49425" r="9242" b="9196"/>
          <a:stretch>
            <a:fillRect/>
          </a:stretch>
        </p:blipFill>
        <p:spPr bwMode="auto">
          <a:xfrm>
            <a:off x="5286380" y="3286124"/>
            <a:ext cx="2190765" cy="32861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85720" y="428604"/>
            <a:ext cx="507209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Гжель не всегда была сине-белой. Известно, что 200 лет назад, когда промысел только начинался, мастера создавали изделия из красной глины с 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многоцветной росписью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по белому фону.</a:t>
            </a:r>
            <a:endParaRPr lang="ru-RU" sz="2400" b="1" i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Это майолика. Ее делают и сейчас. Присмотритесь к гжельской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майолике: ее формам, лепным украшениям, нарядной росписи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Посмотрите,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как выглядят сосуды, получившие названия </a:t>
            </a:r>
            <a:r>
              <a:rPr lang="ru-RU" sz="2400" b="1" i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квасник</a:t>
            </a: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и </a:t>
            </a:r>
            <a:r>
              <a:rPr lang="ru-RU" sz="2400" b="1" i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кумган</a:t>
            </a:r>
            <a:r>
              <a:rPr lang="ru-RU" sz="2400" b="1" i="1" dirty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Они предназначались для праздничных застолий, нередко их дарили на память.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Запомните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форму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этих сосудов.</a:t>
            </a:r>
            <a:endParaRPr lang="ru-RU" sz="2400" b="1" i="1" dirty="0">
              <a:solidFill>
                <a:schemeClr val="bg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0701" t="49425" r="51721" b="8046"/>
          <a:stretch>
            <a:fillRect/>
          </a:stretch>
        </p:blipFill>
        <p:spPr bwMode="auto">
          <a:xfrm>
            <a:off x="6786578" y="285728"/>
            <a:ext cx="2071702" cy="33327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500694" y="28572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Квасник</a:t>
            </a:r>
            <a:r>
              <a:rPr lang="ru-RU" sz="1400" b="1" i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Майолика.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Гжель. 18 в.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0958" y="5857892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Кумган</a:t>
            </a:r>
            <a:r>
              <a:rPr lang="ru-RU" sz="1400" b="1" i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Майолика.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Гжель. 18 в.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3676" t="3822" r="13624" b="57268"/>
          <a:stretch>
            <a:fillRect/>
          </a:stretch>
        </p:blipFill>
        <p:spPr bwMode="auto">
          <a:xfrm>
            <a:off x="214282" y="500042"/>
            <a:ext cx="3836123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428604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R="52070" indent="228600">
              <a:spcBef>
                <a:spcPts val="985"/>
              </a:spcBef>
              <a:spcAft>
                <a:spcPts val="0"/>
              </a:spcAft>
            </a:pP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Вслед за майоликой по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явилась </a:t>
            </a:r>
            <a:r>
              <a:rPr lang="ru-RU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бело-голубая гжель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.</a:t>
            </a:r>
          </a:p>
          <a:p>
            <a:r>
              <a:rPr lang="ru-RU" sz="2400" b="1" spc="-1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Это фаянс. Расписывалась эта </a:t>
            </a:r>
            <a:r>
              <a:rPr lang="ru-RU" sz="2400" b="1" spc="-1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посуда по белой обожженной глине кобальтовой краской </a:t>
            </a: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черного цвета, а сверху покрывалась глазурью. При об</a:t>
            </a:r>
            <a:r>
              <a:rPr lang="ru-RU" sz="2400" b="1" spc="-1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жиге кобальт становился </a:t>
            </a:r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пронзительно синим, а про</a:t>
            </a:r>
            <a:r>
              <a:rPr lang="ru-RU" sz="2400" b="1" spc="-1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зрачная полива приобретала </a:t>
            </a: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блеск.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   Кроме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посуды мастера</a:t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Гжели создают и мелкую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декоративную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пластику —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забавные скульптурки людей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,</a:t>
            </a:r>
          </a:p>
          <a:p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животных, сценки из жизни.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+mj-lt"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6357958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Квасник</a:t>
            </a:r>
            <a:r>
              <a:rPr lang="ru-RU" sz="1400" b="1" i="1" dirty="0" smtClean="0">
                <a:solidFill>
                  <a:schemeClr val="bg1"/>
                </a:solidFill>
              </a:rPr>
              <a:t>. Майолика. Гжель. 18 в.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9998" t="1311" r="8961" b="52527"/>
          <a:stretch>
            <a:fillRect/>
          </a:stretch>
        </p:blipFill>
        <p:spPr bwMode="auto">
          <a:xfrm>
            <a:off x="1500166" y="357166"/>
            <a:ext cx="6215106" cy="50322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5500702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830" indent="219710">
              <a:spcAft>
                <a:spcPts val="0"/>
              </a:spcAft>
            </a:pP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Давайте рассмотрим совре</a:t>
            </a:r>
            <a:r>
              <a:rPr lang="ru-RU" sz="2400" b="1" spc="-1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менные образцы гжели. В ней </a:t>
            </a:r>
            <a:r>
              <a:rPr lang="ru-RU" sz="2400" b="1" spc="-4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по-прежнему разливается синь-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синева; словно небеса, синяя </a:t>
            </a:r>
            <a:r>
              <a:rPr lang="ru-RU" sz="2400" b="1" spc="-1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гладь рек и озер сошли на бе</a:t>
            </a:r>
            <a:r>
              <a:rPr lang="ru-RU" sz="2400" b="1" spc="15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Times New Roman"/>
              </a:rPr>
              <a:t>лизну посуды.</a:t>
            </a:r>
            <a:endParaRPr lang="ru-RU" sz="2400" b="1" dirty="0">
              <a:solidFill>
                <a:schemeClr val="bg2">
                  <a:lumMod val="75000"/>
                </a:schemeClr>
              </a:solidFill>
              <a:latin typeface="+mj-lt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357694"/>
            <a:ext cx="86439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" indent="231775"/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Обратите внимание на при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чудливые декоративные фор</a:t>
            </a:r>
            <a:r>
              <a:rPr lang="ru-RU" sz="2400" b="1" spc="-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мы фарфоровых изделий. Вот </a:t>
            </a:r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масленка «Рыба-кит». С ка</a:t>
            </a:r>
            <a:r>
              <a:rPr lang="ru-RU" sz="2400" b="1" spc="3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кой выдумкой и фантазией </a:t>
            </a:r>
            <a:r>
              <a:rPr lang="ru-RU" sz="2400" b="1" spc="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она решена! Основание ее </a:t>
            </a:r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окружено лепным орнаментом в виде волн. А крышка - </a:t>
            </a:r>
            <a:r>
              <a:rPr lang="ru-RU" sz="2400" b="1" spc="-1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словно ожившая сказка, пред</a:t>
            </a: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ставленная в образе гигант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ской рыбы, на теле которой </a:t>
            </a:r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вырос город с обитателями.</a:t>
            </a:r>
            <a:endParaRPr lang="ru-RU" sz="24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marR="8890" indent="231775">
              <a:spcAft>
                <a:spcPts val="0"/>
              </a:spcAft>
            </a:pPr>
            <a:endParaRPr lang="ru-RU" sz="2400" b="1" dirty="0">
              <a:solidFill>
                <a:schemeClr val="bg2">
                  <a:lumMod val="75000"/>
                </a:schemeClr>
              </a:solidFill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7295" r="29731" b="31420"/>
          <a:stretch>
            <a:fillRect/>
          </a:stretch>
        </p:blipFill>
        <p:spPr bwMode="auto">
          <a:xfrm>
            <a:off x="1714480" y="285728"/>
            <a:ext cx="5857916" cy="382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00364" y="4143380"/>
            <a:ext cx="3429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Л. Азарова</a:t>
            </a:r>
            <a:r>
              <a:rPr lang="ru-RU" sz="1400" b="1" i="1" dirty="0" smtClean="0">
                <a:solidFill>
                  <a:schemeClr val="bg1"/>
                </a:solidFill>
              </a:rPr>
              <a:t>. Рыба – кит. 1970-е гг.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357694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   Все здесь необычно: и струи-</a:t>
            </a:r>
            <a:r>
              <a:rPr lang="ru-RU" sz="2400" b="1" spc="4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завитки, бьющие фонтаном </a:t>
            </a:r>
            <a:r>
              <a:rPr lang="ru-RU" sz="2400" b="1" spc="2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из головы кита, и глаз-цве</a:t>
            </a:r>
            <a:r>
              <a:rPr lang="ru-RU" sz="2400" b="1" spc="1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ток, и стройный собор, кото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рый одновременно служит </a:t>
            </a:r>
            <a:r>
              <a:rPr lang="ru-RU" sz="2400" b="1" spc="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ручкой крышки, и строгий </a:t>
            </a:r>
            <a:r>
              <a:rPr lang="ru-RU" sz="2400" b="1" spc="1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орнамент из ромбиков - </a:t>
            </a:r>
            <a:r>
              <a:rPr lang="ru-RU" sz="2400" b="1" spc="-5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символических знаков земли. </a:t>
            </a:r>
            <a:r>
              <a:rPr lang="ru-RU" sz="2400" b="1" spc="20" dirty="0" smtClean="0">
                <a:solidFill>
                  <a:schemeClr val="bg2">
                    <a:lumMod val="75000"/>
                  </a:schemeClr>
                </a:solidFill>
                <a:ea typeface="Times New Roman"/>
              </a:rPr>
              <a:t>Щедрая фантазия мастерицы </a:t>
            </a:r>
            <a:r>
              <a:rPr lang="ru-RU" sz="2400" b="1" dirty="0" smtClean="0">
                <a:solidFill>
                  <a:schemeClr val="bg2">
                    <a:lumMod val="75000"/>
                  </a:schemeClr>
                </a:solidFill>
              </a:rPr>
              <a:t>преобразила обычный бытовой предмет в яркий художественный образ.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5999" t="7295" r="42585" b="48100"/>
          <a:stretch>
            <a:fillRect/>
          </a:stretch>
        </p:blipFill>
        <p:spPr bwMode="auto">
          <a:xfrm>
            <a:off x="428596" y="285728"/>
            <a:ext cx="6215106" cy="4039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58016" y="4000504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Фрагменты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32514" t="30853" r="55666" b="48100"/>
          <a:stretch>
            <a:fillRect/>
          </a:stretch>
        </p:blipFill>
        <p:spPr bwMode="auto">
          <a:xfrm>
            <a:off x="7072330" y="928670"/>
            <a:ext cx="1766987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</TotalTime>
  <Words>1660</Words>
  <Application>Microsoft Office PowerPoint</Application>
  <PresentationFormat>Экран (4:3)</PresentationFormat>
  <Paragraphs>87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46</cp:revision>
  <dcterms:created xsi:type="dcterms:W3CDTF">2010-02-18T18:36:26Z</dcterms:created>
  <dcterms:modified xsi:type="dcterms:W3CDTF">2016-01-20T03:31:01Z</dcterms:modified>
</cp:coreProperties>
</file>