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256" r:id="rId3"/>
    <p:sldId id="259" r:id="rId4"/>
    <p:sldId id="257" r:id="rId5"/>
    <p:sldId id="258" r:id="rId6"/>
    <p:sldId id="316" r:id="rId7"/>
    <p:sldId id="315" r:id="rId8"/>
    <p:sldId id="314" r:id="rId9"/>
    <p:sldId id="317" r:id="rId10"/>
    <p:sldId id="303" r:id="rId11"/>
    <p:sldId id="319" r:id="rId12"/>
    <p:sldId id="305" r:id="rId13"/>
    <p:sldId id="323" r:id="rId14"/>
    <p:sldId id="335" r:id="rId15"/>
    <p:sldId id="332" r:id="rId16"/>
    <p:sldId id="327" r:id="rId17"/>
    <p:sldId id="340" r:id="rId18"/>
    <p:sldId id="348" r:id="rId19"/>
    <p:sldId id="344" r:id="rId20"/>
    <p:sldId id="342" r:id="rId21"/>
    <p:sldId id="261" r:id="rId22"/>
    <p:sldId id="262" r:id="rId23"/>
    <p:sldId id="263" r:id="rId24"/>
    <p:sldId id="264" r:id="rId25"/>
    <p:sldId id="266" r:id="rId26"/>
    <p:sldId id="265" r:id="rId27"/>
    <p:sldId id="269" r:id="rId28"/>
    <p:sldId id="270" r:id="rId29"/>
    <p:sldId id="271" r:id="rId30"/>
    <p:sldId id="273" r:id="rId31"/>
    <p:sldId id="274" r:id="rId32"/>
    <p:sldId id="275" r:id="rId33"/>
    <p:sldId id="276" r:id="rId34"/>
    <p:sldId id="351" r:id="rId35"/>
    <p:sldId id="277" r:id="rId36"/>
    <p:sldId id="35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74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E4F1-CD0F-48F3-958A-828F304EE066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122B-3533-442D-AFD4-B3A8934A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122B-3533-442D-AFD4-B3A8934A81D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122B-3533-442D-AFD4-B3A8934A81D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41;\Desktop\&#1042;&#1086;&#1083;&#1075;&#1072;\&#1042;&#1086;&#1083;&#1075;&#1072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jpeg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4.xml"/><Relationship Id="rId10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олг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0568" y="-459432"/>
            <a:ext cx="10081120" cy="7632848"/>
          </a:xfrm>
          <a:prstGeom prst="rect">
            <a:avLst/>
          </a:prstGeom>
        </p:spPr>
      </p:pic>
    </p:spTree>
  </p:cSld>
  <p:clrMapOvr>
    <a:masterClrMapping/>
  </p:clrMapOvr>
  <p:transition advClick="0" advTm="5600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города\саратов\293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0013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города\саратов\76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множение 3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города\волглград\Volgograd_panorama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города\волглград\0mam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"/>
            <a:ext cx="9144000" cy="6855626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города\волглград\63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множение 3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:\города\энгельс\Конкур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города\энгельс\1243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15082"/>
            <a:ext cx="410344" cy="43204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города\энгельс\ad197c90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Умножение 3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города\энгельс\c09fa0b239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города\маркс\0_18084_237858d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stok_volg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9144000" cy="48691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Поволжье. 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История</a:t>
            </a:r>
            <a:r>
              <a:rPr lang="ru-RU" sz="36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формирования</a:t>
            </a:r>
            <a:r>
              <a:rPr lang="ru-RU" sz="36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района. Географическое положение. Река Волга.</a:t>
            </a:r>
            <a:endParaRPr lang="ru-RU" sz="36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277688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города\маркс\800px-marks1_orig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sp>
        <p:nvSpPr>
          <p:cNvPr id="5" name="Умножение 4">
            <a:hlinkClick r:id="rId4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065315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			19 начало 20 века. Поволжье становится крупным районом производства товарного зерна и мукомольной промышленности. Начинается колонизация Заволжья. Не помещичья, а крестьянская. Усиливается транспортное значение Волги, которая становится «главной улицей России».</a:t>
            </a:r>
            <a:endParaRPr lang="ru-RU" dirty="0"/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Этап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30-40годы 20 века. Индустриализация в годы довоенных пятилеток. Строительство тракторного завода в Волгограде. Эвакуация оборонных предприятий в 1941-42 гг. изменили профиль Поволжья, из аграрного в аграрно-промышленный. А также Поволжье становится милитаризованным районом. ОПК в Казани, Ульяновске, Самаре, Саратове, Волгограде.</a:t>
            </a:r>
          </a:p>
          <a:p>
            <a:endParaRPr lang="ru-RU" dirty="0"/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Этап 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Послевоенный. Завершается строительство крупных ГЭС—Волгоградской, Саратовской (с плотиной у г. Балаково), Самарской (с плотиной у г. Тольятти), Нижнекамской, а позже Чебоксарской. Поволжье становится на 2 десятилетия главным нефтедобычи и нефтепереработки, что еще больше усложнило структуру хозяйства. И в результате  интенсивной  </a:t>
            </a:r>
            <a:r>
              <a:rPr lang="ru-RU" dirty="0" err="1" smtClean="0"/>
              <a:t>хоз</a:t>
            </a:r>
            <a:r>
              <a:rPr lang="ru-RU" dirty="0" smtClean="0"/>
              <a:t>. деятельности появились проблемы, связанные с рекой Волгой</a:t>
            </a:r>
            <a:endParaRPr lang="ru-RU" dirty="0"/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Современный</a:t>
            </a:r>
          </a:p>
          <a:p>
            <a:r>
              <a:rPr lang="ru-RU" dirty="0" smtClean="0"/>
              <a:t>Отрасли специализации:</a:t>
            </a:r>
          </a:p>
          <a:p>
            <a:r>
              <a:rPr lang="ru-RU" dirty="0" smtClean="0"/>
              <a:t>Машиностроение</a:t>
            </a:r>
          </a:p>
          <a:p>
            <a:r>
              <a:rPr lang="ru-RU" dirty="0" smtClean="0"/>
              <a:t>Химическая</a:t>
            </a:r>
          </a:p>
          <a:p>
            <a:r>
              <a:rPr lang="ru-RU" dirty="0" smtClean="0"/>
              <a:t>АПК</a:t>
            </a:r>
            <a:endParaRPr lang="en-US" dirty="0" smtClean="0"/>
          </a:p>
          <a:p>
            <a:r>
              <a:rPr lang="ru-RU" dirty="0" smtClean="0"/>
              <a:t>Электроэнергетика</a:t>
            </a:r>
            <a:endParaRPr lang="ru-RU" dirty="0"/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/>
          <a:lstStyle/>
          <a:p>
            <a:r>
              <a:rPr lang="ru-RU" b="1" dirty="0" smtClean="0"/>
              <a:t>Состав района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46483"/>
            <a:ext cx="4857752" cy="3311517"/>
          </a:xfrm>
        </p:spPr>
        <p:txBody>
          <a:bodyPr>
            <a:normAutofit lnSpcReduction="1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Республика Калмыкия (г. Элиста)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Республика Татарстан (г. Казань)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Ульяновская область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Самарская область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Пензенская область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Саратовская область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Волгоградская область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 smtClean="0">
                <a:cs typeface="Calibri" pitchFamily="34" charset="0"/>
              </a:rPr>
              <a:t>Астраханская область</a:t>
            </a:r>
          </a:p>
          <a:p>
            <a:endParaRPr lang="ru-RU" dirty="0"/>
          </a:p>
        </p:txBody>
      </p:sp>
      <p:pic>
        <p:nvPicPr>
          <p:cNvPr id="4" name="Picture 9" descr="карта Поволж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4245306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6248" y="1785926"/>
            <a:ext cx="22145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dirty="0" smtClean="0"/>
              <a:t>536,4 тыс. </a:t>
            </a:r>
            <a:r>
              <a:rPr lang="ru-RU" sz="2400" dirty="0" smtClean="0">
                <a:cs typeface="Calibri" pitchFamily="34" charset="0"/>
              </a:rPr>
              <a:t>км²</a:t>
            </a:r>
          </a:p>
          <a:p>
            <a:pPr algn="ctr">
              <a:lnSpc>
                <a:spcPts val="2200"/>
              </a:lnSpc>
            </a:pPr>
            <a:r>
              <a:rPr lang="ru-RU" sz="2400" dirty="0" smtClean="0"/>
              <a:t>3,2% территории РФ </a:t>
            </a:r>
            <a:endParaRPr lang="ru-RU" sz="2400" dirty="0">
              <a:cs typeface="Calibri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58016" y="928670"/>
            <a:ext cx="1714512" cy="766542"/>
            <a:chOff x="814937" y="-2081340"/>
            <a:chExt cx="1492739" cy="55222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814937" y="-2081340"/>
              <a:ext cx="1492739" cy="5522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814937" y="-2081340"/>
              <a:ext cx="1492739" cy="55222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Население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572264" y="1643050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16 млн. 787 тыс. чел., 11,5% населения РФ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786058"/>
            <a:ext cx="4286280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0"/>
            <a:r>
              <a:rPr lang="ru-RU" sz="2000" b="1" dirty="0" smtClean="0">
                <a:solidFill>
                  <a:schemeClr val="bg1"/>
                </a:solidFill>
              </a:rPr>
              <a:t>Субъекты Федерации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928670"/>
            <a:ext cx="1714512" cy="7665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Территория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8388424" y="6237312"/>
            <a:ext cx="432048" cy="360040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9" grpId="0"/>
      <p:bldP spid="15" grpId="0"/>
      <p:bldP spid="17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562074"/>
          </a:xfrm>
        </p:spPr>
        <p:txBody>
          <a:bodyPr>
            <a:normAutofit/>
          </a:bodyPr>
          <a:lstStyle/>
          <a:p>
            <a:endParaRPr lang="ru-RU" sz="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Положение района на территории государства (окраинное, пограничное, центральное). Число и название пограничных государств.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Экономическое окружение (соседние районы).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Приморское или внутриконтинентальное положение. Наличие выхода к морям, океанам.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Положение относительно крупнейших топливно-энергетических и сырьевых баз.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Положение по отношению к транспортным магистралям.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Выводы.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Географическое положение района</a:t>
            </a:r>
            <a:endParaRPr lang="ru-RU" sz="4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5-конечная звезда 5">
            <a:hlinkClick r:id="rId2" action="ppaction://hlinksldjump"/>
          </p:cNvPr>
          <p:cNvSpPr/>
          <p:nvPr/>
        </p:nvSpPr>
        <p:spPr>
          <a:xfrm>
            <a:off x="251520" y="1268760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51520" y="26369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4" action="ppaction://hlinksldjump"/>
          </p:cNvPr>
          <p:cNvSpPr/>
          <p:nvPr/>
        </p:nvSpPr>
        <p:spPr>
          <a:xfrm>
            <a:off x="251520" y="335699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5" action="ppaction://hlinksldjump"/>
          </p:cNvPr>
          <p:cNvSpPr/>
          <p:nvPr/>
        </p:nvSpPr>
        <p:spPr>
          <a:xfrm>
            <a:off x="251520" y="4509120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6" action="ppaction://hlinksldjump"/>
          </p:cNvPr>
          <p:cNvSpPr/>
          <p:nvPr/>
        </p:nvSpPr>
        <p:spPr>
          <a:xfrm>
            <a:off x="251520" y="551723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hlinkClick r:id="rId7" action="ppaction://hlinksldjump"/>
          </p:cNvPr>
          <p:cNvSpPr/>
          <p:nvPr/>
        </p:nvSpPr>
        <p:spPr>
          <a:xfrm>
            <a:off x="251520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8388424" y="6237312"/>
            <a:ext cx="432048" cy="360040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изображ\Поволжье\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88832" cy="4722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259632" y="2420888"/>
            <a:ext cx="1224136" cy="936104"/>
          </a:xfrm>
          <a:custGeom>
            <a:avLst/>
            <a:gdLst>
              <a:gd name="connsiteX0" fmla="*/ 843688 w 1710792"/>
              <a:gd name="connsiteY0" fmla="*/ 725214 h 1264551"/>
              <a:gd name="connsiteX1" fmla="*/ 796392 w 1710792"/>
              <a:gd name="connsiteY1" fmla="*/ 819807 h 1264551"/>
              <a:gd name="connsiteX2" fmla="*/ 749095 w 1710792"/>
              <a:gd name="connsiteY2" fmla="*/ 851338 h 1264551"/>
              <a:gd name="connsiteX3" fmla="*/ 686033 w 1710792"/>
              <a:gd name="connsiteY3" fmla="*/ 677917 h 1264551"/>
              <a:gd name="connsiteX4" fmla="*/ 591440 w 1710792"/>
              <a:gd name="connsiteY4" fmla="*/ 740979 h 1264551"/>
              <a:gd name="connsiteX5" fmla="*/ 481081 w 1710792"/>
              <a:gd name="connsiteY5" fmla="*/ 788276 h 1264551"/>
              <a:gd name="connsiteX6" fmla="*/ 433785 w 1710792"/>
              <a:gd name="connsiteY6" fmla="*/ 819807 h 1264551"/>
              <a:gd name="connsiteX7" fmla="*/ 496847 w 1710792"/>
              <a:gd name="connsiteY7" fmla="*/ 993228 h 1264551"/>
              <a:gd name="connsiteX8" fmla="*/ 496847 w 1710792"/>
              <a:gd name="connsiteY8" fmla="*/ 1135117 h 1264551"/>
              <a:gd name="connsiteX9" fmla="*/ 481081 w 1710792"/>
              <a:gd name="connsiteY9" fmla="*/ 1182414 h 1264551"/>
              <a:gd name="connsiteX10" fmla="*/ 433785 w 1710792"/>
              <a:gd name="connsiteY10" fmla="*/ 1213945 h 1264551"/>
              <a:gd name="connsiteX11" fmla="*/ 418019 w 1710792"/>
              <a:gd name="connsiteY11" fmla="*/ 1261241 h 1264551"/>
              <a:gd name="connsiteX12" fmla="*/ 291895 w 1710792"/>
              <a:gd name="connsiteY12" fmla="*/ 1213945 h 1264551"/>
              <a:gd name="connsiteX13" fmla="*/ 213068 w 1710792"/>
              <a:gd name="connsiteY13" fmla="*/ 1229710 h 1264551"/>
              <a:gd name="connsiteX14" fmla="*/ 165771 w 1710792"/>
              <a:gd name="connsiteY14" fmla="*/ 1245476 h 1264551"/>
              <a:gd name="connsiteX15" fmla="*/ 102709 w 1710792"/>
              <a:gd name="connsiteY15" fmla="*/ 1261241 h 1264551"/>
              <a:gd name="connsiteX16" fmla="*/ 71178 w 1710792"/>
              <a:gd name="connsiteY16" fmla="*/ 1166648 h 1264551"/>
              <a:gd name="connsiteX17" fmla="*/ 39647 w 1710792"/>
              <a:gd name="connsiteY17" fmla="*/ 1103586 h 1264551"/>
              <a:gd name="connsiteX18" fmla="*/ 23881 w 1710792"/>
              <a:gd name="connsiteY18" fmla="*/ 1056290 h 1264551"/>
              <a:gd name="connsiteX19" fmla="*/ 8116 w 1710792"/>
              <a:gd name="connsiteY19" fmla="*/ 835572 h 1264551"/>
              <a:gd name="connsiteX20" fmla="*/ 102709 w 1710792"/>
              <a:gd name="connsiteY20" fmla="*/ 819807 h 1264551"/>
              <a:gd name="connsiteX21" fmla="*/ 150006 w 1710792"/>
              <a:gd name="connsiteY21" fmla="*/ 788276 h 1264551"/>
              <a:gd name="connsiteX22" fmla="*/ 197302 w 1710792"/>
              <a:gd name="connsiteY22" fmla="*/ 772510 h 1264551"/>
              <a:gd name="connsiteX23" fmla="*/ 165771 w 1710792"/>
              <a:gd name="connsiteY23" fmla="*/ 725214 h 1264551"/>
              <a:gd name="connsiteX24" fmla="*/ 134240 w 1710792"/>
              <a:gd name="connsiteY24" fmla="*/ 551793 h 1264551"/>
              <a:gd name="connsiteX25" fmla="*/ 181537 w 1710792"/>
              <a:gd name="connsiteY25" fmla="*/ 520262 h 1264551"/>
              <a:gd name="connsiteX26" fmla="*/ 228833 w 1710792"/>
              <a:gd name="connsiteY26" fmla="*/ 536028 h 1264551"/>
              <a:gd name="connsiteX27" fmla="*/ 276130 w 1710792"/>
              <a:gd name="connsiteY27" fmla="*/ 520262 h 1264551"/>
              <a:gd name="connsiteX28" fmla="*/ 260364 w 1710792"/>
              <a:gd name="connsiteY28" fmla="*/ 457200 h 1264551"/>
              <a:gd name="connsiteX29" fmla="*/ 228833 w 1710792"/>
              <a:gd name="connsiteY29" fmla="*/ 409903 h 1264551"/>
              <a:gd name="connsiteX30" fmla="*/ 276130 w 1710792"/>
              <a:gd name="connsiteY30" fmla="*/ 362607 h 1264551"/>
              <a:gd name="connsiteX31" fmla="*/ 307661 w 1710792"/>
              <a:gd name="connsiteY31" fmla="*/ 315310 h 1264551"/>
              <a:gd name="connsiteX32" fmla="*/ 323426 w 1710792"/>
              <a:gd name="connsiteY32" fmla="*/ 268014 h 1264551"/>
              <a:gd name="connsiteX33" fmla="*/ 481081 w 1710792"/>
              <a:gd name="connsiteY33" fmla="*/ 236483 h 1264551"/>
              <a:gd name="connsiteX34" fmla="*/ 544143 w 1710792"/>
              <a:gd name="connsiteY34" fmla="*/ 173421 h 1264551"/>
              <a:gd name="connsiteX35" fmla="*/ 607206 w 1710792"/>
              <a:gd name="connsiteY35" fmla="*/ 157655 h 1264551"/>
              <a:gd name="connsiteX36" fmla="*/ 654502 w 1710792"/>
              <a:gd name="connsiteY36" fmla="*/ 126124 h 1264551"/>
              <a:gd name="connsiteX37" fmla="*/ 717564 w 1710792"/>
              <a:gd name="connsiteY37" fmla="*/ 110359 h 1264551"/>
              <a:gd name="connsiteX38" fmla="*/ 796392 w 1710792"/>
              <a:gd name="connsiteY38" fmla="*/ 0 h 1264551"/>
              <a:gd name="connsiteX39" fmla="*/ 859454 w 1710792"/>
              <a:gd name="connsiteY39" fmla="*/ 94593 h 1264551"/>
              <a:gd name="connsiteX40" fmla="*/ 875219 w 1710792"/>
              <a:gd name="connsiteY40" fmla="*/ 141890 h 1264551"/>
              <a:gd name="connsiteX41" fmla="*/ 969812 w 1710792"/>
              <a:gd name="connsiteY41" fmla="*/ 157655 h 1264551"/>
              <a:gd name="connsiteX42" fmla="*/ 985578 w 1710792"/>
              <a:gd name="connsiteY42" fmla="*/ 204952 h 1264551"/>
              <a:gd name="connsiteX43" fmla="*/ 1064406 w 1710792"/>
              <a:gd name="connsiteY43" fmla="*/ 126124 h 1264551"/>
              <a:gd name="connsiteX44" fmla="*/ 1143233 w 1710792"/>
              <a:gd name="connsiteY44" fmla="*/ 141890 h 1264551"/>
              <a:gd name="connsiteX45" fmla="*/ 1190530 w 1710792"/>
              <a:gd name="connsiteY45" fmla="*/ 173421 h 1264551"/>
              <a:gd name="connsiteX46" fmla="*/ 1285123 w 1710792"/>
              <a:gd name="connsiteY46" fmla="*/ 157655 h 1264551"/>
              <a:gd name="connsiteX47" fmla="*/ 1332419 w 1710792"/>
              <a:gd name="connsiteY47" fmla="*/ 126124 h 1264551"/>
              <a:gd name="connsiteX48" fmla="*/ 1521606 w 1710792"/>
              <a:gd name="connsiteY48" fmla="*/ 141890 h 1264551"/>
              <a:gd name="connsiteX49" fmla="*/ 1537371 w 1710792"/>
              <a:gd name="connsiteY49" fmla="*/ 283779 h 1264551"/>
              <a:gd name="connsiteX50" fmla="*/ 1584668 w 1710792"/>
              <a:gd name="connsiteY50" fmla="*/ 299545 h 1264551"/>
              <a:gd name="connsiteX51" fmla="*/ 1616199 w 1710792"/>
              <a:gd name="connsiteY51" fmla="*/ 346841 h 1264551"/>
              <a:gd name="connsiteX52" fmla="*/ 1663495 w 1710792"/>
              <a:gd name="connsiteY52" fmla="*/ 378372 h 1264551"/>
              <a:gd name="connsiteX53" fmla="*/ 1710792 w 1710792"/>
              <a:gd name="connsiteY53" fmla="*/ 425669 h 1264551"/>
              <a:gd name="connsiteX54" fmla="*/ 1568902 w 1710792"/>
              <a:gd name="connsiteY54" fmla="*/ 488731 h 1264551"/>
              <a:gd name="connsiteX55" fmla="*/ 1395481 w 1710792"/>
              <a:gd name="connsiteY55" fmla="*/ 599090 h 1264551"/>
              <a:gd name="connsiteX56" fmla="*/ 1300888 w 1710792"/>
              <a:gd name="connsiteY56" fmla="*/ 630621 h 1264551"/>
              <a:gd name="connsiteX57" fmla="*/ 1253592 w 1710792"/>
              <a:gd name="connsiteY57" fmla="*/ 662152 h 1264551"/>
              <a:gd name="connsiteX58" fmla="*/ 1048640 w 1710792"/>
              <a:gd name="connsiteY58" fmla="*/ 709448 h 1264551"/>
              <a:gd name="connsiteX59" fmla="*/ 827923 w 1710792"/>
              <a:gd name="connsiteY59" fmla="*/ 756745 h 1264551"/>
              <a:gd name="connsiteX60" fmla="*/ 859454 w 1710792"/>
              <a:gd name="connsiteY60" fmla="*/ 709448 h 1264551"/>
              <a:gd name="connsiteX61" fmla="*/ 843688 w 1710792"/>
              <a:gd name="connsiteY61" fmla="*/ 725214 h 12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710792" h="1264551">
                <a:moveTo>
                  <a:pt x="843688" y="725214"/>
                </a:moveTo>
                <a:cubicBezTo>
                  <a:pt x="833178" y="743607"/>
                  <a:pt x="817544" y="791605"/>
                  <a:pt x="796392" y="819807"/>
                </a:cubicBezTo>
                <a:cubicBezTo>
                  <a:pt x="785023" y="834965"/>
                  <a:pt x="757569" y="868286"/>
                  <a:pt x="749095" y="851338"/>
                </a:cubicBezTo>
                <a:cubicBezTo>
                  <a:pt x="648064" y="649275"/>
                  <a:pt x="809743" y="719155"/>
                  <a:pt x="686033" y="677917"/>
                </a:cubicBezTo>
                <a:cubicBezTo>
                  <a:pt x="584576" y="711737"/>
                  <a:pt x="694774" y="667170"/>
                  <a:pt x="591440" y="740979"/>
                </a:cubicBezTo>
                <a:cubicBezTo>
                  <a:pt x="514891" y="795656"/>
                  <a:pt x="549700" y="753966"/>
                  <a:pt x="481081" y="788276"/>
                </a:cubicBezTo>
                <a:cubicBezTo>
                  <a:pt x="464134" y="796750"/>
                  <a:pt x="449550" y="809297"/>
                  <a:pt x="433785" y="819807"/>
                </a:cubicBezTo>
                <a:cubicBezTo>
                  <a:pt x="469912" y="964313"/>
                  <a:pt x="441278" y="909874"/>
                  <a:pt x="496847" y="993228"/>
                </a:cubicBezTo>
                <a:cubicBezTo>
                  <a:pt x="520797" y="1065079"/>
                  <a:pt x="519044" y="1035232"/>
                  <a:pt x="496847" y="1135117"/>
                </a:cubicBezTo>
                <a:cubicBezTo>
                  <a:pt x="493242" y="1151340"/>
                  <a:pt x="491462" y="1169437"/>
                  <a:pt x="481081" y="1182414"/>
                </a:cubicBezTo>
                <a:cubicBezTo>
                  <a:pt x="469245" y="1197210"/>
                  <a:pt x="449550" y="1203435"/>
                  <a:pt x="433785" y="1213945"/>
                </a:cubicBezTo>
                <a:cubicBezTo>
                  <a:pt x="428530" y="1229710"/>
                  <a:pt x="433784" y="1255986"/>
                  <a:pt x="418019" y="1261241"/>
                </a:cubicBezTo>
                <a:cubicBezTo>
                  <a:pt x="372562" y="1276393"/>
                  <a:pt x="324753" y="1235850"/>
                  <a:pt x="291895" y="1213945"/>
                </a:cubicBezTo>
                <a:cubicBezTo>
                  <a:pt x="265619" y="1219200"/>
                  <a:pt x="239064" y="1223211"/>
                  <a:pt x="213068" y="1229710"/>
                </a:cubicBezTo>
                <a:cubicBezTo>
                  <a:pt x="196946" y="1233741"/>
                  <a:pt x="181750" y="1240911"/>
                  <a:pt x="165771" y="1245476"/>
                </a:cubicBezTo>
                <a:cubicBezTo>
                  <a:pt x="144937" y="1251429"/>
                  <a:pt x="123730" y="1255986"/>
                  <a:pt x="102709" y="1261241"/>
                </a:cubicBezTo>
                <a:lnTo>
                  <a:pt x="71178" y="1166648"/>
                </a:lnTo>
                <a:cubicBezTo>
                  <a:pt x="63746" y="1144352"/>
                  <a:pt x="48905" y="1125188"/>
                  <a:pt x="39647" y="1103586"/>
                </a:cubicBezTo>
                <a:cubicBezTo>
                  <a:pt x="33101" y="1088312"/>
                  <a:pt x="29136" y="1072055"/>
                  <a:pt x="23881" y="1056290"/>
                </a:cubicBezTo>
                <a:cubicBezTo>
                  <a:pt x="18626" y="982717"/>
                  <a:pt x="-15209" y="905547"/>
                  <a:pt x="8116" y="835572"/>
                </a:cubicBezTo>
                <a:cubicBezTo>
                  <a:pt x="18225" y="805246"/>
                  <a:pt x="72383" y="829915"/>
                  <a:pt x="102709" y="819807"/>
                </a:cubicBezTo>
                <a:cubicBezTo>
                  <a:pt x="120685" y="813815"/>
                  <a:pt x="133059" y="796750"/>
                  <a:pt x="150006" y="788276"/>
                </a:cubicBezTo>
                <a:cubicBezTo>
                  <a:pt x="164870" y="780844"/>
                  <a:pt x="181537" y="777765"/>
                  <a:pt x="197302" y="772510"/>
                </a:cubicBezTo>
                <a:cubicBezTo>
                  <a:pt x="186792" y="756745"/>
                  <a:pt x="174245" y="742161"/>
                  <a:pt x="165771" y="725214"/>
                </a:cubicBezTo>
                <a:cubicBezTo>
                  <a:pt x="141470" y="676611"/>
                  <a:pt x="139674" y="595262"/>
                  <a:pt x="134240" y="551793"/>
                </a:cubicBezTo>
                <a:cubicBezTo>
                  <a:pt x="150006" y="541283"/>
                  <a:pt x="162847" y="523377"/>
                  <a:pt x="181537" y="520262"/>
                </a:cubicBezTo>
                <a:cubicBezTo>
                  <a:pt x="197929" y="517530"/>
                  <a:pt x="212215" y="536028"/>
                  <a:pt x="228833" y="536028"/>
                </a:cubicBezTo>
                <a:cubicBezTo>
                  <a:pt x="245452" y="536028"/>
                  <a:pt x="260364" y="525517"/>
                  <a:pt x="276130" y="520262"/>
                </a:cubicBezTo>
                <a:cubicBezTo>
                  <a:pt x="270875" y="499241"/>
                  <a:pt x="268899" y="477116"/>
                  <a:pt x="260364" y="457200"/>
                </a:cubicBezTo>
                <a:cubicBezTo>
                  <a:pt x="252900" y="439784"/>
                  <a:pt x="225718" y="428593"/>
                  <a:pt x="228833" y="409903"/>
                </a:cubicBezTo>
                <a:cubicBezTo>
                  <a:pt x="232499" y="387911"/>
                  <a:pt x="261857" y="379735"/>
                  <a:pt x="276130" y="362607"/>
                </a:cubicBezTo>
                <a:cubicBezTo>
                  <a:pt x="288260" y="348051"/>
                  <a:pt x="297151" y="331076"/>
                  <a:pt x="307661" y="315310"/>
                </a:cubicBezTo>
                <a:cubicBezTo>
                  <a:pt x="312916" y="299545"/>
                  <a:pt x="315994" y="282878"/>
                  <a:pt x="323426" y="268014"/>
                </a:cubicBezTo>
                <a:cubicBezTo>
                  <a:pt x="365510" y="183845"/>
                  <a:pt x="365110" y="221986"/>
                  <a:pt x="481081" y="236483"/>
                </a:cubicBezTo>
                <a:cubicBezTo>
                  <a:pt x="579886" y="302352"/>
                  <a:pt x="483238" y="258688"/>
                  <a:pt x="544143" y="173421"/>
                </a:cubicBezTo>
                <a:cubicBezTo>
                  <a:pt x="556737" y="155789"/>
                  <a:pt x="586185" y="162910"/>
                  <a:pt x="607206" y="157655"/>
                </a:cubicBezTo>
                <a:cubicBezTo>
                  <a:pt x="622971" y="147145"/>
                  <a:pt x="637086" y="133588"/>
                  <a:pt x="654502" y="126124"/>
                </a:cubicBezTo>
                <a:cubicBezTo>
                  <a:pt x="674418" y="117589"/>
                  <a:pt x="703463" y="126810"/>
                  <a:pt x="717564" y="110359"/>
                </a:cubicBezTo>
                <a:cubicBezTo>
                  <a:pt x="835281" y="-26977"/>
                  <a:pt x="677098" y="39766"/>
                  <a:pt x="796392" y="0"/>
                </a:cubicBezTo>
                <a:lnTo>
                  <a:pt x="859454" y="94593"/>
                </a:lnTo>
                <a:cubicBezTo>
                  <a:pt x="868672" y="108420"/>
                  <a:pt x="860790" y="133645"/>
                  <a:pt x="875219" y="141890"/>
                </a:cubicBezTo>
                <a:cubicBezTo>
                  <a:pt x="902973" y="157750"/>
                  <a:pt x="938281" y="152400"/>
                  <a:pt x="969812" y="157655"/>
                </a:cubicBezTo>
                <a:cubicBezTo>
                  <a:pt x="975067" y="173421"/>
                  <a:pt x="970148" y="198780"/>
                  <a:pt x="985578" y="204952"/>
                </a:cubicBezTo>
                <a:cubicBezTo>
                  <a:pt x="1057239" y="233616"/>
                  <a:pt x="1055806" y="160521"/>
                  <a:pt x="1064406" y="126124"/>
                </a:cubicBezTo>
                <a:cubicBezTo>
                  <a:pt x="1090682" y="131379"/>
                  <a:pt x="1118143" y="132481"/>
                  <a:pt x="1143233" y="141890"/>
                </a:cubicBezTo>
                <a:cubicBezTo>
                  <a:pt x="1160974" y="148543"/>
                  <a:pt x="1171698" y="171329"/>
                  <a:pt x="1190530" y="173421"/>
                </a:cubicBezTo>
                <a:cubicBezTo>
                  <a:pt x="1222300" y="176951"/>
                  <a:pt x="1253592" y="162910"/>
                  <a:pt x="1285123" y="157655"/>
                </a:cubicBezTo>
                <a:cubicBezTo>
                  <a:pt x="1300888" y="147145"/>
                  <a:pt x="1313513" y="127384"/>
                  <a:pt x="1332419" y="126124"/>
                </a:cubicBezTo>
                <a:cubicBezTo>
                  <a:pt x="1395560" y="121915"/>
                  <a:pt x="1471448" y="103307"/>
                  <a:pt x="1521606" y="141890"/>
                </a:cubicBezTo>
                <a:cubicBezTo>
                  <a:pt x="1559325" y="170904"/>
                  <a:pt x="1519697" y="239595"/>
                  <a:pt x="1537371" y="283779"/>
                </a:cubicBezTo>
                <a:cubicBezTo>
                  <a:pt x="1543543" y="299209"/>
                  <a:pt x="1568902" y="294290"/>
                  <a:pt x="1584668" y="299545"/>
                </a:cubicBezTo>
                <a:cubicBezTo>
                  <a:pt x="1595178" y="315310"/>
                  <a:pt x="1602801" y="333443"/>
                  <a:pt x="1616199" y="346841"/>
                </a:cubicBezTo>
                <a:cubicBezTo>
                  <a:pt x="1629597" y="360239"/>
                  <a:pt x="1648939" y="366242"/>
                  <a:pt x="1663495" y="378372"/>
                </a:cubicBezTo>
                <a:cubicBezTo>
                  <a:pt x="1680623" y="392646"/>
                  <a:pt x="1695026" y="409903"/>
                  <a:pt x="1710792" y="425669"/>
                </a:cubicBezTo>
                <a:cubicBezTo>
                  <a:pt x="1675206" y="532425"/>
                  <a:pt x="1727888" y="421790"/>
                  <a:pt x="1568902" y="488731"/>
                </a:cubicBezTo>
                <a:cubicBezTo>
                  <a:pt x="1505752" y="515320"/>
                  <a:pt x="1453288" y="562304"/>
                  <a:pt x="1395481" y="599090"/>
                </a:cubicBezTo>
                <a:cubicBezTo>
                  <a:pt x="1367441" y="616934"/>
                  <a:pt x="1328542" y="612185"/>
                  <a:pt x="1300888" y="630621"/>
                </a:cubicBezTo>
                <a:cubicBezTo>
                  <a:pt x="1285123" y="641131"/>
                  <a:pt x="1270907" y="654457"/>
                  <a:pt x="1253592" y="662152"/>
                </a:cubicBezTo>
                <a:cubicBezTo>
                  <a:pt x="1171584" y="698600"/>
                  <a:pt x="1138417" y="696623"/>
                  <a:pt x="1048640" y="709448"/>
                </a:cubicBezTo>
                <a:cubicBezTo>
                  <a:pt x="975159" y="758435"/>
                  <a:pt x="952473" y="784423"/>
                  <a:pt x="827923" y="756745"/>
                </a:cubicBezTo>
                <a:cubicBezTo>
                  <a:pt x="809426" y="752635"/>
                  <a:pt x="840506" y="709448"/>
                  <a:pt x="859454" y="709448"/>
                </a:cubicBezTo>
                <a:cubicBezTo>
                  <a:pt x="876073" y="709448"/>
                  <a:pt x="854198" y="706821"/>
                  <a:pt x="843688" y="72521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916832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700" b="1" dirty="0" smtClean="0"/>
              <a:t>Поволжье</a:t>
            </a:r>
            <a:r>
              <a:rPr lang="ru-RU" sz="2700" dirty="0" smtClean="0"/>
              <a:t> – экономический район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бассейне реки Волга. 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Протяженность района С — Ю: 1500 км.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административном плане РФ район принадлежит к Приволжскому федеральному округу, столицей которого является г. Нижний Новгород.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8" name="Умножение 7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на\Desktop\работа\16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54061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0">
              <a:tabLst>
                <a:tab pos="0" algn="l"/>
              </a:tabLst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	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716016" y="260648"/>
            <a:ext cx="4427984" cy="65973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ВЫХОД В 5 МОРЕЙ ПО: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Волго-Донскому каналу (Азовское, Черное моря);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Волго-Балтийскому каналу (Балтийское море);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Беломоро-Балтийскому</a:t>
            </a:r>
            <a:r>
              <a:rPr lang="ru-RU" dirty="0" smtClean="0">
                <a:solidFill>
                  <a:schemeClr val="tx1"/>
                </a:solidFill>
              </a:rPr>
              <a:t> каналу (Белое море);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р. Волга впадает в Каспийское море.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Умножение 6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5 море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30310" cy="6858000"/>
          </a:xfrm>
          <a:prstGeom prst="rect">
            <a:avLst/>
          </a:prstGeom>
        </p:spPr>
      </p:pic>
      <p:sp>
        <p:nvSpPr>
          <p:cNvPr id="11" name="Умножение 10">
            <a:hlinkClick r:id="rId2" action="ppaction://hlinksldjump"/>
          </p:cNvPr>
          <p:cNvSpPr/>
          <p:nvPr/>
        </p:nvSpPr>
        <p:spPr>
          <a:xfrm>
            <a:off x="475928" y="63897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491880" y="2708920"/>
            <a:ext cx="2160240" cy="21602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2351722" y="1268760"/>
            <a:ext cx="144016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XVII-XVIII</a:t>
            </a:r>
            <a:r>
              <a:rPr lang="ru-RU" sz="1600" b="1" dirty="0" smtClean="0"/>
              <a:t> вв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2477500" y="3717032"/>
            <a:ext cx="916781" cy="201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1000100" y="3214686"/>
            <a:ext cx="144016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</a:p>
          <a:p>
            <a:pPr algn="ctr"/>
            <a:r>
              <a:rPr lang="ru-RU" sz="1600" b="1" dirty="0" smtClean="0"/>
              <a:t>до </a:t>
            </a:r>
            <a:r>
              <a:rPr lang="en-US" sz="1600" b="1" dirty="0" smtClean="0"/>
              <a:t>XVI</a:t>
            </a:r>
            <a:r>
              <a:rPr lang="ru-RU" sz="1600" b="1" dirty="0" smtClean="0"/>
              <a:t> в.</a:t>
            </a:r>
            <a:endParaRPr lang="ru-RU" sz="1600" b="1" dirty="0"/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2368822" y="5229200"/>
            <a:ext cx="144016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</a:p>
          <a:p>
            <a:pPr algn="ctr"/>
            <a:r>
              <a:rPr lang="ru-RU" sz="1600" b="1" dirty="0" err="1" smtClean="0"/>
              <a:t>Современ-ный</a:t>
            </a:r>
            <a:endParaRPr lang="ru-RU" sz="1600" b="1" dirty="0"/>
          </a:p>
        </p:txBody>
      </p:sp>
      <p:sp>
        <p:nvSpPr>
          <p:cNvPr id="14" name="Скругленный прямоугольник 13">
            <a:hlinkClick r:id="rId7" action="ppaction://hlinksldjump"/>
          </p:cNvPr>
          <p:cNvSpPr/>
          <p:nvPr/>
        </p:nvSpPr>
        <p:spPr>
          <a:xfrm>
            <a:off x="5232042" y="1268760"/>
            <a:ext cx="144016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ru-RU" sz="3200" b="1" dirty="0" smtClean="0"/>
          </a:p>
          <a:p>
            <a:pPr algn="ctr"/>
            <a:r>
              <a:rPr lang="en-US" sz="1600" b="1" dirty="0" smtClean="0"/>
              <a:t>XIX-</a:t>
            </a:r>
            <a:r>
              <a:rPr lang="ru-RU" sz="1600" b="1" dirty="0" smtClean="0"/>
              <a:t>начало </a:t>
            </a:r>
            <a:r>
              <a:rPr lang="en-US" sz="1600" b="1" dirty="0" smtClean="0"/>
              <a:t>XX </a:t>
            </a:r>
            <a:r>
              <a:rPr lang="ru-RU" sz="1600" b="1" dirty="0" smtClean="0"/>
              <a:t>в.</a:t>
            </a:r>
            <a:endParaRPr lang="ru-RU" sz="1600" b="1" dirty="0"/>
          </a:p>
        </p:txBody>
      </p:sp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6715140" y="3214686"/>
            <a:ext cx="144016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</a:p>
          <a:p>
            <a:pPr algn="ctr"/>
            <a:r>
              <a:rPr lang="en-US" b="1" dirty="0" smtClean="0"/>
              <a:t> </a:t>
            </a:r>
            <a:r>
              <a:rPr lang="en-US" sz="1600" b="1" dirty="0" smtClean="0"/>
              <a:t>30-40 </a:t>
            </a:r>
            <a:r>
              <a:rPr lang="ru-RU" sz="1600" b="1" dirty="0" smtClean="0"/>
              <a:t>гг.      </a:t>
            </a:r>
            <a:r>
              <a:rPr lang="en-US" sz="1600" b="1" dirty="0" smtClean="0"/>
              <a:t>XX</a:t>
            </a:r>
            <a:r>
              <a:rPr lang="ru-RU" sz="1600" b="1" dirty="0" smtClean="0"/>
              <a:t> в.</a:t>
            </a:r>
            <a:endParaRPr lang="ru-RU" sz="1600" b="1" dirty="0"/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5249142" y="5229200"/>
            <a:ext cx="144016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</a:p>
          <a:p>
            <a:pPr algn="ctr"/>
            <a:r>
              <a:rPr lang="ru-RU" sz="1600" b="1" dirty="0" err="1" smtClean="0"/>
              <a:t>Послевоен-ные</a:t>
            </a:r>
            <a:r>
              <a:rPr lang="ru-RU" sz="1600" b="1" dirty="0" smtClean="0"/>
              <a:t> годы</a:t>
            </a:r>
            <a:endParaRPr lang="ru-RU" sz="16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708740" y="3717032"/>
            <a:ext cx="916781" cy="201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087437">
            <a:off x="5293227" y="2632359"/>
            <a:ext cx="701137" cy="17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044402">
            <a:off x="3029778" y="4720590"/>
            <a:ext cx="701137" cy="17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918989">
            <a:off x="3123336" y="2663175"/>
            <a:ext cx="701137" cy="17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767207">
            <a:off x="5313863" y="4734726"/>
            <a:ext cx="701137" cy="17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60648"/>
            <a:ext cx="8676456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История</a:t>
            </a:r>
            <a:r>
              <a:rPr lang="ru-RU" sz="4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формирования</a:t>
            </a:r>
            <a:r>
              <a:rPr lang="ru-RU" sz="4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района</a:t>
            </a:r>
            <a:endParaRPr lang="ru-RU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Стрелка вправо 23">
            <a:hlinkClick r:id="rId10" action="ppaction://hlinksldjump"/>
          </p:cNvPr>
          <p:cNvSpPr/>
          <p:nvPr/>
        </p:nvSpPr>
        <p:spPr>
          <a:xfrm>
            <a:off x="8388424" y="6237312"/>
            <a:ext cx="432048" cy="360040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Поволжье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76664" cy="504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5013176"/>
            <a:ext cx="9144000" cy="144016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	Имеет собственную топливно-энергетическую базу федерального значения: богатые месторождения газа и нефти, каскады ГЭС.</a:t>
            </a:r>
          </a:p>
        </p:txBody>
      </p:sp>
      <p:sp>
        <p:nvSpPr>
          <p:cNvPr id="6" name="Умножение 5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403" t="14760" r="9636" b="15896"/>
          <a:stretch>
            <a:fillRect/>
          </a:stretch>
        </p:blipFill>
        <p:spPr bwMode="auto">
          <a:xfrm>
            <a:off x="1" y="0"/>
            <a:ext cx="9144000" cy="5013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085184"/>
            <a:ext cx="9144000" cy="178510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З</a:t>
            </a:r>
            <a:r>
              <a:rPr lang="ru-RU" sz="2200" dirty="0" smtClean="0"/>
              <a:t>анимает </a:t>
            </a:r>
            <a:r>
              <a:rPr lang="ru-RU" sz="2200" dirty="0"/>
              <a:t>оживленный перекресток Волги и разветвленной сети ж/д между развитым Европейским Центром и Северным Кавказом с одной стороны, Уралом, Сибирью и Казахстаном - </a:t>
            </a:r>
            <a:r>
              <a:rPr lang="ru-RU" sz="2200" dirty="0" smtClean="0"/>
              <a:t>с другой. Волго-Камский водный путь имеет выход в Каспийское, Азовское, Черное и Балтийское моря. </a:t>
            </a:r>
            <a:endParaRPr lang="ru-RU" sz="2200" dirty="0"/>
          </a:p>
        </p:txBody>
      </p:sp>
      <p:sp>
        <p:nvSpPr>
          <p:cNvPr id="6" name="Умножение 5">
            <a:hlinkClick r:id="rId4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80528" y="0"/>
            <a:ext cx="9324528" cy="685800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4000" b="1" dirty="0" smtClean="0"/>
              <a:t>ЭГП Поволжья выгодно</a:t>
            </a:r>
          </a:p>
          <a:p>
            <a:pPr algn="ctr"/>
            <a:endParaRPr lang="ru-RU" sz="2800" dirty="0" smtClean="0"/>
          </a:p>
          <a:p>
            <a:pPr marL="914400" lvl="1" indent="-457200"/>
            <a:r>
              <a:rPr lang="ru-RU" sz="3200" dirty="0" smtClean="0"/>
              <a:t>	</a:t>
            </a:r>
            <a:r>
              <a:rPr lang="ru-RU" sz="3000" dirty="0" smtClean="0"/>
              <a:t>1. Влияние реки Волга. </a:t>
            </a:r>
          </a:p>
          <a:p>
            <a:pPr marL="457200" indent="-457200"/>
            <a:endParaRPr lang="ru-RU" sz="3000" dirty="0" smtClean="0"/>
          </a:p>
          <a:p>
            <a:r>
              <a:rPr lang="ru-RU" sz="3000" dirty="0" smtClean="0"/>
              <a:t>	2. Располагает </a:t>
            </a:r>
            <a:r>
              <a:rPr lang="ru-RU" sz="3000" dirty="0"/>
              <a:t>благоприятными природными </a:t>
            </a:r>
            <a:r>
              <a:rPr lang="ru-RU" sz="3000" dirty="0" smtClean="0"/>
              <a:t>	условиями </a:t>
            </a:r>
            <a:r>
              <a:rPr lang="ru-RU" sz="3000" dirty="0"/>
              <a:t>и ресурсами для развития </a:t>
            </a:r>
            <a:r>
              <a:rPr lang="ru-RU" sz="3000" dirty="0" smtClean="0"/>
              <a:t>	хозяйства</a:t>
            </a:r>
            <a:r>
              <a:rPr lang="ru-RU" sz="3000" dirty="0"/>
              <a:t>. </a:t>
            </a:r>
            <a:endParaRPr lang="ru-RU" sz="3000" dirty="0" smtClean="0"/>
          </a:p>
          <a:p>
            <a:endParaRPr lang="ru-RU" sz="3000" dirty="0" smtClean="0"/>
          </a:p>
          <a:p>
            <a:r>
              <a:rPr lang="ru-RU" sz="3000" dirty="0" smtClean="0"/>
              <a:t>	3. Поволжье связывает воедино ЗАПАД и 	ВОСТОК страны. </a:t>
            </a:r>
          </a:p>
          <a:p>
            <a:endParaRPr lang="ru-RU" sz="3000" dirty="0" smtClean="0"/>
          </a:p>
          <a:p>
            <a:r>
              <a:rPr lang="ru-RU" sz="3000" dirty="0" smtClean="0"/>
              <a:t>	4. Выход к морям и соседство с развитыми 	районами способствует торговле и 	экономическому развитию.</a:t>
            </a:r>
          </a:p>
        </p:txBody>
      </p:sp>
      <p:sp>
        <p:nvSpPr>
          <p:cNvPr id="5" name="Умножение 4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496944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1. Своеобразная форма, которая определяет особую роль Поволжья в хозяйстве России.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Влияние на географическое положение (выход к 5 морям).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 Волга – природный и хозяйственный стержень района (связывает во едино различные в природном и экономическом отношении прилегающие к ней территории).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Влияние Волги на формирование района</a:t>
            </a:r>
            <a:endParaRPr lang="ru-RU" sz="4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388424" y="6237312"/>
            <a:ext cx="432048" cy="360040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7"/>
          <p:cNvSpPr txBox="1">
            <a:spLocks/>
          </p:cNvSpPr>
          <p:nvPr/>
        </p:nvSpPr>
        <p:spPr>
          <a:xfrm>
            <a:off x="899592" y="3068960"/>
            <a:ext cx="7200800" cy="3536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	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уровня грунтовых вод в Волжском бассейне привело к тому, что на 80 % его территории гибнут приволжские леса.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971600" y="3140968"/>
            <a:ext cx="7200800" cy="3536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	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промышленности и населения водой не только не улучшилось,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но, напротив, стало сложнее из-за сильного загрязнения.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Проблема Большой Волги</a:t>
            </a:r>
            <a:br>
              <a:rPr lang="ru-RU" b="1" dirty="0" smtClean="0"/>
            </a:br>
            <a:r>
              <a:rPr lang="ru-RU" sz="3600" b="1" dirty="0" smtClean="0"/>
              <a:t>(создание нескольких плотин и водохранилищ)</a:t>
            </a:r>
            <a:endParaRPr lang="ru-RU" sz="3600" b="1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7020272" y="1988840"/>
            <a:ext cx="144016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rtlCol="0" anchor="ctr" anchorCtr="0">
            <a:noAutofit/>
          </a:bodyPr>
          <a:lstStyle/>
          <a:p>
            <a:pPr marL="342900" marR="0" lvl="0" indent="-34290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11560" y="1988840"/>
            <a:ext cx="144016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rtlCol="0" anchor="ctr" anchorCtr="0">
            <a:noAutofit/>
          </a:bodyPr>
          <a:lstStyle/>
          <a:p>
            <a:pPr marL="342900" marR="0" lvl="0" indent="-34290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771800" y="1988840"/>
            <a:ext cx="144016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rtlCol="0" anchor="ctr" anchorCtr="0">
            <a:noAutofit/>
          </a:bodyPr>
          <a:lstStyle/>
          <a:p>
            <a:pPr marL="342900" marR="0" lvl="0" indent="-34290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4932040" y="1988840"/>
            <a:ext cx="144016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rtlCol="0" anchor="ctr" anchorCtr="0">
            <a:noAutofit/>
          </a:bodyPr>
          <a:lstStyle/>
          <a:p>
            <a:pPr marL="342900" marR="0" lvl="0" indent="-34290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7"/>
          <p:cNvSpPr txBox="1">
            <a:spLocks/>
          </p:cNvSpPr>
          <p:nvPr/>
        </p:nvSpPr>
        <p:spPr>
          <a:xfrm>
            <a:off x="899592" y="3068960"/>
            <a:ext cx="7200800" cy="3536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		Плотины и сильное загрязнение воды поставили под угрозу исчезновение крупнейшее в мире стадо осетровых рыб.</a:t>
            </a:r>
            <a:endParaRPr kumimoji="0" lang="ru-R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7"/>
          <p:cNvSpPr txBox="1">
            <a:spLocks/>
          </p:cNvSpPr>
          <p:nvPr/>
        </p:nvSpPr>
        <p:spPr>
          <a:xfrm>
            <a:off x="899592" y="3068960"/>
            <a:ext cx="7200800" cy="3536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	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Затопление огромных площадей плодородных земель, разрушение, перенесение или затопление почти 100 городов и поселков городского типа, 2500 сел и деревень,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тысяч памятников истории и культуры.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Рисунок 18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1440160" cy="792088"/>
          </a:xfrm>
          <a:prstGeom prst="rect">
            <a:avLst/>
          </a:prstGeom>
        </p:spPr>
      </p:pic>
      <p:pic>
        <p:nvPicPr>
          <p:cNvPr id="20" name="Рисунок 19" descr="загрязн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88840"/>
            <a:ext cx="1440160" cy="792088"/>
          </a:xfrm>
          <a:prstGeom prst="rect">
            <a:avLst/>
          </a:prstGeom>
        </p:spPr>
      </p:pic>
      <p:pic>
        <p:nvPicPr>
          <p:cNvPr id="21" name="Рисунок 20" descr="осе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88840"/>
            <a:ext cx="1440160" cy="792088"/>
          </a:xfrm>
          <a:prstGeom prst="rect">
            <a:avLst/>
          </a:prstGeom>
        </p:spPr>
      </p:pic>
      <p:pic>
        <p:nvPicPr>
          <p:cNvPr id="22" name="Рисунок 21" descr="мол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988840"/>
            <a:ext cx="1408656" cy="792088"/>
          </a:xfrm>
          <a:prstGeom prst="rect">
            <a:avLst/>
          </a:prstGeom>
        </p:spPr>
      </p:pic>
      <p:sp>
        <p:nvSpPr>
          <p:cNvPr id="23" name="Стрелка вправо 22">
            <a:hlinkClick r:id="rId6" action="ppaction://hlinksldjump"/>
          </p:cNvPr>
          <p:cNvSpPr/>
          <p:nvPr/>
        </p:nvSpPr>
        <p:spPr>
          <a:xfrm>
            <a:off x="8388424" y="6237312"/>
            <a:ext cx="432048" cy="360040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2" grpId="0"/>
      <p:bldP spid="7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Взгляни на то, что смято, сметено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очередном разбое или раже,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 утешай себя, что всё равно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Природа никому не скажет.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Она не скажет, да… Но не простит!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час настанет: лично ли, заочно.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Она тебе жестоко отомстит,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не тебе – так сыну. Это точно.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388424" y="6237312"/>
            <a:ext cx="432048" cy="360040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8686800" cy="3777283"/>
          </a:xfrm>
        </p:spPr>
        <p:txBody>
          <a:bodyPr/>
          <a:lstStyle/>
          <a:p>
            <a:pPr lvl="1" algn="just">
              <a:buNone/>
            </a:pPr>
            <a:r>
              <a:rPr lang="ru-RU" dirty="0" smtClean="0"/>
              <a:t>			</a:t>
            </a:r>
            <a:r>
              <a:rPr lang="ru-RU" sz="3600" dirty="0" smtClean="0"/>
              <a:t>До присоединения Казанского (1552г.) и Астраханского (1556) ханств к России. Волга использовалась как транзитная река(торговля) не очень интенсивно.</a:t>
            </a:r>
          </a:p>
          <a:p>
            <a:pPr lvl="1">
              <a:buNone/>
            </a:pPr>
            <a:endParaRPr lang="ru-RU" dirty="0"/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3"/>
            <a:ext cx="8064896" cy="5301207"/>
          </a:xfrm>
        </p:spPr>
        <p:txBody>
          <a:bodyPr>
            <a:noAutofit/>
          </a:bodyPr>
          <a:lstStyle/>
          <a:p>
            <a:r>
              <a:rPr lang="ru-RU" sz="2800" dirty="0" smtClean="0"/>
              <a:t>17-18века. Присоединение этих ханств к России. Астрахань становится главным южным портом. В конце 16 века между  Казанью и Астраханью на равном расстоянии друг от друга ( 450 км.)  возникают города: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В 1760 годах в Заволжье были переселены несколько десятков тысяч немцев-колонистов. Центрами их территорий стали</a:t>
            </a:r>
          </a:p>
          <a:p>
            <a:pPr>
              <a:buNone/>
            </a:pPr>
            <a:r>
              <a:rPr lang="ru-RU" sz="2800" dirty="0" smtClean="0"/>
              <a:t>                                             и</a:t>
            </a:r>
          </a:p>
          <a:p>
            <a:endParaRPr lang="ru-RU" sz="2800" dirty="0"/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43608" y="3789040"/>
            <a:ext cx="1728192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Самара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5508104" y="3789040"/>
            <a:ext cx="1656184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Царицын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275856" y="3789040"/>
            <a:ext cx="1728192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1043608" y="5589240"/>
            <a:ext cx="3024336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Покровская Слобода – ныне город Энгельс</a:t>
            </a:r>
            <a:endParaRPr lang="ru-RU" dirty="0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4716016" y="5589240"/>
            <a:ext cx="2592288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Екатериненштадт</a:t>
            </a:r>
            <a:r>
              <a:rPr lang="ru-RU" dirty="0" smtClean="0"/>
              <a:t> – ныне Маркс</a:t>
            </a:r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города\самара\1126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города\самара\190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751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города\самара\Krg8svU4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5" y="0"/>
            <a:ext cx="9163090" cy="6858000"/>
          </a:xfrm>
          <a:prstGeom prst="rect">
            <a:avLst/>
          </a:prstGeom>
          <a:noFill/>
        </p:spPr>
      </p:pic>
      <p:sp>
        <p:nvSpPr>
          <p:cNvPr id="4" name="Умножение 3">
            <a:hlinkClick r:id="rId3" action="ppaction://hlinksldjump"/>
          </p:cNvPr>
          <p:cNvSpPr/>
          <p:nvPr/>
        </p:nvSpPr>
        <p:spPr>
          <a:xfrm>
            <a:off x="323528" y="6237312"/>
            <a:ext cx="504056" cy="432048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города\саратов\0_571ff_8db2cce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854" cy="6858000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8388424" y="6237312"/>
            <a:ext cx="410344" cy="43204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408</Words>
  <Application>Microsoft Office PowerPoint</Application>
  <PresentationFormat>Экран (4:3)</PresentationFormat>
  <Paragraphs>113</Paragraphs>
  <Slides>36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Этап 1</vt:lpstr>
      <vt:lpstr>Этап 2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Этап 3</vt:lpstr>
      <vt:lpstr>Этап 4</vt:lpstr>
      <vt:lpstr>Этап 5</vt:lpstr>
      <vt:lpstr>Этап 6</vt:lpstr>
      <vt:lpstr>Состав района</vt:lpstr>
      <vt:lpstr>Слайд 26</vt:lpstr>
      <vt:lpstr>Поволжье – экономический район в бассейне реки Волга.  Протяженность района С — Ю: 1500 км. В административном плане РФ район принадлежит к Приволжскому федеральному округу, столицей которого является г. Нижний Новгород.  </vt:lpstr>
      <vt:lpstr>Слайд 28</vt:lpstr>
      <vt:lpstr>     </vt:lpstr>
      <vt:lpstr>Слайд 30</vt:lpstr>
      <vt:lpstr>Слайд 31</vt:lpstr>
      <vt:lpstr>Слайд 32</vt:lpstr>
      <vt:lpstr>1. Своеобразная форма, которая определяет особую роль Поволжья в хозяйстве России.  2. Влияние на географическое положение (выход к 5 морям).  3. Волга – природный и хозяйственный стержень района (связывает во едино различные в природном и экономическом отношении прилегающие к ней территории). </vt:lpstr>
      <vt:lpstr>Проблема Большой Волги (создание нескольких плотин и водохранилищ)</vt:lpstr>
      <vt:lpstr>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Поволжье. Географическое положение, история формирования. Река Волга</dc:title>
  <dc:creator>НБ</dc:creator>
  <cp:lastModifiedBy>wizard</cp:lastModifiedBy>
  <cp:revision>94</cp:revision>
  <dcterms:created xsi:type="dcterms:W3CDTF">2013-04-16T18:16:12Z</dcterms:created>
  <dcterms:modified xsi:type="dcterms:W3CDTF">2013-05-15T17:54:44Z</dcterms:modified>
</cp:coreProperties>
</file>