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9" r:id="rId2"/>
    <p:sldId id="270" r:id="rId3"/>
    <p:sldId id="271" r:id="rId4"/>
    <p:sldId id="257" r:id="rId5"/>
    <p:sldId id="258" r:id="rId6"/>
    <p:sldId id="265" r:id="rId7"/>
    <p:sldId id="260" r:id="rId8"/>
    <p:sldId id="259" r:id="rId9"/>
    <p:sldId id="266" r:id="rId10"/>
    <p:sldId id="262" r:id="rId11"/>
    <p:sldId id="261" r:id="rId12"/>
    <p:sldId id="267" r:id="rId13"/>
    <p:sldId id="278" r:id="rId14"/>
    <p:sldId id="268" r:id="rId15"/>
    <p:sldId id="275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00"/>
    <a:srgbClr val="66FFFF"/>
    <a:srgbClr val="83F183"/>
    <a:srgbClr val="FFFF66"/>
    <a:srgbClr val="639729"/>
    <a:srgbClr val="EB9E13"/>
    <a:srgbClr val="FF5050"/>
    <a:srgbClr val="E3A529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D00C7C-BAAE-4478-9460-5517051D1120}" type="datetimeFigureOut">
              <a:rPr lang="ru-RU" smtClean="0"/>
              <a:t>08.10.2017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81869B-D753-44ED-9545-253322FFAD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5329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1869B-D753-44ED-9545-253322FFAD6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1179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1869B-D753-44ED-9545-253322FFAD64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2172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D4BCA-B265-4E9F-BB3E-AADDB5E633B7}" type="datetimeFigureOut">
              <a:rPr lang="ru-RU" smtClean="0"/>
              <a:t>08.10.2017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4F381-056F-4A04-A23E-E3D5DC9C7A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7921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D4BCA-B265-4E9F-BB3E-AADDB5E633B7}" type="datetimeFigureOut">
              <a:rPr lang="ru-RU" smtClean="0"/>
              <a:t>08.10.2017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4F381-056F-4A04-A23E-E3D5DC9C7A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5961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D4BCA-B265-4E9F-BB3E-AADDB5E633B7}" type="datetimeFigureOut">
              <a:rPr lang="ru-RU" smtClean="0"/>
              <a:t>08.10.2017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4F381-056F-4A04-A23E-E3D5DC9C7A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0369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D4BCA-B265-4E9F-BB3E-AADDB5E633B7}" type="datetimeFigureOut">
              <a:rPr lang="ru-RU" smtClean="0"/>
              <a:t>08.10.2017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4F381-056F-4A04-A23E-E3D5DC9C7A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3014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D4BCA-B265-4E9F-BB3E-AADDB5E633B7}" type="datetimeFigureOut">
              <a:rPr lang="ru-RU" smtClean="0"/>
              <a:t>08.10.2017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4F381-056F-4A04-A23E-E3D5DC9C7A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614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D4BCA-B265-4E9F-BB3E-AADDB5E633B7}" type="datetimeFigureOut">
              <a:rPr lang="ru-RU" smtClean="0"/>
              <a:t>08.10.2017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4F381-056F-4A04-A23E-E3D5DC9C7A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0864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D4BCA-B265-4E9F-BB3E-AADDB5E633B7}" type="datetimeFigureOut">
              <a:rPr lang="ru-RU" smtClean="0"/>
              <a:t>08.10.2017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4F381-056F-4A04-A23E-E3D5DC9C7A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738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D4BCA-B265-4E9F-BB3E-AADDB5E633B7}" type="datetimeFigureOut">
              <a:rPr lang="ru-RU" smtClean="0"/>
              <a:t>08.10.2017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4F381-056F-4A04-A23E-E3D5DC9C7A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2110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D4BCA-B265-4E9F-BB3E-AADDB5E633B7}" type="datetimeFigureOut">
              <a:rPr lang="ru-RU" smtClean="0"/>
              <a:t>08.10.2017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4F381-056F-4A04-A23E-E3D5DC9C7A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4648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D4BCA-B265-4E9F-BB3E-AADDB5E633B7}" type="datetimeFigureOut">
              <a:rPr lang="ru-RU" smtClean="0"/>
              <a:t>08.10.2017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4F381-056F-4A04-A23E-E3D5DC9C7A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1485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D4BCA-B265-4E9F-BB3E-AADDB5E633B7}" type="datetimeFigureOut">
              <a:rPr lang="ru-RU" smtClean="0"/>
              <a:t>08.10.2017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4F381-056F-4A04-A23E-E3D5DC9C7A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9484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0810">
              <a:srgbClr val="66FFFF"/>
            </a:gs>
            <a:gs pos="46635">
              <a:schemeClr val="bg1"/>
            </a:gs>
            <a:gs pos="33096">
              <a:srgbClr val="66FFFF"/>
            </a:gs>
            <a:gs pos="16872">
              <a:schemeClr val="bg1"/>
            </a:gs>
            <a:gs pos="0">
              <a:srgbClr val="66FFFF"/>
            </a:gs>
            <a:gs pos="91220">
              <a:srgbClr val="66FFFF"/>
            </a:gs>
            <a:gs pos="8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2D4BCA-B265-4E9F-BB3E-AADDB5E633B7}" type="datetimeFigureOut">
              <a:rPr lang="ru-RU" smtClean="0"/>
              <a:t>08.10.2017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54F381-056F-4A04-A23E-E3D5DC9C7A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5663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939019-9F4E-431D-881F-AC25CFD66B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41342" y="1223888"/>
            <a:ext cx="8726658" cy="3179299"/>
          </a:xfrm>
          <a:solidFill>
            <a:srgbClr val="FFFF66"/>
          </a:solidFill>
        </p:spPr>
        <p:txBody>
          <a:bodyPr>
            <a:normAutofit fontScale="90000"/>
          </a:bodyPr>
          <a:lstStyle/>
          <a:p>
            <a:br>
              <a:rPr lang="ru-RU" sz="49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49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49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49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49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49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49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49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49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49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7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«Опасности на дороге»</a:t>
            </a:r>
            <a:br>
              <a:rPr lang="ru-RU" sz="67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Обыгрывание дорожных ситуаций на макете микрорайона с детьми старшей группы</a:t>
            </a:r>
            <a:br>
              <a:rPr lang="ru-RU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(фрагмент занятия)</a:t>
            </a:r>
            <a:b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dirty="0"/>
              <a:t> </a:t>
            </a:r>
            <a:endParaRPr lang="ru-RU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2932961-87EC-4998-A621-45DF7CA291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03186"/>
            <a:ext cx="9144000" cy="2200813"/>
          </a:xfrm>
          <a:noFill/>
        </p:spPr>
        <p:txBody>
          <a:bodyPr>
            <a:normAutofit/>
          </a:bodyPr>
          <a:lstStyle/>
          <a:p>
            <a:pPr algn="r"/>
            <a:r>
              <a:rPr lang="ru-RU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Амирова М.Д., </a:t>
            </a:r>
          </a:p>
          <a:p>
            <a:pPr algn="r"/>
            <a:r>
              <a:rPr lang="ru-RU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высшей кв. категории</a:t>
            </a:r>
            <a:br>
              <a:rPr lang="ru-RU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№15 «Ромашка»</a:t>
            </a:r>
          </a:p>
          <a:p>
            <a:pPr algn="r"/>
            <a:r>
              <a:rPr lang="ru-RU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Зеленодольск, Республика Татарстан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9676394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828" y="956603"/>
            <a:ext cx="6518029" cy="4888522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A1546E9-5D91-439E-AD0E-3B950F74A9EF}"/>
              </a:ext>
            </a:extLst>
          </p:cNvPr>
          <p:cNvSpPr/>
          <p:nvPr/>
        </p:nvSpPr>
        <p:spPr>
          <a:xfrm>
            <a:off x="1054753" y="4748006"/>
            <a:ext cx="2702984" cy="13665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85800" indent="-45720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 может </a:t>
            </a:r>
          </a:p>
          <a:p>
            <a:pPr marL="228600"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произойти </a:t>
            </a:r>
          </a:p>
          <a:p>
            <a:pPr marL="228600"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этими детьми?</a:t>
            </a:r>
            <a:endParaRPr lang="ru-RU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83274C5-0A7A-4D4B-854C-42E19EDF2503}"/>
              </a:ext>
            </a:extLst>
          </p:cNvPr>
          <p:cNvSpPr/>
          <p:nvPr/>
        </p:nvSpPr>
        <p:spPr>
          <a:xfrm>
            <a:off x="459544" y="830024"/>
            <a:ext cx="3999914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теперь – внимание на экран, ещё одна ситуация.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algn="just"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На слайде – дети лезут на ограждение, которое выставлено в месте ремонта дороги.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920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3000"/>
                    </a14:imgEffect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566" y="1280302"/>
            <a:ext cx="5795889" cy="4346917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F6C3216-AF6A-43BF-9B33-2EACBF55435C}"/>
              </a:ext>
            </a:extLst>
          </p:cNvPr>
          <p:cNvSpPr/>
          <p:nvPr/>
        </p:nvSpPr>
        <p:spPr>
          <a:xfrm>
            <a:off x="8056322" y="1490266"/>
            <a:ext cx="3018972" cy="360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Дети могут упасть с забора и оказаться прямо на дороге, попасть под машину. </a:t>
            </a:r>
          </a:p>
          <a:p>
            <a:pPr marL="228600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Забор может упасть, и дети – вместе с ним. Ребёнок может упасть в яму, которая выкопана внутри ограждения.</a:t>
            </a:r>
            <a:endParaRPr lang="ru-RU" sz="1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476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17113" y="2410711"/>
            <a:ext cx="8200572" cy="3914918"/>
          </a:xfrm>
          <a:prstGeom prst="rect">
            <a:avLst/>
          </a:prstGeom>
          <a:solidFill>
            <a:srgbClr val="639729"/>
          </a:solidFill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Нельзя находиться на дороге без взрослых.</a:t>
            </a:r>
            <a:endParaRPr lang="ru-RU" sz="2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Нельзя подходить близко к дорожным работам.</a:t>
            </a:r>
            <a:endParaRPr lang="ru-RU" sz="2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Нельзя залезать на заборы и ограждения, это может быть опасно.</a:t>
            </a:r>
            <a:endParaRPr lang="ru-RU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4F19090-7B21-45A9-B22A-33E250CB7096}"/>
              </a:ext>
            </a:extLst>
          </p:cNvPr>
          <p:cNvSpPr/>
          <p:nvPr/>
        </p:nvSpPr>
        <p:spPr>
          <a:xfrm>
            <a:off x="2991729" y="732750"/>
            <a:ext cx="6096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просмотра и обсуждения слайдов дети опять вместе с воспитателем обыгрывают данную ситуацию на макете микрорайона,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затем называют правила поведения для данной ситуации. 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6046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62267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52173" y="1535851"/>
            <a:ext cx="8853714" cy="5047536"/>
          </a:xfrm>
          <a:prstGeom prst="rect">
            <a:avLst/>
          </a:prstGeom>
          <a:solidFill>
            <a:srgbClr val="83F183"/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</a:pPr>
            <a:r>
              <a:rPr lang="ru-RU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Правила для детей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ru-RU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Если видишь, что кто-то из детей ведёт себя на дороге неправильно и ему угрожает опасность, надо позвать его с тротуара, но самому не выходить на проезжую часть.</a:t>
            </a:r>
            <a:endParaRPr lang="ru-RU" sz="24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Надо обязательно позвать на помощь взрослых, которые уведут детей с дороги.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85BA4AD-9BBF-419A-9148-655EA712786E}"/>
              </a:ext>
            </a:extLst>
          </p:cNvPr>
          <p:cNvSpPr/>
          <p:nvPr/>
        </p:nvSpPr>
        <p:spPr>
          <a:xfrm>
            <a:off x="2386818" y="364812"/>
            <a:ext cx="68275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А теперь давайте придумаем и назовем правила для детей, которые увидели нарушителей на дороге. Как вы должны поступать в данной ситуации?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9882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9A2864F-F2ED-4299-ABCC-C89DF3CE6B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0698">
            <a:off x="1405613" y="1502786"/>
            <a:ext cx="4812442" cy="3609332"/>
          </a:xfrm>
          <a:prstGeom prst="rect">
            <a:avLst/>
          </a:prstGeom>
        </p:spPr>
      </p:pic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F05374D7-1942-48E9-B3D0-D39857776B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1044837">
            <a:off x="5922853" y="1983156"/>
            <a:ext cx="5695587" cy="3889964"/>
          </a:xfrm>
        </p:spPr>
        <p:txBody>
          <a:bodyPr>
            <a:normAutofit/>
          </a:bodyPr>
          <a:lstStyle/>
          <a:p>
            <a:r>
              <a:rPr lang="ru-RU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8185613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866A03A-CA89-4160-858C-7D5B71B4E3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57943"/>
            <a:ext cx="10515600" cy="52190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</a:p>
          <a:p>
            <a:pPr lvl="0"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Совершенствовать знания детей о правилах дорожного движения для пешеходов.</a:t>
            </a:r>
          </a:p>
          <a:p>
            <a:pPr lvl="0"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представление о правильном поведения в различных дорожных ситуациях.</a:t>
            </a:r>
          </a:p>
          <a:p>
            <a:pPr lvl="0"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умению моделировать ситуации на макете микрорайона.</a:t>
            </a:r>
          </a:p>
          <a:p>
            <a:pPr lvl="0"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Закрепить знания детей о своём микрорайоне, названии улиц, воспитывать любовь к родному городу. </a:t>
            </a:r>
          </a:p>
          <a:p>
            <a:pPr lvl="0"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Активизировать словарь детей, развивать речь, мышление.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31331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4B91FE6-6E58-4C12-8436-5E40E10A00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166" y="682171"/>
            <a:ext cx="4542748" cy="5859306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Дети, что это перед вами?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(Макет микрорайона)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-А что такое микрорайон?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(Часть города)	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Правильно, микрорайон – это часть города с улицами, зданиями, детскими садами, школами и другими учреждениями.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Назовите, пожалуйста, улицы, которые есть в нашем микрорайоне.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(Северная, Тургенева, Маяковского, Украинская, Комсомольская)  - дети называют и сопровождают показом на макете.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Какая из улиц на нашем макете самая широкая и самая опасная, так как по ней ездит много автомобилей?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(улица Тургенева)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884851-D861-448A-B888-46AA7C1D3B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9000"/>
                    </a14:imgEffect>
                    <a14:imgEffect>
                      <a14:brightnessContrast bright="11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9" t="8211" b="1859"/>
          <a:stretch/>
        </p:blipFill>
        <p:spPr>
          <a:xfrm>
            <a:off x="5753687" y="1380461"/>
            <a:ext cx="5472582" cy="375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3680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354" b="12381"/>
          <a:stretch/>
        </p:blipFill>
        <p:spPr>
          <a:xfrm>
            <a:off x="1854073" y="1355048"/>
            <a:ext cx="8148056" cy="4690543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6AE4610-F718-495E-8855-D9BA512DF87A}"/>
              </a:ext>
            </a:extLst>
          </p:cNvPr>
          <p:cNvSpPr/>
          <p:nvPr/>
        </p:nvSpPr>
        <p:spPr>
          <a:xfrm>
            <a:off x="2249714" y="6045591"/>
            <a:ext cx="70814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Aft>
                <a:spcPts val="0"/>
              </a:spcAft>
            </a:pP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Дети, чем опасна эта ситуация?</a:t>
            </a:r>
            <a:endParaRPr lang="ru-RU" sz="36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D52A52A-F0CD-4A4C-8EA8-EF90FD343F87}"/>
              </a:ext>
            </a:extLst>
          </p:cNvPr>
          <p:cNvSpPr/>
          <p:nvPr/>
        </p:nvSpPr>
        <p:spPr>
          <a:xfrm>
            <a:off x="1491175" y="489687"/>
            <a:ext cx="10986867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Давайте представим себе несколько дорожных ситуаций, которые произошли на улице Тургенева.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Показ на экране слайда - дети играют на перекрёстке возле магазина «Магнит»</a:t>
            </a:r>
            <a:endParaRPr lang="ru-RU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0311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0" b="11534"/>
          <a:stretch/>
        </p:blipFill>
        <p:spPr>
          <a:xfrm>
            <a:off x="1730326" y="-4679"/>
            <a:ext cx="8635368" cy="5112373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CA69AC7-3978-4531-AFE4-5A9026172D4D}"/>
              </a:ext>
            </a:extLst>
          </p:cNvPr>
          <p:cNvSpPr/>
          <p:nvPr/>
        </p:nvSpPr>
        <p:spPr>
          <a:xfrm>
            <a:off x="722179" y="5107694"/>
            <a:ext cx="112050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Из-за поворота может выехать автомобиль и сбить детей. Причем не с одной стороны, а сразу с четырёх, так как здесь перекрёсток. Стоящие возле магазина автомобили могут дать задний ход и наехать на детей, если водитель их не увидел.</a:t>
            </a:r>
            <a:endParaRPr lang="ru-RU" sz="1400" b="1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1619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33525" y="2461846"/>
            <a:ext cx="8926733" cy="3667158"/>
          </a:xfrm>
          <a:prstGeom prst="rect">
            <a:avLst/>
          </a:prstGeom>
          <a:solidFill>
            <a:srgbClr val="FF5050"/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</a:pPr>
            <a:endParaRPr lang="ru-RU" sz="10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Маленьким детям нельзя гулять одним, без взрослых.</a:t>
            </a:r>
            <a:endParaRPr lang="ru-RU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Нельзя выходить на проезжую часть и тем более играть на ней.</a:t>
            </a:r>
            <a:endParaRPr lang="ru-RU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Нельзя убегать от взрослых, раньше их выбегать из магазина или из другого здания.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65D66A8-2CF7-4590-AB0F-80E77B4E94FC}"/>
              </a:ext>
            </a:extLst>
          </p:cNvPr>
          <p:cNvSpPr/>
          <p:nvPr/>
        </p:nvSpPr>
        <p:spPr>
          <a:xfrm>
            <a:off x="2963593" y="413547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обсуждения слайдов дети вместе с воспитателем обыгрывают данную ситуацию на макете микрорайона при помощи мелких моделей и игрушек.</a:t>
            </a:r>
          </a:p>
          <a:p>
            <a:pPr algn="ctr"/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А теперь давайте назовем правила, которые должны соблюдать дети в такой ситуации. </a:t>
            </a:r>
          </a:p>
        </p:txBody>
      </p:sp>
    </p:spTree>
    <p:extLst>
      <p:ext uri="{BB962C8B-B14F-4D97-AF65-F5344CB8AC3E}">
        <p14:creationId xmlns:p14="http://schemas.microsoft.com/office/powerpoint/2010/main" val="10600349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3000"/>
                    </a14:imgEffect>
                    <a14:imgEffect>
                      <a14:brightnessContrast bright="11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57" t="19126" r="31132" b="33404"/>
          <a:stretch/>
        </p:blipFill>
        <p:spPr>
          <a:xfrm>
            <a:off x="2490586" y="1467476"/>
            <a:ext cx="7344360" cy="434254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C30E401-E006-44E9-B08D-7F95A1D2F549}"/>
              </a:ext>
            </a:extLst>
          </p:cNvPr>
          <p:cNvSpPr/>
          <p:nvPr/>
        </p:nvSpPr>
        <p:spPr>
          <a:xfrm>
            <a:off x="333830" y="5810021"/>
            <a:ext cx="118581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А чем опасна эта ситуация? Ведь, казалось бы, ничего страшного, дети идут по пешеходному переходу?</a:t>
            </a:r>
            <a:endParaRPr lang="ru-RU" sz="14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По пешеходному переходу надо переходить быстро, не играть и не отвлекаться, иначе можно </a:t>
            </a:r>
          </a:p>
          <a:p>
            <a:pPr algn="just">
              <a:spcAft>
                <a:spcPts val="0"/>
              </a:spcAft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заметить приближающийся автомобиль.</a:t>
            </a:r>
            <a:endParaRPr lang="ru-RU" sz="1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206706C-5502-41AA-8AF5-B8B587D60DD0}"/>
              </a:ext>
            </a:extLst>
          </p:cNvPr>
          <p:cNvSpPr/>
          <p:nvPr/>
        </p:nvSpPr>
        <p:spPr>
          <a:xfrm>
            <a:off x="365761" y="313314"/>
            <a:ext cx="11594010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теперь – следующая ситуация.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На слайде – школьники, переходящие дорогу по пешеходному переходу. Они разговаривают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друг с другом, играют в телефоне, не глядя по сторонам.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1917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2000"/>
                    </a14:imgEffect>
                    <a14:imgEffect>
                      <a14:brightnessContrast bright="8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94" t="12259" r="4826" b="23506"/>
          <a:stretch/>
        </p:blipFill>
        <p:spPr>
          <a:xfrm>
            <a:off x="2301637" y="374396"/>
            <a:ext cx="7777411" cy="4491016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3F3756A-EBBD-4A41-BDA7-BACA7363ECBB}"/>
              </a:ext>
            </a:extLst>
          </p:cNvPr>
          <p:cNvSpPr/>
          <p:nvPr/>
        </p:nvSpPr>
        <p:spPr>
          <a:xfrm>
            <a:off x="427837" y="5203036"/>
            <a:ext cx="12003314" cy="77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ещё – не все водители строго соблюдают правила дорожного движения и могут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не остановиться  перед пешеходным переходом или не успеют затормозить.</a:t>
            </a:r>
            <a:endParaRPr lang="ru-RU" sz="20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2137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91659" y="2136338"/>
            <a:ext cx="9173028" cy="4339650"/>
          </a:xfrm>
          <a:prstGeom prst="rect">
            <a:avLst/>
          </a:prstGeom>
          <a:solidFill>
            <a:srgbClr val="EB9E13"/>
          </a:solidFill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Перед тем, как переходить дорогу по пешеходному переходу, надо посмотреть сначала налево, потом направо, потом опять быстренько налево, чтобы убедиться, что автомобилей нет, или что все они остановились, и только тогда переходить дорогу.</a:t>
            </a:r>
            <a:endParaRPr lang="ru-RU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Переходить проезжую часть надо быстро, но не бегом, а быстрым шагом. </a:t>
            </a:r>
            <a:endParaRPr lang="ru-RU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 переходе дороги по пешеходному переходу надо смотреть по сторонам, чтобы всё время контролировать ситуацию, ведь ситуация на дороге может измениться в любой момент.</a:t>
            </a:r>
            <a:endParaRPr lang="ru-RU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B5C3BEA-C42C-4DA5-976B-72EF168F4FC8}"/>
              </a:ext>
            </a:extLst>
          </p:cNvPr>
          <p:cNvSpPr/>
          <p:nvPr/>
        </p:nvSpPr>
        <p:spPr>
          <a:xfrm>
            <a:off x="2752579" y="258803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обсуждения этих слайдов дети также обыгрывают данную ситуацию на макете микрорайона при помощи мелких моделей и игрушек.</a:t>
            </a:r>
          </a:p>
          <a:p>
            <a:pPr algn="ctr"/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А теперь назовем правила для пешеходов при переходе дороги по пешеходному переходу.</a:t>
            </a:r>
          </a:p>
        </p:txBody>
      </p:sp>
    </p:spTree>
    <p:extLst>
      <p:ext uri="{BB962C8B-B14F-4D97-AF65-F5344CB8AC3E}">
        <p14:creationId xmlns:p14="http://schemas.microsoft.com/office/powerpoint/2010/main" val="116645285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660</Words>
  <Application>Microsoft Office PowerPoint</Application>
  <PresentationFormat>Широкоэкранный</PresentationFormat>
  <Paragraphs>63</Paragraphs>
  <Slides>15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Symbol</vt:lpstr>
      <vt:lpstr>Times New Roman</vt:lpstr>
      <vt:lpstr>Тема Office</vt:lpstr>
      <vt:lpstr>          «Опасности на дороге» Обыгрывание дорожных ситуаций на макете микрорайона с детьми старшей группы (фрагмент занятия)  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Lyudmila</dc:creator>
  <cp:lastModifiedBy>Adm</cp:lastModifiedBy>
  <cp:revision>19</cp:revision>
  <dcterms:created xsi:type="dcterms:W3CDTF">2017-04-22T16:06:10Z</dcterms:created>
  <dcterms:modified xsi:type="dcterms:W3CDTF">2017-10-08T18:46:11Z</dcterms:modified>
</cp:coreProperties>
</file>