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91" r:id="rId3"/>
    <p:sldId id="298" r:id="rId4"/>
    <p:sldId id="285" r:id="rId5"/>
    <p:sldId id="289" r:id="rId6"/>
    <p:sldId id="257" r:id="rId7"/>
    <p:sldId id="294" r:id="rId8"/>
    <p:sldId id="295" r:id="rId9"/>
    <p:sldId id="292" r:id="rId10"/>
    <p:sldId id="297" r:id="rId11"/>
    <p:sldId id="296" r:id="rId12"/>
    <p:sldId id="293" r:id="rId13"/>
    <p:sldId id="299" r:id="rId14"/>
    <p:sldId id="300" r:id="rId15"/>
    <p:sldId id="301" r:id="rId16"/>
    <p:sldId id="302" r:id="rId17"/>
    <p:sldId id="303" r:id="rId18"/>
    <p:sldId id="304" r:id="rId19"/>
    <p:sldId id="258" r:id="rId20"/>
    <p:sldId id="305" r:id="rId21"/>
    <p:sldId id="259" r:id="rId22"/>
    <p:sldId id="306" r:id="rId23"/>
    <p:sldId id="265" r:id="rId24"/>
    <p:sldId id="268" r:id="rId25"/>
    <p:sldId id="274" r:id="rId26"/>
    <p:sldId id="307" r:id="rId27"/>
    <p:sldId id="262" r:id="rId28"/>
    <p:sldId id="308" r:id="rId29"/>
    <p:sldId id="283" r:id="rId30"/>
    <p:sldId id="290" r:id="rId31"/>
    <p:sldId id="288" r:id="rId32"/>
    <p:sldId id="261" r:id="rId33"/>
    <p:sldId id="260" r:id="rId34"/>
    <p:sldId id="286" r:id="rId35"/>
    <p:sldId id="263" r:id="rId36"/>
    <p:sldId id="309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7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0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65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8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49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1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1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29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4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9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B37FA-6130-44C1-A620-96E8E39AB9BE}" type="datetimeFigureOut">
              <a:rPr lang="ru-RU" smtClean="0"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42F71-F270-4CC2-AD89-A6FD86DEF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6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321" y="414682"/>
            <a:ext cx="7620000" cy="2657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3888" y="3723701"/>
            <a:ext cx="97168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17 апреля 1917 г. </a:t>
            </a:r>
            <a:r>
              <a:rPr lang="ru-RU" sz="2800" dirty="0" smtClean="0">
                <a:solidFill>
                  <a:srgbClr val="C00000"/>
                </a:solidFill>
              </a:rPr>
              <a:t>И.А. Бунин </a:t>
            </a:r>
            <a:r>
              <a:rPr lang="ru-RU" sz="2800" dirty="0" smtClean="0"/>
              <a:t>писал в своем дневнике: «Старый, насквозь прогнивший режим рухнул без возврата… Народ пламенным, стихийным порывом опрокинул – и навсегда – сгнивший трон Романовых»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8639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298" y="385591"/>
            <a:ext cx="10549569" cy="290845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Большевики более ярко и радикально обозначили свою позицию. Они выступали за выход из войны, требовали улучшение жизни рабочих, введение 8-часового рабочего дня и социальных гарантий, требовали передать землю крестьянам. Эта программа В.И. Ленина сыскала большую популярность, и именно он смог опереться на широкие слои населения.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55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«Мы имеем право гордиться и считать себя счастливыми тем, что нам довелось первыми свалить в одном уголке земного шара того дикого зверя, капитализм, который залил землю кровью, довел человечество до голода и одичания...».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257" y="3204545"/>
            <a:ext cx="347502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3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6265" y="881349"/>
            <a:ext cx="10527535" cy="52956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В январе 1917 г. великий князь Александр Михайлович написал Николаю II большое письмо, полное тревоги. По его мнению, политика императора и его правительства была настолько антинародной, что катастрофа неизбежна, поскольку </a:t>
            </a:r>
            <a:r>
              <a:rPr lang="ru-RU" i="1" dirty="0" smtClean="0">
                <a:solidFill>
                  <a:srgbClr val="C00000"/>
                </a:solidFill>
              </a:rPr>
              <a:t>главным союзником революционеров оказалось само царское правительство, ежедневно создавая новых и новых недовольных им.</a:t>
            </a:r>
            <a:r>
              <a:rPr lang="ru-RU" dirty="0" smtClean="0"/>
              <a:t> Всеобщее ощущение полного исторического несоответствия самодержавия вообще и неспособности к управлению Россией конкретно Николая II создало вокруг трона атмосферу </a:t>
            </a:r>
            <a:r>
              <a:rPr lang="ru-RU" dirty="0" err="1" smtClean="0"/>
              <a:t>предрешенности</a:t>
            </a:r>
            <a:r>
              <a:rPr lang="ru-RU" dirty="0" smtClean="0"/>
              <a:t> гибели.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814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916"/>
          </a:xfrm>
        </p:spPr>
        <p:txBody>
          <a:bodyPr/>
          <a:lstStyle/>
          <a:p>
            <a:pPr algn="ctr"/>
            <a:r>
              <a:rPr lang="ru-RU" b="1" dirty="0" smtClean="0"/>
              <a:t>Хронология событий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063" y="1542361"/>
            <a:ext cx="10659737" cy="463460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сентября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Керенский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провозглашает Россию республикой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чтобы, как он объяснял, “дать моральное удовлетворение общественному мнению”, создает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Временный Совет Республики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 это походит на попытку введения в России парламентского строя. Но власть не удается удержать и с помощью этой меры. Большевики отказались участвовать во Временном Совете, избрав курс на углубление революции.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07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71181"/>
            <a:ext cx="10515600" cy="5405782"/>
          </a:xfrm>
        </p:spPr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 октября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состоялось заседание ЦК большевистской партии, на котором с докладом о текущем моменте выступил В.И. Ленин, незадолго до этого переехавший в Петроград.</a:t>
            </a:r>
          </a:p>
          <a:p>
            <a:pPr marL="0" indent="0">
              <a:buNone/>
            </a:pPr>
            <a:endParaRPr lang="ru-RU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Ленин считал необходимым для всей партии поставить вопрос о вооруженном восстании на очередь дня. ЦК партии десятью голосами против двух (Л.Б. Каменев, Г.Е. Зиновьев) принял ленинскую резолюцию, признававшую, что восстание назрело и неизбежно.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316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147" y="738130"/>
            <a:ext cx="10604653" cy="5438833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 октября исполком Петроградского Совета под руководством 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Л.Д. Троцкого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принял Положение о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Петроградском военно-революционном комитете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(ВРК), ставшем легальным штабом по подготовке вооруженного восстания.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Был создан также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Военно-революционный центр 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(ВРЦ), куда вошли 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Я.М. Свердлов, Ф.Э. Дзержинский, А.С. Бубнов, М.С. Урицкий и И.В. Сталин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2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248" y="473725"/>
            <a:ext cx="10538552" cy="57032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Основные события вооруженного восстания развернулись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24 октября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 распоряжению Временного правительства юнкера захватили типографию большевистской газеты “Рабочий путь”. Был отдан приказ об аресте членов ВРК и захвату Смольного, где находился ЦК партии большевиков. Юнкера пытались развести мосты через Неву, но ВРК направил к мостам отряды Красной гвардии и солдат, которые взяли все мосты под охрану. К вечеру солдаты заняли Центральный телеграф, отряд матросов овладел Петроградским телеграфным агентством, солдаты Измайловского полка — Балтийским вокзалом. Революционными частями были блокированы Павловское, Николаевское, Владимирское,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Константиновское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юнкерские училища. От ЦК и ВРК в Кронштадт и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Центробалт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были направлены телеграммы с вызовом боевых кораблей Балтийского флота с десантом. Приказ был выполнен.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264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«Надо, во что бы то ни стало, сегодня вечером, сегодня ночью арестовать правительство, обезоружив (победив, если будут сопротивляться) юнкеров и т.д. Нельзя ждать! Можно потерять все!” И далее: “Правительство колеблется. Надо добить его во что бы то ни стало!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Промедление в выступлении смерти подобно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”.</a:t>
            </a:r>
          </a:p>
          <a:p>
            <a:pPr marL="0" indent="0" algn="r">
              <a:buNone/>
            </a:pP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(В.И. Ленин)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07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015" y="33834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Вечером 24 октября В.И. Ленин прибыл в Смольный и непосредственно возглавил руководство вооруженной борьбой; революционные силы перешли в наступление, происходил захват стратегических пунктов Петрограда.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064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62" y="272247"/>
            <a:ext cx="5408365" cy="4916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Восстание началось </a:t>
            </a:r>
            <a:r>
              <a:rPr lang="ru-RU" dirty="0" smtClean="0">
                <a:solidFill>
                  <a:srgbClr val="C00000"/>
                </a:solidFill>
              </a:rPr>
              <a:t>25 октября 1917 </a:t>
            </a:r>
            <a:r>
              <a:rPr lang="ru-RU" dirty="0" smtClean="0"/>
              <a:t>года по юлианскому календарю (</a:t>
            </a:r>
            <a:r>
              <a:rPr lang="ru-RU" dirty="0" smtClean="0">
                <a:solidFill>
                  <a:srgbClr val="C00000"/>
                </a:solidFill>
              </a:rPr>
              <a:t>7 ноября </a:t>
            </a:r>
            <a:r>
              <a:rPr lang="ru-RU" dirty="0" smtClean="0"/>
              <a:t>по григорианскому календарю, переход на новый стиль в 1918 году)</a:t>
            </a:r>
          </a:p>
          <a:p>
            <a:pPr marL="0" indent="0">
              <a:buNone/>
            </a:pPr>
            <a:r>
              <a:rPr lang="ru-RU" dirty="0" smtClean="0"/>
              <a:t>Временное правительство пало, его глава - кумир русской демократии, блестящий оратор и незадачливый политик А.Ф. Керенский - бесславно бежал за границу.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429" y="0"/>
            <a:ext cx="5581880" cy="723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5478" y="4246599"/>
            <a:ext cx="7986311" cy="322794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Октябрь 1917 года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Взгляд из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XXI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века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969" y="2315990"/>
            <a:ext cx="3164211" cy="4084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60" y="354988"/>
            <a:ext cx="3273836" cy="4517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914" y="354988"/>
            <a:ext cx="4818010" cy="23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9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1 ч. 25 мин. ночи с 24 на 25 октября (с 6 на 7 ноября) красногвардейцы заняли Почтамт, вокзал, центральную электростанцию. Утром 25 октября (7 ноября) ВРК принял воззвание “К гражданам России!”, написанное Лениным.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обращении говорилось: “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Временное правительство низложено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Государственная власть перешла в руки органа Петроградского Совета рабочих и солдатских депутатов — Военно-революционного комитета, стоящего во главе Петроградского пролетариата и гарнизона”.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08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509" y="139012"/>
            <a:ext cx="4671152" cy="65437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0222" y="41508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252525"/>
                </a:solidFill>
                <a:latin typeface="Arial" panose="020B0604020202020204" pitchFamily="34" charset="0"/>
              </a:rPr>
              <a:t>«Товарищи! Рабочая и крестьянская революция, о необходимости которой всё время говорили большевики, свершилась»</a:t>
            </a:r>
          </a:p>
          <a:p>
            <a:pPr lvl="0" algn="r"/>
            <a:r>
              <a:rPr lang="ru-RU" b="1" dirty="0">
                <a:solidFill>
                  <a:srgbClr val="252525"/>
                </a:solidFill>
                <a:latin typeface="Arial" panose="020B0604020202020204" pitchFamily="34" charset="0"/>
              </a:rPr>
              <a:t>(В.И. Ленин)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0222" y="58931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Картина В. Серова «Ленин провозглашает Советскую власть». 1962 год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0222" y="14622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14 ч. 35 мин. открылось экстренное заседание Петроградского Совета. С докладом о победе революции на этом заседании выступил В.И. Ленин,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08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298" y="705080"/>
            <a:ext cx="10505501" cy="5471883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Однако в Зимнем дворце находилось Временное правительство. К 18 ч. революционные отряды окружили дворец. В 21 ч. 40 мин. по сигналу из Петропавловской крепости прогремел выстрел “Авроры”, начался штурм Зимнего дворца.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11" y="2784197"/>
            <a:ext cx="6748857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08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653" y="116840"/>
            <a:ext cx="8229600" cy="63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9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996" y="481812"/>
            <a:ext cx="9507556" cy="61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9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26" y="261230"/>
            <a:ext cx="6193510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47010" y="145391"/>
            <a:ext cx="51732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Смольный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(Из книги А. Вильямса)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Люди со всех концов России стекаются в столицу — Это приезжают делегаты на Второй Всероссийский Съезд Советов, собирающийся в Смольном, куда теперь обращены все взоры.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Смольный, бывший раньше учебным заведением для дочерей дворян, теперь центр Советов. 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012" y="5069979"/>
            <a:ext cx="8079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 октября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22 ч. 40 мин. в Смольном открылся 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Второй Всероссийский съезд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Советов рабочих и солдатских депутатов (к открытию съезда из 649 прибывших делегатов было 390 большевиков), провозгласивший переход власти к Советам.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307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997" y="2391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25 и 26 октября 1917 г. прошел II Всероссийский съезд Советов, на котором был избран Всероссийский Центральный Исполнительный Комитет 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helvetica" panose="020B0604020202020204" pitchFamily="34" charset="0"/>
              </a:rPr>
              <a:t>(ВЦИК)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и образовано первое Советское правительство - Совет Народных Комиссаров 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helvetica" panose="020B0604020202020204" pitchFamily="34" charset="0"/>
              </a:rPr>
              <a:t>(СНК).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Председателем СНК был избран В.И. Ленин. Он выдвинул два Декрета: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helvetica" panose="020B0604020202020204" pitchFamily="34" charset="0"/>
              </a:rPr>
              <a:t>«Декрет о мире»,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который призывал воюющие страны прекратить военные действия,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и 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helvetica" panose="020B0604020202020204" pitchFamily="34" charset="0"/>
              </a:rPr>
              <a:t>«Декрет о земле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», выражающий интересы крестьян.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059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01" y="327331"/>
            <a:ext cx="5017699" cy="6293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23" y="327331"/>
            <a:ext cx="5195843" cy="59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9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316" y="171622"/>
            <a:ext cx="5353847" cy="65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88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635" y="188856"/>
            <a:ext cx="10296181" cy="3840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Картина </a:t>
            </a:r>
            <a:r>
              <a:rPr lang="ru-RU" sz="3200" b="1" dirty="0" err="1" smtClean="0"/>
              <a:t>Б.М.Кустодиева</a:t>
            </a:r>
            <a:r>
              <a:rPr lang="ru-RU" sz="3200" b="1" dirty="0" smtClean="0"/>
              <a:t> «Большевик»  1920 год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876" y="683436"/>
            <a:ext cx="8650877" cy="61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6771"/>
            <a:ext cx="10515600" cy="53391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ОКТЯБРЬ 1917 ГОДА: </a:t>
            </a:r>
          </a:p>
          <a:p>
            <a:pPr marL="0" indent="0" algn="ctr">
              <a:buNone/>
            </a:pPr>
            <a:r>
              <a:rPr lang="ru-RU" b="1" dirty="0" smtClean="0"/>
              <a:t>ИСТОРИЧЕСКАЯ КАТАСТРОФА ИЛИ РОЖДЕНИЕ «НОВОГО МИРА»?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49" y="3059189"/>
            <a:ext cx="5614133" cy="35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5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032" y="404449"/>
            <a:ext cx="10515600" cy="59522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1.	В какой исторической обстановке создана картина? Как это можно понять из названия? Как это можно понять из содержания?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	Где происходят события?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	Какое значение имеет время написания картины?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4.	Для кого создана картина?  Почему и с какой целью? Что хотел сказать автор? Что дало Вам основание так думать?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5.	Каковы стилистические и эмоциональные особенности картины?</a:t>
            </a:r>
          </a:p>
          <a:p>
            <a:pPr marL="0" indent="0">
              <a:buNone/>
            </a:pPr>
            <a:r>
              <a:rPr lang="ru-RU" dirty="0" smtClean="0"/>
              <a:t>6.	Какие основные понятия содержатся в картине?</a:t>
            </a:r>
          </a:p>
          <a:p>
            <a:pPr marL="0" indent="0">
              <a:buNone/>
            </a:pPr>
            <a:r>
              <a:rPr lang="ru-RU" dirty="0" smtClean="0"/>
              <a:t>7.	Что бы вы могли сказать автору?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377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997" y="275422"/>
            <a:ext cx="9139352" cy="65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5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09" y="272245"/>
            <a:ext cx="4634531" cy="6448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086" y="135801"/>
            <a:ext cx="5185961" cy="64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3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6945" y="1451051"/>
            <a:ext cx="7304182" cy="5269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16" y="283262"/>
            <a:ext cx="599898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69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282" y="308472"/>
            <a:ext cx="10516518" cy="630164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Русь горит! Пылают зданья,</a:t>
            </a:r>
          </a:p>
          <a:p>
            <a:pPr marL="0" indent="0">
              <a:buNone/>
            </a:pPr>
            <a:r>
              <a:rPr lang="ru-RU" b="1" dirty="0" smtClean="0"/>
              <a:t>Гибнут храмы и дворцы,</a:t>
            </a:r>
          </a:p>
          <a:p>
            <a:pPr marL="0" indent="0">
              <a:buNone/>
            </a:pPr>
            <a:r>
              <a:rPr lang="ru-RU" b="1" dirty="0" smtClean="0"/>
              <a:t>Книги, мебель, изваянья,</a:t>
            </a:r>
          </a:p>
          <a:p>
            <a:pPr marL="0" indent="0">
              <a:buNone/>
            </a:pPr>
            <a:r>
              <a:rPr lang="ru-RU" b="1" dirty="0" smtClean="0"/>
              <a:t>Утварь, живопись, ларцы.</a:t>
            </a:r>
          </a:p>
          <a:p>
            <a:pPr marL="0" indent="0">
              <a:buNone/>
            </a:pPr>
            <a:r>
              <a:rPr lang="ru-RU" b="1" dirty="0" smtClean="0"/>
              <a:t> Гибнет долгих лет </a:t>
            </a:r>
            <a:r>
              <a:rPr lang="ru-RU" b="1" dirty="0" err="1" smtClean="0"/>
              <a:t>нажиток</a:t>
            </a:r>
            <a:r>
              <a:rPr lang="ru-RU" b="1" dirty="0" smtClean="0"/>
              <a:t>,</a:t>
            </a:r>
          </a:p>
          <a:p>
            <a:pPr marL="0" indent="0">
              <a:buNone/>
            </a:pPr>
            <a:r>
              <a:rPr lang="ru-RU" b="1" dirty="0" smtClean="0"/>
              <a:t>Плод тяжелого труда,</a:t>
            </a:r>
          </a:p>
          <a:p>
            <a:pPr marL="0" indent="0">
              <a:buNone/>
            </a:pPr>
            <a:r>
              <a:rPr lang="ru-RU" b="1" dirty="0" smtClean="0"/>
              <a:t>Недостаток и избыток,</a:t>
            </a:r>
          </a:p>
          <a:p>
            <a:pPr marL="0" indent="0">
              <a:buNone/>
            </a:pPr>
            <a:r>
              <a:rPr lang="ru-RU" b="1" dirty="0" smtClean="0"/>
              <a:t>Накоплявшийся года.</a:t>
            </a:r>
          </a:p>
          <a:p>
            <a:pPr marL="0" indent="0">
              <a:buNone/>
            </a:pPr>
            <a:r>
              <a:rPr lang="ru-RU" b="1" dirty="0" smtClean="0"/>
              <a:t> Злобный гений торжествует</a:t>
            </a:r>
          </a:p>
          <a:p>
            <a:pPr marL="0" indent="0">
              <a:buNone/>
            </a:pPr>
            <a:r>
              <a:rPr lang="ru-RU" b="1" dirty="0" smtClean="0"/>
              <a:t>Праздник крови и огня;</a:t>
            </a:r>
          </a:p>
          <a:p>
            <a:pPr marL="0" indent="0">
              <a:buNone/>
            </a:pPr>
            <a:r>
              <a:rPr lang="ru-RU" b="1" dirty="0" smtClean="0"/>
              <a:t>Он, смеясь, на пламя дует,</a:t>
            </a:r>
          </a:p>
          <a:p>
            <a:pPr marL="0" indent="0">
              <a:buNone/>
            </a:pPr>
            <a:r>
              <a:rPr lang="ru-RU" b="1" dirty="0" smtClean="0"/>
              <a:t>Волны красные гоня.</a:t>
            </a:r>
          </a:p>
          <a:p>
            <a:pPr marL="0" indent="0">
              <a:buNone/>
            </a:pPr>
            <a:r>
              <a:rPr lang="ru-RU" b="1" dirty="0" smtClean="0"/>
              <a:t>И клубясь и извиваясь,</a:t>
            </a:r>
          </a:p>
          <a:p>
            <a:pPr marL="0" indent="0">
              <a:buNone/>
            </a:pPr>
            <a:r>
              <a:rPr lang="ru-RU" b="1" dirty="0" smtClean="0"/>
              <a:t>Пляшут пляску языки,</a:t>
            </a:r>
          </a:p>
          <a:p>
            <a:pPr marL="0" indent="0">
              <a:buNone/>
            </a:pPr>
            <a:r>
              <a:rPr lang="ru-RU" b="1" dirty="0" smtClean="0"/>
              <a:t>К небу с свистом поднимаясь,</a:t>
            </a:r>
          </a:p>
          <a:p>
            <a:pPr marL="0" indent="0">
              <a:buNone/>
            </a:pPr>
            <a:r>
              <a:rPr lang="ru-RU" b="1" dirty="0" smtClean="0"/>
              <a:t>Гневны, грозны и дики.</a:t>
            </a:r>
          </a:p>
          <a:p>
            <a:pPr marL="0" indent="0">
              <a:buNone/>
            </a:pPr>
            <a:r>
              <a:rPr lang="ru-RU" b="1" dirty="0" smtClean="0"/>
              <a:t> Русь горит!.. И безвозвратно</a:t>
            </a:r>
          </a:p>
          <a:p>
            <a:pPr marL="0" indent="0">
              <a:buNone/>
            </a:pPr>
            <a:r>
              <a:rPr lang="ru-RU" b="1" dirty="0" smtClean="0"/>
              <a:t>Гибнут перлы красоты.</a:t>
            </a:r>
          </a:p>
          <a:p>
            <a:pPr marL="0" indent="0">
              <a:buNone/>
            </a:pPr>
            <a:r>
              <a:rPr lang="ru-RU" b="1" dirty="0" smtClean="0"/>
              <a:t>Так сбываются превратно</a:t>
            </a:r>
          </a:p>
          <a:p>
            <a:pPr marL="0" indent="0">
              <a:buNone/>
            </a:pPr>
            <a:r>
              <a:rPr lang="ru-RU" b="1" dirty="0" smtClean="0"/>
              <a:t>Вольнодумные мечты.                     </a:t>
            </a:r>
            <a:r>
              <a:rPr lang="ru-RU" dirty="0" smtClean="0"/>
              <a:t>Сергей БЕХТЕЕВ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26236" y="649995"/>
            <a:ext cx="6202496" cy="12779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Как автор стихотворения относится к революции?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61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945" y="1825625"/>
            <a:ext cx="5612110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61851" y="760164"/>
            <a:ext cx="7722824" cy="837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Заполните кластер</a:t>
            </a:r>
          </a:p>
          <a:p>
            <a:pPr algn="ctr"/>
            <a:r>
              <a:rPr lang="ru-RU" b="1" dirty="0" smtClean="0"/>
              <a:t>Ключевое понятие </a:t>
            </a:r>
            <a:r>
              <a:rPr lang="ru-RU" b="1" dirty="0" smtClean="0">
                <a:solidFill>
                  <a:srgbClr val="C00000"/>
                </a:solidFill>
              </a:rPr>
              <a:t>Октябрь 1917 года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34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217" y="922242"/>
            <a:ext cx="10515600" cy="520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Напишите эссе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«Революция </a:t>
            </a:r>
            <a:r>
              <a:rPr lang="ru-RU" dirty="0"/>
              <a:t>- конец старой жизни, а не начало новой жизни, расплата за долгий путь. В революции искупаются грехи прошлого. Революция всегда говорит о том, что власть имеющие не исполнили своего </a:t>
            </a:r>
            <a:r>
              <a:rPr lang="ru-RU" dirty="0" smtClean="0"/>
              <a:t>назначения».</a:t>
            </a:r>
          </a:p>
          <a:p>
            <a:pPr marL="0" indent="0" algn="r">
              <a:buNone/>
            </a:pPr>
            <a:r>
              <a:rPr lang="ru-RU" dirty="0"/>
              <a:t> </a:t>
            </a:r>
            <a:r>
              <a:rPr lang="ru-RU" sz="2000" dirty="0"/>
              <a:t>Николай Александрович </a:t>
            </a:r>
            <a:r>
              <a:rPr lang="ru-RU" sz="2000" dirty="0" smtClean="0"/>
              <a:t>Бердяев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Перевороты совершаются в тупиках.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                        </a:t>
            </a:r>
            <a:r>
              <a:rPr lang="ru-RU" dirty="0" err="1" smtClean="0"/>
              <a:t>Бертольт</a:t>
            </a:r>
            <a:r>
              <a:rPr lang="ru-RU" dirty="0" smtClean="0"/>
              <a:t> Брехт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4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250" y="980502"/>
            <a:ext cx="10515600" cy="6055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Брюсов Валерий 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ОКТЯБРЬ 1917 ГОДА</a:t>
            </a:r>
          </a:p>
          <a:p>
            <a:pPr marL="0" indent="0">
              <a:buNone/>
            </a:pPr>
            <a:r>
              <a:rPr lang="ru-RU" dirty="0" smtClean="0"/>
              <a:t>… Но выше всех над датами святыми, </a:t>
            </a:r>
          </a:p>
          <a:p>
            <a:pPr marL="0" indent="0">
              <a:buNone/>
            </a:pPr>
            <a:r>
              <a:rPr lang="ru-RU" dirty="0" smtClean="0"/>
              <a:t>Над декабрем, чем светел пятый год, </a:t>
            </a:r>
          </a:p>
          <a:p>
            <a:pPr marL="0" indent="0">
              <a:buNone/>
            </a:pPr>
            <a:r>
              <a:rPr lang="ru-RU" dirty="0" smtClean="0"/>
              <a:t>Над февралем семнадцатого года, </a:t>
            </a:r>
          </a:p>
          <a:p>
            <a:pPr marL="0" indent="0">
              <a:buNone/>
            </a:pPr>
            <a:r>
              <a:rPr lang="ru-RU" dirty="0" smtClean="0"/>
              <a:t>Сверкаешь ты, </a:t>
            </a:r>
            <a:r>
              <a:rPr lang="ru-RU" dirty="0" err="1" smtClean="0"/>
              <a:t>слепительный</a:t>
            </a:r>
            <a:r>
              <a:rPr lang="ru-RU" dirty="0" smtClean="0"/>
              <a:t> Октябрь, </a:t>
            </a:r>
          </a:p>
          <a:p>
            <a:pPr marL="0" indent="0">
              <a:buNone/>
            </a:pPr>
            <a:r>
              <a:rPr lang="ru-RU" dirty="0" smtClean="0"/>
              <a:t>Преобразивший сумрачную осень </a:t>
            </a:r>
          </a:p>
          <a:p>
            <a:pPr marL="0" indent="0">
              <a:buNone/>
            </a:pPr>
            <a:r>
              <a:rPr lang="ru-RU" dirty="0" smtClean="0"/>
              <a:t>В ликующую силами весну,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Зажегший новый день над дряхлой жизнью </a:t>
            </a:r>
          </a:p>
          <a:p>
            <a:pPr marL="0" indent="0">
              <a:buNone/>
            </a:pPr>
            <a:r>
              <a:rPr lang="ru-RU" dirty="0" smtClean="0"/>
              <a:t>И заревом немеркнущим победно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Нам озаривший правый путь в веках!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97" y="167428"/>
            <a:ext cx="732802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0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ОКТЯБРЬ 1917 года – ПЕРЕВОРОТ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«…тогда власть в великой стране захватила орда варваров и абсолютно бессовестных преступников, чья мораль, жизненные и идеологические установки резко отличались от того, что было принято в цивилизованном мире и составляло общечеловеческие ценности»    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C00000"/>
                </a:solidFill>
              </a:rPr>
              <a:t>«… октябрьский переворот не только затормозил развитие России, а затем СССР, а отбросил далеко назад</a:t>
            </a:r>
            <a:r>
              <a:rPr lang="ru-RU" dirty="0" smtClean="0"/>
              <a:t>». </a:t>
            </a:r>
          </a:p>
          <a:p>
            <a:pPr marL="0" indent="0" algn="r">
              <a:buNone/>
            </a:pPr>
            <a:r>
              <a:rPr lang="ru-RU" dirty="0" smtClean="0"/>
              <a:t>Ю.М. </a:t>
            </a:r>
            <a:r>
              <a:rPr lang="ru-RU" dirty="0" err="1" smtClean="0"/>
              <a:t>Антонян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5918" y="385590"/>
            <a:ext cx="7315200" cy="627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Согласен ли ты с мнением автора?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5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Великая Октябрьская социалистическая революция </a:t>
            </a:r>
          </a:p>
          <a:p>
            <a:pPr marL="0" indent="0" algn="ctr">
              <a:buNone/>
            </a:pPr>
            <a:r>
              <a:rPr lang="ru-RU" b="1" dirty="0"/>
              <a:t>и</a:t>
            </a:r>
            <a:r>
              <a:rPr lang="ru-RU" b="1" dirty="0" smtClean="0"/>
              <a:t>ли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b="1" dirty="0" smtClean="0"/>
              <a:t>Большевистский переворот?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20896" y="3653736"/>
            <a:ext cx="10502747" cy="127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4400" b="1" dirty="0">
                <a:solidFill>
                  <a:srgbClr val="002060"/>
                </a:solidFill>
              </a:rPr>
              <a:t>Проблема:</a:t>
            </a:r>
            <a:r>
              <a:rPr lang="ru-RU" sz="4400" b="1" dirty="0">
                <a:solidFill>
                  <a:srgbClr val="FF0000"/>
                </a:solidFill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FF0000"/>
                </a:solidFill>
              </a:rPr>
              <a:t>События Октября 1917 года </a:t>
            </a:r>
            <a:r>
              <a:rPr lang="ru-RU" sz="3200" b="1" dirty="0" smtClean="0">
                <a:solidFill>
                  <a:srgbClr val="FF0000"/>
                </a:solidFill>
              </a:rPr>
              <a:t>–переворот </a:t>
            </a:r>
            <a:r>
              <a:rPr lang="ru-RU" sz="3200" b="1" dirty="0">
                <a:solidFill>
                  <a:srgbClr val="FF0000"/>
                </a:solidFill>
              </a:rPr>
              <a:t>или 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революция?</a:t>
            </a:r>
          </a:p>
        </p:txBody>
      </p:sp>
    </p:spTree>
    <p:extLst>
      <p:ext uri="{BB962C8B-B14F-4D97-AF65-F5344CB8AC3E}">
        <p14:creationId xmlns:p14="http://schemas.microsoft.com/office/powerpoint/2010/main" val="247218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Революция </a:t>
            </a:r>
            <a:r>
              <a:rPr lang="ru-RU" dirty="0" smtClean="0"/>
              <a:t>— коренное преобразование в какой-либо области человеческой деятельности, глубокое качественное изменение в развитии.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Переворот</a:t>
            </a:r>
            <a:r>
              <a:rPr lang="ru-RU" dirty="0" smtClean="0"/>
              <a:t>- резкий перелом, перемена в развитии чего-нибудь.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Чем РЕВОЛЮЦИЯ отличается от ПЕРЕВОРОТА?</a:t>
            </a:r>
          </a:p>
          <a:p>
            <a:pPr marL="0" indent="0" algn="ctr">
              <a:buNone/>
            </a:pPr>
            <a:r>
              <a:rPr lang="ru-RU" b="1" dirty="0" smtClean="0"/>
              <a:t>Этимологически «переворот» то же, что и революция: лат. </a:t>
            </a:r>
            <a:r>
              <a:rPr lang="ru-RU" b="1" dirty="0" err="1" smtClean="0"/>
              <a:t>revolutio</a:t>
            </a:r>
            <a:r>
              <a:rPr lang="ru-RU" b="1" dirty="0" smtClean="0"/>
              <a:t> — поворот, переворот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6062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369" y="525634"/>
            <a:ext cx="10515600" cy="46522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РЕВОЛЮЦИЯ</a:t>
            </a:r>
            <a:r>
              <a:rPr lang="ru-RU" dirty="0" smtClean="0"/>
              <a:t> имеет массовую поддержку народа,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риводит к смене общественного строя.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Понятие применяется к масштабным и и значительным событиям</a:t>
            </a:r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Государственный переворот </a:t>
            </a:r>
            <a:r>
              <a:rPr lang="ru-RU" dirty="0" smtClean="0"/>
              <a:t>— смена власти в государстве, осуществляемая обязательно с нарушением действующих на данный момент конституционных и правовых норм.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Совершается небольшой группой лиц.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93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508" y="30529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Каким образом и почему миллионы людей примкнули к большевизму в то время, когда они насчитывали в начале 1917 г. </a:t>
            </a:r>
          </a:p>
          <a:p>
            <a:pPr marL="0" indent="0" algn="just">
              <a:buNone/>
            </a:pPr>
            <a:r>
              <a:rPr lang="ru-RU" dirty="0" smtClean="0"/>
              <a:t>8–12 тыс. чел., т.е. их было меньше чем эсеров и меньшевиков и они не представляли собой никакой реальной силы в гигантской стране?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96" y="2480967"/>
            <a:ext cx="8577949" cy="42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4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1118</Words>
  <Application>Microsoft Office PowerPoint</Application>
  <PresentationFormat>Широкоэкранный</PresentationFormat>
  <Paragraphs>120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helvetica</vt:lpstr>
      <vt:lpstr>Тема Office</vt:lpstr>
      <vt:lpstr>Презентация PowerPoint</vt:lpstr>
      <vt:lpstr>Октябрь 1917 года Взгляд из XXI века</vt:lpstr>
      <vt:lpstr>?</vt:lpstr>
      <vt:lpstr>Презентация PowerPoint</vt:lpstr>
      <vt:lpstr>Презентация PowerPoint</vt:lpstr>
      <vt:lpstr>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Хронология событий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Картина Б.М.Кустодиева «Большевик»  1920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коноплева</dc:creator>
  <cp:lastModifiedBy>наталья коноплева</cp:lastModifiedBy>
  <cp:revision>21</cp:revision>
  <dcterms:created xsi:type="dcterms:W3CDTF">2016-01-20T18:23:34Z</dcterms:created>
  <dcterms:modified xsi:type="dcterms:W3CDTF">2016-01-20T21:50:57Z</dcterms:modified>
</cp:coreProperties>
</file>