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D1C2EF-4E06-4DD1-B54C-4864D08CCD5F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B85B20-2D12-4167-AC0A-B9DDC05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Дитель про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143FE-F650-4478-8AE0-29216F84B51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FFCAD-39FD-40EB-9B8C-8FE722AC4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EABB9-1DDD-4BF6-BFED-E1B3B7D35A3D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825F-F860-44D6-8A48-F6397C554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7C6A-4A0B-4F6D-9E97-E8888302CCE3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189A-FBBD-4515-A980-5B2743FA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89FE-2A31-46FD-ACD9-0286D03D319E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6BE7C-2CCD-4EE3-8ABB-C3153E8ADD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2B7E-B806-4BB9-B5E9-EA290A607380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73E5A-9121-4FC7-B719-7CEEB555A8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791AD-717C-4276-BBCD-2E58FF246C21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4785C-20EA-4FDC-9F6D-129055AA2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9CA11-64A6-4D30-AFFB-7903666FDCC6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9816A-B750-4616-A451-F3C0B72E9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EFA9B-F4DB-4A0A-9C8E-00B7A4981EF3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B016-7645-4CBA-94F2-069C7112C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4E45C-4C99-4F7C-ABA6-84C8AFA57C10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CF74-1465-464D-8367-3021BA35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57920-102E-4B18-B1AD-4654C9AF4B5E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F4A9-D64F-43AD-800C-9150F4BBB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D3E6F-07B5-42C0-919C-1265A26D0E3C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60E8-4D22-4868-9E32-2625A1DD06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F75773-B6A7-4F6E-B3BD-B74080AD94BC}" type="datetimeFigureOut">
              <a:rPr lang="ru-RU"/>
              <a:pPr>
                <a:defRPr/>
              </a:pPr>
              <a:t>29.08.2017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5F114A-F345-4CB7-9CD1-BCA85CFBB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3860800"/>
            <a:ext cx="4425950" cy="914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D0D0D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  <a:latin typeface="Arial Black" pitchFamily="34" charset="0"/>
              </a:rPr>
              <a:t>Проект выполнили учени</a:t>
            </a:r>
            <a:r>
              <a:rPr lang="ru-RU" sz="1600" b="1" smtClean="0">
                <a:solidFill>
                  <a:schemeClr val="folHlink"/>
                </a:solidFill>
                <a:latin typeface="Arial" charset="0"/>
              </a:rPr>
              <a:t>ки</a:t>
            </a:r>
            <a:r>
              <a:rPr lang="ru-RU" sz="1600" smtClean="0">
                <a:solidFill>
                  <a:schemeClr val="folHlink"/>
                </a:solidFill>
                <a:latin typeface="Arial Black" pitchFamily="34" charset="0"/>
              </a:rPr>
              <a:t> 5 класса Кузнецовской СОШ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  <a:latin typeface="Arial Black" pitchFamily="34" charset="0"/>
              </a:rPr>
              <a:t> Щербан Кэтэлина, Павлова Оксана</a:t>
            </a:r>
            <a:endParaRPr lang="en-US" sz="1600" smtClean="0">
              <a:solidFill>
                <a:schemeClr val="fol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D0D0D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D0D0D"/>
                </a:solidFill>
                <a:latin typeface="Arial Black" pitchFamily="34" charset="0"/>
              </a:rPr>
              <a:t>Куратор  исследовательского проекта: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D0D0D"/>
                </a:solidFill>
                <a:latin typeface="Arial Black" pitchFamily="34" charset="0"/>
              </a:rPr>
              <a:t>Учитель русского языка и литературы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smtClean="0">
                <a:solidFill>
                  <a:srgbClr val="0D0D0D"/>
                </a:solidFill>
                <a:latin typeface="Arial Black" pitchFamily="34" charset="0"/>
              </a:rPr>
              <a:t>Кортикова Наталья Анатольевна</a:t>
            </a:r>
            <a:endParaRPr lang="en-US" sz="1400" smtClean="0">
              <a:solidFill>
                <a:srgbClr val="0D0D0D"/>
              </a:solidFill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400" smtClean="0">
              <a:solidFill>
                <a:srgbClr val="0D0D0D"/>
              </a:solidFill>
              <a:latin typeface="Arial Black" pitchFamily="34" charset="0"/>
            </a:endParaRPr>
          </a:p>
        </p:txBody>
      </p:sp>
      <p:sp>
        <p:nvSpPr>
          <p:cNvPr id="14338" name="TextBox 4"/>
          <p:cNvSpPr txBox="1">
            <a:spLocks noChangeArrowheads="1"/>
          </p:cNvSpPr>
          <p:nvPr/>
        </p:nvSpPr>
        <p:spPr bwMode="auto">
          <a:xfrm>
            <a:off x="0" y="188913"/>
            <a:ext cx="2808288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Старину мы уважаем,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Старину мы бережём ,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О старинном  нашем крае Разговор мы поведём.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Чем дальше в будущее смотрим ,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Тем больше  прошлым дорожим , и в старом красоту находим ,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Хоть новому  принадлежим .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Россия-мать!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Тебе хвала! 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В веках ты видела немало ,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Когда б ты говорить могла ,</a:t>
            </a:r>
          </a:p>
          <a:p>
            <a:r>
              <a:rPr lang="ru-RU" sz="1200">
                <a:solidFill>
                  <a:schemeClr val="folHlink"/>
                </a:solidFill>
                <a:latin typeface="Arial Black" pitchFamily="34" charset="0"/>
              </a:rPr>
              <a:t>То многое бы рассказала .</a:t>
            </a:r>
          </a:p>
        </p:txBody>
      </p:sp>
      <p:sp>
        <p:nvSpPr>
          <p:cNvPr id="14339" name="WordArt 6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6029325" cy="25717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 Мы родом из детства"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Фольклор Псковской области</a:t>
            </a:r>
          </a:p>
        </p:txBody>
      </p:sp>
      <p:pic>
        <p:nvPicPr>
          <p:cNvPr id="14340" name="Picture 8" descr="1833177-5c1574648622b9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284538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rgbClr val="0D0D0D"/>
                </a:solidFill>
              </a:rPr>
              <a:t>«А, журавль мой, журавль – птица умная» (Новосокольнический район) . Журавль мой, журавль – птица умная , разумная. По болоту он ходил, нос завязил, он и этак, и так, нос не вытянуть никак: хвост вытянет – нос заткнёт , нос вытянет – хвост заткнёт , хвост вытянет – нос заткнёт и т. д. </a:t>
            </a:r>
          </a:p>
          <a:p>
            <a:pPr eaLnBrk="1" hangingPunct="1"/>
            <a:r>
              <a:rPr lang="ru-RU" sz="1800" smtClean="0">
                <a:solidFill>
                  <a:srgbClr val="0D0D0D"/>
                </a:solidFill>
              </a:rPr>
              <a:t>Ишел Федор да Федорка , нашли лапти и оборки , и сказал Федор Федорке : Тебе лапти , мне оборки . (Себежский район)</a:t>
            </a:r>
          </a:p>
          <a:p>
            <a:pPr eaLnBrk="1" hangingPunct="1"/>
            <a:r>
              <a:rPr lang="ru-RU" sz="1800" smtClean="0">
                <a:solidFill>
                  <a:srgbClr val="0D0D0D"/>
                </a:solidFill>
              </a:rPr>
              <a:t>Барыня купила чемодан. В чемодане сто рублей. Что хотите, то купите. Чёрным с белым не носите . Рукам- ногам волю не давать, носом творог не макать 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4005263"/>
            <a:ext cx="4681538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WordArt 5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61055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Шуточные сказки - припевки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Есть загадки в нашем крае,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До того мудрёные,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Кто загадку отгадает,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Попадёт в учёные.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Сочинит загадку тот,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Разгадает этот,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А загадка всё живёт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Со своим секретом.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Да и сложены они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Так хитро и сладко,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Ну, смекалкою блесни,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Вот она, псковская загадка.</a:t>
            </a:r>
            <a:r>
              <a:rPr lang="ru-RU" sz="20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2133600"/>
            <a:ext cx="496728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WordArt 5"/>
          <p:cNvSpPr>
            <a:spLocks noChangeArrowheads="1" noChangeShapeType="1" noTextEdit="1"/>
          </p:cNvSpPr>
          <p:nvPr/>
        </p:nvSpPr>
        <p:spPr bwMode="auto">
          <a:xfrm>
            <a:off x="3492500" y="404813"/>
            <a:ext cx="4751388" cy="1285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Загадки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000" smtClean="0">
                <a:solidFill>
                  <a:schemeClr val="folHlink"/>
                </a:solidFill>
              </a:rPr>
              <a:t>Мать толста, дочь красна, а сын под небеса (печка, огонь и дым)Новосокольнический район)</a:t>
            </a:r>
          </a:p>
          <a:p>
            <a:pPr eaLnBrk="1" hangingPunct="1"/>
            <a:r>
              <a:rPr lang="ru-RU" sz="2000" smtClean="0">
                <a:solidFill>
                  <a:schemeClr val="folHlink"/>
                </a:solidFill>
              </a:rPr>
              <a:t>Дваста бодаста, четыреста ходаста, один махтырь и два ухтыря (корова) (Себежский район)</a:t>
            </a:r>
          </a:p>
          <a:p>
            <a:pPr eaLnBrk="1" hangingPunct="1"/>
            <a:r>
              <a:rPr lang="ru-RU" sz="2000" smtClean="0">
                <a:solidFill>
                  <a:schemeClr val="folHlink"/>
                </a:solidFill>
              </a:rPr>
              <a:t>Загадаю загадку, положу её, рогатку, выну, оближу и опять положу! (рогатка, которой проверяют ,сварился  ли овсяный кисель</a:t>
            </a:r>
          </a:p>
          <a:p>
            <a:pPr eaLnBrk="1" hangingPunct="1"/>
            <a:r>
              <a:rPr lang="ru-RU" sz="2000" smtClean="0">
                <a:solidFill>
                  <a:schemeClr val="folHlink"/>
                </a:solidFill>
              </a:rPr>
              <a:t>Заря *зарявала* ключи потеряла.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Кто ключи найдёт, тот меня возьмёт.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000" smtClean="0">
                <a:solidFill>
                  <a:schemeClr val="folHlink"/>
                </a:solidFill>
              </a:rPr>
              <a:t>А солнышко встало, ключи подобрало ( солнце высушивает росу) (Себежский район)</a:t>
            </a:r>
          </a:p>
        </p:txBody>
      </p:sp>
      <p:sp>
        <p:nvSpPr>
          <p:cNvPr id="26626" name="WordArt 4"/>
          <p:cNvSpPr>
            <a:spLocks noChangeArrowheads="1" noChangeShapeType="1" noTextEdit="1"/>
          </p:cNvSpPr>
          <p:nvPr/>
        </p:nvSpPr>
        <p:spPr bwMode="auto">
          <a:xfrm>
            <a:off x="971550" y="333375"/>
            <a:ext cx="5411788" cy="1285875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Псковская загадка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8229600" cy="4851400"/>
          </a:xfrm>
        </p:spPr>
        <p:txBody>
          <a:bodyPr/>
          <a:lstStyle/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700" smtClean="0"/>
          </a:p>
          <a:p>
            <a:pPr marL="136525" indent="0" eaLnBrk="1" hangingPunct="1">
              <a:lnSpc>
                <a:spcPct val="80000"/>
              </a:lnSpc>
            </a:pPr>
            <a:endParaRPr lang="ru-RU" sz="700" smtClean="0"/>
          </a:p>
          <a:p>
            <a:pPr marL="136525" indent="0" eaLnBrk="1" hangingPunct="1">
              <a:lnSpc>
                <a:spcPct val="80000"/>
              </a:lnSpc>
            </a:pPr>
            <a:r>
              <a:rPr lang="ru-RU" sz="1400" smtClean="0">
                <a:solidFill>
                  <a:schemeClr val="bg1"/>
                </a:solidFill>
              </a:rPr>
              <a:t>1.    </a:t>
            </a:r>
            <a:r>
              <a:rPr lang="ru-RU" sz="1600" smtClean="0">
                <a:solidFill>
                  <a:schemeClr val="folHlink"/>
                </a:solidFill>
              </a:rPr>
              <a:t>Шла собака через мост: четыре лапы, пятый – хвост. 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Гдовский район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</a:endParaRP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2.    Шла торговка мимо рынка и упала на корзинку. 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В этой маленькой корзинке есть помада и духи, ленты, кружево, ботинки. 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что угодно для души. 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Гдовский район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</a:endParaRP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3.    Шла кукушка мимо сети, а за ней бежали дети и кричали: «Куку – мак». 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Убирай один кулак. 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Гдовский район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</a:endParaRP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4.    Ехал мужик по дороге, сломал колесо на пороге. 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Сколько нужно для починки колеса гвоздей? </a:t>
            </a:r>
          </a:p>
          <a:p>
            <a:pPr marL="136525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>
                <a:solidFill>
                  <a:schemeClr val="folHlink"/>
                </a:solidFill>
              </a:rPr>
              <a:t>Говори скорей, не задумывайся (говорят число и считают). 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Гдовский район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</a:endParaRP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5.    По дусту, по насту, по лебераманасту, пива – лива, два алтына, луковка. 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Красногородский район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</a:endParaRP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6.    Ситки – бритки, вороньи копытки. Сам воронец. Выйди вон, наконец! </a:t>
            </a:r>
          </a:p>
          <a:p>
            <a:pPr marL="136525" indent="0" eaLnBrk="1" hangingPunct="1">
              <a:lnSpc>
                <a:spcPct val="80000"/>
              </a:lnSpc>
            </a:pPr>
            <a:r>
              <a:rPr lang="ru-RU" sz="1600" smtClean="0">
                <a:solidFill>
                  <a:schemeClr val="folHlink"/>
                </a:solidFill>
              </a:rPr>
              <a:t>Красногородский район</a:t>
            </a:r>
          </a:p>
          <a:p>
            <a:pPr marL="136525" indent="0" eaLnBrk="1" hangingPunct="1">
              <a:lnSpc>
                <a:spcPct val="80000"/>
              </a:lnSpc>
            </a:pPr>
            <a:endParaRPr lang="ru-RU" sz="1600" smtClean="0">
              <a:solidFill>
                <a:schemeClr val="folHlink"/>
              </a:solidFill>
            </a:endParaRPr>
          </a:p>
        </p:txBody>
      </p:sp>
      <p:sp>
        <p:nvSpPr>
          <p:cNvPr id="27650" name="AutoShape 4" descr="2624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6" descr="2624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2" name="Picture 8" descr="slid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484313"/>
            <a:ext cx="2266950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WordArt 7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42576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Псковская считалка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ъект 2"/>
          <p:cNvSpPr>
            <a:spLocks noGrp="1"/>
          </p:cNvSpPr>
          <p:nvPr>
            <p:ph idx="1"/>
          </p:nvPr>
        </p:nvSpPr>
        <p:spPr>
          <a:xfrm>
            <a:off x="395288" y="333375"/>
            <a:ext cx="8229600" cy="470852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7.    Горю, горю пень, кого поймаю, того съем.</a:t>
            </a: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Красногородский район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8.    Солнце, месяц, вырви травку, положь на лавку.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 – Кто взял?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- Я взял. Рыди, выди. </a:t>
            </a: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Опочецкий район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9.    Сщитала – сабирала,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На Божью расу,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На папову паласу.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Там чашки, ложки,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Мядок саладок,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Выйди вон, каралек. </a:t>
            </a: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Порховский район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10.     Девочки – татарочки! Все  взяли по палочке, побежали к мосту, стукнули об доску. Прибежали Ермаки, поснимали армяки. Один армяк и остался дурак!</a:t>
            </a: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Порховский район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11.     Шараги – бараги, тихилки – михилки, по насту, по беламу лябясту!</a:t>
            </a: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Бежаницкий район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12.     Катилась торба с высокого горба. В этой торбе хлеб – пшеница – кто желает поделиться</a:t>
            </a:r>
          </a:p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.Невельский район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</p:txBody>
      </p:sp>
      <p:pic>
        <p:nvPicPr>
          <p:cNvPr id="28674" name="Picture 3" descr="fol_kl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88913"/>
            <a:ext cx="35115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68313" y="692150"/>
            <a:ext cx="8229600" cy="4708525"/>
          </a:xfrm>
        </p:spPr>
        <p:txBody>
          <a:bodyPr/>
          <a:lstStyle/>
          <a:p>
            <a:pPr eaLnBrk="1" hangingPunct="1"/>
            <a:r>
              <a:rPr lang="ru-RU" sz="1400" smtClean="0">
                <a:solidFill>
                  <a:schemeClr val="folHlink"/>
                </a:solidFill>
              </a:rPr>
              <a:t>13.     Палочка – татарочка пришла, никого дома не нашла.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Невельский район </a:t>
            </a:r>
          </a:p>
          <a:p>
            <a:pPr eaLnBrk="1" hangingPunct="1"/>
            <a:endParaRPr lang="ru-RU" sz="12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200" smtClean="0">
                <a:solidFill>
                  <a:schemeClr val="folHlink"/>
                </a:solidFill>
              </a:rPr>
              <a:t>14.     – Новы кони, чем падовы?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Златым, митам, падпалитам. Медок, сахарок, выйди вон, королек.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Пустошкинский район</a:t>
            </a:r>
          </a:p>
          <a:p>
            <a:pPr eaLnBrk="1" hangingPunct="1"/>
            <a:endParaRPr lang="ru-RU" sz="12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200" smtClean="0">
                <a:solidFill>
                  <a:schemeClr val="folHlink"/>
                </a:solidFill>
              </a:rPr>
              <a:t>15.     – Заяц белый, куда бегал?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В лес кудрявый.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-Что там делал?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Лычки драл.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Куда клал?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Под колоду.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Что там делал?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Родион, выйди вон!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Невельский район, Пустошкинский район</a:t>
            </a:r>
          </a:p>
          <a:p>
            <a:pPr eaLnBrk="1" hangingPunct="1"/>
            <a:endParaRPr lang="ru-RU" sz="12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200" smtClean="0">
                <a:solidFill>
                  <a:schemeClr val="folHlink"/>
                </a:solidFill>
              </a:rPr>
              <a:t>16.     – Кони новые, чем подкованы?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Латам – латам, под палатам. Чири – вири, дуб и нос.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Невельский район</a:t>
            </a:r>
          </a:p>
          <a:p>
            <a:pPr eaLnBrk="1" hangingPunct="1"/>
            <a:endParaRPr lang="ru-RU" sz="12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1200" smtClean="0">
                <a:solidFill>
                  <a:schemeClr val="folHlink"/>
                </a:solidFill>
              </a:rPr>
              <a:t>17.     – Новы кони, чем подковы?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- Златым, митам, падпалитам. Медок, сахарок, выйди вон, королек.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200" smtClean="0">
                <a:solidFill>
                  <a:schemeClr val="folHlink"/>
                </a:solidFill>
              </a:rPr>
              <a:t>Пустошкинский район</a:t>
            </a:r>
          </a:p>
        </p:txBody>
      </p:sp>
      <p:pic>
        <p:nvPicPr>
          <p:cNvPr id="29698" name="Picture 3" descr="cPO5GVEG0U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12875"/>
            <a:ext cx="377983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ъект 2"/>
          <p:cNvSpPr>
            <a:spLocks noGrp="1"/>
          </p:cNvSpPr>
          <p:nvPr>
            <p:ph idx="1"/>
          </p:nvPr>
        </p:nvSpPr>
        <p:spPr>
          <a:xfrm>
            <a:off x="0" y="620713"/>
            <a:ext cx="8229600" cy="4708525"/>
          </a:xfrm>
        </p:spPr>
        <p:txBody>
          <a:bodyPr/>
          <a:lstStyle/>
          <a:p>
            <a:pPr eaLnBrk="1" hangingPunct="1"/>
            <a:r>
              <a:rPr lang="ru-RU" sz="2200" smtClean="0">
                <a:solidFill>
                  <a:schemeClr val="folHlink"/>
                </a:solidFill>
              </a:rPr>
              <a:t>18. – Иван – капитан, чем коня пропитал?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- Овсом, серебром. Из копыта под копыто, из телеги прямо в грязь, оставайся, белый князь.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Невельский район</a:t>
            </a:r>
          </a:p>
          <a:p>
            <a:pPr eaLnBrk="1" hangingPunct="1"/>
            <a:endParaRPr lang="ru-RU" sz="2200" smtClean="0">
              <a:solidFill>
                <a:schemeClr val="folHlink"/>
              </a:solidFill>
            </a:endParaRPr>
          </a:p>
          <a:p>
            <a:pPr eaLnBrk="1" hangingPunct="1"/>
            <a:r>
              <a:rPr lang="ru-RU" sz="2200" smtClean="0">
                <a:solidFill>
                  <a:schemeClr val="folHlink"/>
                </a:solidFill>
              </a:rPr>
              <a:t>19.  Дрыгадан, дрыгадан,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На четыре загадан.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Пятьсот Кузьма,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Панамарь Илья,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Кошка – валошка,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Калека вон!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200" smtClean="0">
                <a:solidFill>
                  <a:schemeClr val="folHlink"/>
                </a:solidFill>
              </a:rPr>
              <a:t>Себежский район</a:t>
            </a:r>
          </a:p>
          <a:p>
            <a:pPr eaLnBrk="1" hangingPunct="1"/>
            <a:endParaRPr lang="ru-RU" smtClean="0">
              <a:solidFill>
                <a:schemeClr val="folHlink"/>
              </a:solidFill>
            </a:endParaRPr>
          </a:p>
        </p:txBody>
      </p:sp>
      <p:pic>
        <p:nvPicPr>
          <p:cNvPr id="30722" name="Picture 4" descr="mini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2492375"/>
            <a:ext cx="47879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ъект 2"/>
          <p:cNvSpPr>
            <a:spLocks noGrp="1"/>
          </p:cNvSpPr>
          <p:nvPr>
            <p:ph idx="1"/>
          </p:nvPr>
        </p:nvSpPr>
        <p:spPr>
          <a:xfrm>
            <a:off x="4067175" y="1196975"/>
            <a:ext cx="4608513" cy="4248150"/>
          </a:xfrm>
        </p:spPr>
        <p:txBody>
          <a:bodyPr/>
          <a:lstStyle/>
          <a:p>
            <a:pPr eaLnBrk="1" hangingPunct="1"/>
            <a:r>
              <a:rPr lang="ru-RU" sz="1600" u="sng" smtClean="0">
                <a:solidFill>
                  <a:srgbClr val="FFFF00"/>
                </a:solidFill>
              </a:rPr>
              <a:t>«</a:t>
            </a:r>
            <a:r>
              <a:rPr lang="ru-RU" sz="1800" b="1" u="sng" smtClean="0">
                <a:solidFill>
                  <a:srgbClr val="FFFF00"/>
                </a:solidFill>
              </a:rPr>
              <a:t>Сахар колоть</a:t>
            </a:r>
            <a:r>
              <a:rPr lang="ru-RU" sz="1600" smtClean="0">
                <a:solidFill>
                  <a:srgbClr val="FFFF00"/>
                </a:solidFill>
              </a:rPr>
              <a:t>» становятся спинами , зацепляются руками под локти и приподнимают друг друга . </a:t>
            </a:r>
          </a:p>
          <a:p>
            <a:pPr eaLnBrk="1" hangingPunct="1"/>
            <a:r>
              <a:rPr lang="ru-RU" sz="1800" u="sng" smtClean="0">
                <a:solidFill>
                  <a:srgbClr val="FFFF00"/>
                </a:solidFill>
              </a:rPr>
              <a:t>« В репку»</a:t>
            </a:r>
            <a:r>
              <a:rPr lang="ru-RU" sz="1600" smtClean="0">
                <a:solidFill>
                  <a:srgbClr val="FFFF00"/>
                </a:solidFill>
              </a:rPr>
              <a:t> садятся друг другу на колени, ходит приходит к бабке</a:t>
            </a: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</a:rPr>
              <a:t>« Бабка,  бабка  свинья в огороде!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rgbClr val="FFFF00"/>
                </a:solidFill>
              </a:rPr>
              <a:t>Иди выгонь  и репину вытянь и обколоти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1600" smtClean="0">
                <a:solidFill>
                  <a:srgbClr val="FFFF00"/>
                </a:solidFill>
              </a:rPr>
              <a:t>Ведущий вытягивает всех по очереди потом бабку когда бабку вытянут её колотят.</a:t>
            </a:r>
          </a:p>
          <a:p>
            <a:pPr eaLnBrk="1" hangingPunct="1"/>
            <a:r>
              <a:rPr lang="ru-RU" sz="1600" smtClean="0">
                <a:solidFill>
                  <a:srgbClr val="FFFF00"/>
                </a:solidFill>
              </a:rPr>
              <a:t>Летом обычно на лужайке или на полянке играли </a:t>
            </a:r>
            <a:r>
              <a:rPr lang="ru-RU" sz="1800" u="sng" smtClean="0">
                <a:solidFill>
                  <a:srgbClr val="FFFF00"/>
                </a:solidFill>
              </a:rPr>
              <a:t>в «12 палочек»</a:t>
            </a:r>
            <a:r>
              <a:rPr lang="ru-RU" sz="1600" smtClean="0">
                <a:solidFill>
                  <a:srgbClr val="FFFF00"/>
                </a:solidFill>
              </a:rPr>
              <a:t> ( дети прячутся пока тот кто водит собирает 12 палочек) </a:t>
            </a:r>
          </a:p>
          <a:p>
            <a:pPr eaLnBrk="1" hangingPunct="1"/>
            <a:r>
              <a:rPr lang="ru-RU" sz="1800" u="sng" smtClean="0">
                <a:solidFill>
                  <a:srgbClr val="FFFF00"/>
                </a:solidFill>
              </a:rPr>
              <a:t>В огурцы</a:t>
            </a:r>
            <a:r>
              <a:rPr lang="ru-RU" sz="1600" smtClean="0">
                <a:solidFill>
                  <a:srgbClr val="FFFF00"/>
                </a:solidFill>
              </a:rPr>
              <a:t>. Становятся в круг берутся за руки. Кружатся</a:t>
            </a:r>
            <a:r>
              <a:rPr lang="en-US" sz="160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ru-RU" sz="1600" smtClean="0">
                <a:solidFill>
                  <a:srgbClr val="FFFF00"/>
                </a:solidFill>
              </a:rPr>
              <a:t>как можно сильнее кто отлетит смеются , говорят « Вот огурец отлетел» Этот выходит из игры.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36004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3059113" y="188913"/>
            <a:ext cx="4321175" cy="12858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Игры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ъект 2"/>
          <p:cNvSpPr>
            <a:spLocks noGrp="1"/>
          </p:cNvSpPr>
          <p:nvPr>
            <p:ph idx="1"/>
          </p:nvPr>
        </p:nvSpPr>
        <p:spPr>
          <a:xfrm>
            <a:off x="0" y="1125538"/>
            <a:ext cx="3492500" cy="5183187"/>
          </a:xfrm>
        </p:spPr>
        <p:txBody>
          <a:bodyPr/>
          <a:lstStyle/>
          <a:p>
            <a:pPr eaLnBrk="1" hangingPunct="1"/>
            <a:r>
              <a:rPr lang="ru-RU" sz="1600" smtClean="0">
                <a:solidFill>
                  <a:schemeClr val="folHlink"/>
                </a:solidFill>
              </a:rPr>
              <a:t>Произведения фольклора (сказки, легенды ,былины) помогают воссоздать характерные черты народной речи , напевной и мелодичной. А пословицы и поговорки, к примеру, демонстрируют её сжатость и мудрость. </a:t>
            </a:r>
          </a:p>
          <a:p>
            <a:pPr eaLnBrk="1" hangingPunct="1"/>
            <a:r>
              <a:rPr lang="ru-RU" sz="1600" smtClean="0">
                <a:solidFill>
                  <a:schemeClr val="folHlink"/>
                </a:solidFill>
              </a:rPr>
              <a:t>Чтобы воспитать любовь к Родине , необходимо знать и понимать народные традиции. Раскрывая истоки создания народных инструментов , развивая эмоционально- целостное отношение к жизни через произведения музыкального фольклора, учимся понимать, уважать и не разрушать культурное наследие наших</a:t>
            </a:r>
            <a:r>
              <a:rPr lang="ru-RU" sz="1400" smtClean="0">
                <a:solidFill>
                  <a:schemeClr val="folHlink"/>
                </a:solidFill>
              </a:rPr>
              <a:t> предков.</a:t>
            </a:r>
          </a:p>
          <a:p>
            <a:pPr eaLnBrk="1" hangingPunct="1"/>
            <a:endParaRPr lang="ru-RU" sz="1400" smtClean="0">
              <a:solidFill>
                <a:schemeClr val="folHlink"/>
              </a:solidFill>
            </a:endParaRPr>
          </a:p>
        </p:txBody>
      </p:sp>
      <p:pic>
        <p:nvPicPr>
          <p:cNvPr id="32770" name="Picture 4" descr="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0"/>
            <a:ext cx="23415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bay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813" y="3644900"/>
            <a:ext cx="36591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8" descr="0aea9433e8067909f0dba8a89a2ad88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1196975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WordArt 7"/>
          <p:cNvSpPr>
            <a:spLocks noChangeArrowheads="1" noChangeShapeType="1" noTextEdit="1"/>
          </p:cNvSpPr>
          <p:nvPr/>
        </p:nvSpPr>
        <p:spPr bwMode="auto">
          <a:xfrm>
            <a:off x="2916238" y="0"/>
            <a:ext cx="3024187" cy="1285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Вывод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4978400" cy="482441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Жив ли фольклор в современном мире? Да, жив!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  Через ознакомление и воспитание народного творчества, дети знакомятся с трудом взрослых, научаются его уважать, обучаются простейшим умениям и навыкам; воспитывается интерес, самостоятельность, умение трудиться. Нынешнее время также требует фольклора, как и прошлое. Изучение, обогащение, освоение, ретрансляция фольклора сегодня в 21 веке не прихоть, а необходимость. Необходимость сохранения русского духа, а значит России.</a:t>
            </a:r>
          </a:p>
        </p:txBody>
      </p:sp>
      <p:pic>
        <p:nvPicPr>
          <p:cNvPr id="33794" name="Picture 6" descr="bay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4813" y="1341438"/>
            <a:ext cx="3659187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2700338" y="0"/>
            <a:ext cx="3600450" cy="1285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Вывод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323850" y="981075"/>
            <a:ext cx="4176713" cy="49974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Мы часто размышляя над тем , что происходило в Отечестве нашем и все больше обращаемся к великому источнику истории Земли Русской . Люди исстари любили свою землю, стремились трудом , талантом, вдохновением украсить её. Нам оставлены  величайшие природные и рукотворные ценности . Для того, чтобы любить землю своих отцов  - свою землю, надо знать, за что её любить. Знать её историю , героев и их подвиги , уметь понимать и ценить красоту , созданную нашими славными предками .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1400" smtClean="0">
                <a:solidFill>
                  <a:schemeClr val="folHlink"/>
                </a:solidFill>
              </a:rPr>
              <a:t>Псковская земля богата памятниками её славной истории, природными достопримечательностями . Мы располагаем бесценным национальным наследием. Многое  утрачено , список утрат велик и печален , но мы не имеем права предаваться отчаянию . Важно сохранить то ,что есть: церковь , старинную усадьбу , забытый парк , памятник ратных подвигов , нашу великолепную природу и многое, многое другое. И в своём проекте мы хотим затронуть не маловажную тему для нашей истории- это фольклор и хотим рассказать вам о детском фольклоре нашей Псковской области. И назовём наш проект «Мы родом из детства» .</a:t>
            </a:r>
          </a:p>
        </p:txBody>
      </p:sp>
      <p:pic>
        <p:nvPicPr>
          <p:cNvPr id="16386" name="Picture 4" descr="1343376055_skaziteln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7200" y="1268413"/>
            <a:ext cx="36068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5"/>
          <p:cNvSpPr>
            <a:spLocks noChangeArrowheads="1" noChangeShapeType="1" noTextEdit="1"/>
          </p:cNvSpPr>
          <p:nvPr/>
        </p:nvSpPr>
        <p:spPr bwMode="auto">
          <a:xfrm>
            <a:off x="4859338" y="0"/>
            <a:ext cx="28670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Актуальность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5364163" y="404813"/>
            <a:ext cx="3322637" cy="3600450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chemeClr val="bg1"/>
                </a:solidFill>
              </a:rPr>
              <a:t>Устное народное творчество является неиссякаемым источником народной мудрости в воспитании детей в целом и развитии речи в частности.</a:t>
            </a:r>
          </a:p>
        </p:txBody>
      </p:sp>
      <p:pic>
        <p:nvPicPr>
          <p:cNvPr id="35842" name="Picture 5" descr="russia_1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367188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7" descr="1505181839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213100"/>
            <a:ext cx="244951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medium-93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859213"/>
            <a:ext cx="3998912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Дать представление о забытых произведениях (о малых жанрах фольклора) Псковской области 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2565400"/>
            <a:ext cx="4608512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WordArt 5"/>
          <p:cNvSpPr>
            <a:spLocks noChangeArrowheads="1" noChangeShapeType="1" noTextEdit="1"/>
          </p:cNvSpPr>
          <p:nvPr/>
        </p:nvSpPr>
        <p:spPr bwMode="auto">
          <a:xfrm>
            <a:off x="3132138" y="260350"/>
            <a:ext cx="28098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Цель проекта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Провести исследование и выяснить, что мы знаем о фольклоре и его малых жанрах.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Показать необходимость использования малых жанров фольклора в современной жизни.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Развивать интерес к детскому фольклору 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Пропагандировать использование детского фольклора в повседневной жизни.</a:t>
            </a:r>
          </a:p>
        </p:txBody>
      </p:sp>
      <p:sp>
        <p:nvSpPr>
          <p:cNvPr id="18434" name="WordArt 4"/>
          <p:cNvSpPr>
            <a:spLocks noChangeArrowheads="1" noChangeShapeType="1" noTextEdit="1"/>
          </p:cNvSpPr>
          <p:nvPr/>
        </p:nvSpPr>
        <p:spPr bwMode="auto">
          <a:xfrm>
            <a:off x="2771775" y="260350"/>
            <a:ext cx="33147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Задачи проекта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Жив ли фольклор в современном мире?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3030538"/>
            <a:ext cx="4768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852738"/>
            <a:ext cx="315277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2627313" y="260350"/>
            <a:ext cx="43148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Проблемный вопрос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0D0D0D"/>
                </a:solidFill>
              </a:rPr>
              <a:t>1. </a:t>
            </a:r>
            <a:r>
              <a:rPr lang="ru-RU" smtClean="0">
                <a:solidFill>
                  <a:schemeClr val="folHlink"/>
                </a:solidFill>
              </a:rPr>
              <a:t>Псковские колыбельные  песни.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2. Шуточные сказки- припевки 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3. Загадки по-псковски.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4. Считалки.</a:t>
            </a:r>
          </a:p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5. Игры.</a:t>
            </a:r>
          </a:p>
        </p:txBody>
      </p:sp>
      <p:pic>
        <p:nvPicPr>
          <p:cNvPr id="20482" name="Picture 4" descr="psk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068638"/>
            <a:ext cx="48974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4140200" y="333375"/>
            <a:ext cx="24479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План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Колыбельная песня- песня, с помощью которой убаюкивают ребёнка.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Появились колыбельные песни в глубокой древности . Баюкала мать дитя и напевала простые ласковые слова. Понравившуюся песню повторяла дочь, добавляя свои слова, меняя мелодию. Так и тянулась народная песенная нить от семьи  к семье , от поколения к поколению.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Для того, чтобы малыш быстрее засыпал , была придумана специальная кроватка для укачивания – колыбелька ( зыбка). Её название произошло от глагола «</a:t>
            </a:r>
            <a:r>
              <a:rPr lang="ru-RU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колыбать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»  а песни, под которые малыш засыпал, назвали колыбельными.</a:t>
            </a:r>
          </a:p>
        </p:txBody>
      </p:sp>
      <p:sp>
        <p:nvSpPr>
          <p:cNvPr id="21506" name="WordArt 4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3815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Колыбельные песни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>
                <a:solidFill>
                  <a:srgbClr val="0D0D0D"/>
                </a:solidFill>
              </a:rPr>
              <a:t>Семьи у крестьян Псковской области были большие и дружные. На ласковые слова и колыбельный в русской семье  не скупились. Мамы или  бабушки убаюкивали своё дитятко задушевными и нежными колыбельными песнями.</a:t>
            </a:r>
          </a:p>
          <a:p>
            <a:pPr eaLnBrk="1" hangingPunct="1"/>
            <a:r>
              <a:rPr lang="ru-RU" sz="2400" smtClean="0">
                <a:solidFill>
                  <a:srgbClr val="0D0D0D"/>
                </a:solidFill>
              </a:rPr>
              <a:t>Псковские колыбельные песни 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« Псковская колыбельная»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« Пошёл котик во лесок»</a:t>
            </a:r>
          </a:p>
          <a:p>
            <a:pPr eaLnBrk="1" hangingPunct="1"/>
            <a:endParaRPr lang="ru-RU" sz="2400" smtClean="0">
              <a:solidFill>
                <a:srgbClr val="0D0D0D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130675"/>
            <a:ext cx="4233862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WordArt 5"/>
          <p:cNvSpPr>
            <a:spLocks noChangeArrowheads="1" noChangeShapeType="1" noTextEdit="1"/>
          </p:cNvSpPr>
          <p:nvPr/>
        </p:nvSpPr>
        <p:spPr bwMode="auto">
          <a:xfrm>
            <a:off x="323850" y="188913"/>
            <a:ext cx="85153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Колыбельные песни Псковской области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ъект 2"/>
          <p:cNvSpPr>
            <a:spLocks noGrp="1"/>
          </p:cNvSpPr>
          <p:nvPr>
            <p:ph idx="1"/>
          </p:nvPr>
        </p:nvSpPr>
        <p:spPr>
          <a:xfrm>
            <a:off x="179388" y="549275"/>
            <a:ext cx="5122862" cy="391636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0D0D0D"/>
                </a:solidFill>
              </a:rPr>
              <a:t>Начинались колыбельные со слов 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«Баю -баюшки баю не ложися на краю»</a:t>
            </a:r>
          </a:p>
          <a:p>
            <a:pPr eaLnBrk="1" hangingPunct="1"/>
            <a:r>
              <a:rPr lang="ru-RU" sz="2400" smtClean="0">
                <a:solidFill>
                  <a:srgbClr val="0D0D0D"/>
                </a:solidFill>
              </a:rPr>
              <a:t>Заканчивались: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Ложись посерёдочке в золотой  пелёночке. (Локнянский район)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Ты ложися к стеночке на мягкой постелечке . (Новоржевский, Пушкиногорский  районы )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smtClean="0">
                <a:solidFill>
                  <a:srgbClr val="0D0D0D"/>
                </a:solidFill>
              </a:rPr>
              <a:t>С краю свалишься, больно ударишься. (Невельский район).</a:t>
            </a:r>
          </a:p>
        </p:txBody>
      </p:sp>
      <p:pic>
        <p:nvPicPr>
          <p:cNvPr id="23554" name="Picture 4" descr="hello_html_169e41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3338" y="549275"/>
            <a:ext cx="40306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304</TotalTime>
  <Words>1179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Arial</vt:lpstr>
      <vt:lpstr>Times New Roman</vt:lpstr>
      <vt:lpstr>Wingdings 2</vt:lpstr>
      <vt:lpstr>Wingdings</vt:lpstr>
      <vt:lpstr>Wingdings 3</vt:lpstr>
      <vt:lpstr>Calibri</vt:lpstr>
      <vt:lpstr>Arial Black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Фольклор Псковской области</dc:title>
  <dc:creator>Teacher</dc:creator>
  <cp:lastModifiedBy>User</cp:lastModifiedBy>
  <cp:revision>31</cp:revision>
  <dcterms:created xsi:type="dcterms:W3CDTF">2016-11-14T10:50:30Z</dcterms:created>
  <dcterms:modified xsi:type="dcterms:W3CDTF">2017-08-29T14:50:19Z</dcterms:modified>
</cp:coreProperties>
</file>