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62" r:id="rId3"/>
    <p:sldId id="257" r:id="rId4"/>
    <p:sldId id="261" r:id="rId5"/>
    <p:sldId id="268" r:id="rId6"/>
    <p:sldId id="269" r:id="rId7"/>
    <p:sldId id="270" r:id="rId8"/>
    <p:sldId id="259" r:id="rId9"/>
    <p:sldId id="260" r:id="rId10"/>
    <p:sldId id="263" r:id="rId11"/>
    <p:sldId id="264" r:id="rId12"/>
    <p:sldId id="265" r:id="rId13"/>
    <p:sldId id="266" r:id="rId14"/>
    <p:sldId id="267" r:id="rId15"/>
    <p:sldId id="283" r:id="rId16"/>
    <p:sldId id="271" r:id="rId17"/>
    <p:sldId id="272" r:id="rId18"/>
    <p:sldId id="273" r:id="rId19"/>
    <p:sldId id="274" r:id="rId20"/>
    <p:sldId id="282" r:id="rId21"/>
    <p:sldId id="275" r:id="rId22"/>
    <p:sldId id="281" r:id="rId23"/>
    <p:sldId id="276" r:id="rId24"/>
    <p:sldId id="277" r:id="rId25"/>
    <p:sldId id="278" r:id="rId26"/>
    <p:sldId id="279" r:id="rId27"/>
    <p:sldId id="280" r:id="rId28"/>
  </p:sldIdLst>
  <p:sldSz cx="9144000" cy="6858000" type="screen4x3"/>
  <p:notesSz cx="6858000" cy="98742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147" autoAdjust="0"/>
    <p:restoredTop sz="79359" autoAdjust="0"/>
  </p:normalViewPr>
  <p:slideViewPr>
    <p:cSldViewPr>
      <p:cViewPr varScale="1">
        <p:scale>
          <a:sx n="74" d="100"/>
          <a:sy n="74" d="100"/>
        </p:scale>
        <p:origin x="-1902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6F1C2E3-1E60-4880-8B15-ED21B66BD4B1}" type="doc">
      <dgm:prSet loTypeId="urn:microsoft.com/office/officeart/2005/8/layout/cycle2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0BBD6FF4-B2E4-4A2B-9557-6C8D32909D23}">
      <dgm:prSet phldrT="[Текст]" custT="1"/>
      <dgm:spPr/>
      <dgm:t>
        <a:bodyPr/>
        <a:lstStyle/>
        <a:p>
          <a:r>
            <a:rPr lang="ru-RU" sz="1200" dirty="0" smtClean="0">
              <a:solidFill>
                <a:schemeClr val="tx1"/>
              </a:solidFill>
            </a:rPr>
            <a:t>Принцип доступности</a:t>
          </a:r>
          <a:endParaRPr lang="ru-RU" sz="1200" dirty="0">
            <a:solidFill>
              <a:schemeClr val="tx1"/>
            </a:solidFill>
          </a:endParaRPr>
        </a:p>
      </dgm:t>
    </dgm:pt>
    <dgm:pt modelId="{D88386CA-F3F8-457C-A02E-E626493AB5AF}" type="parTrans" cxnId="{0038D4DB-36E0-4521-87D6-BF4C40C08F7D}">
      <dgm:prSet/>
      <dgm:spPr/>
      <dgm:t>
        <a:bodyPr/>
        <a:lstStyle/>
        <a:p>
          <a:endParaRPr lang="ru-RU"/>
        </a:p>
      </dgm:t>
    </dgm:pt>
    <dgm:pt modelId="{9F3E584D-0881-4BCE-A4CB-4E484426F3AC}" type="sibTrans" cxnId="{0038D4DB-36E0-4521-87D6-BF4C40C08F7D}">
      <dgm:prSet/>
      <dgm:spPr/>
      <dgm:t>
        <a:bodyPr/>
        <a:lstStyle/>
        <a:p>
          <a:endParaRPr lang="ru-RU"/>
        </a:p>
      </dgm:t>
    </dgm:pt>
    <dgm:pt modelId="{E7683A74-C85C-4DAC-BCBE-19D101E7CE5B}">
      <dgm:prSet phldrT="[Текст]" custT="1"/>
      <dgm:spPr/>
      <dgm:t>
        <a:bodyPr/>
        <a:lstStyle/>
        <a:p>
          <a:r>
            <a:rPr lang="ru-RU" sz="1100" dirty="0" smtClean="0">
              <a:solidFill>
                <a:schemeClr val="tx1"/>
              </a:solidFill>
            </a:rPr>
            <a:t>Принцип индивидуальности</a:t>
          </a:r>
          <a:endParaRPr lang="ru-RU" sz="1100" dirty="0">
            <a:solidFill>
              <a:schemeClr val="tx1"/>
            </a:solidFill>
          </a:endParaRPr>
        </a:p>
      </dgm:t>
    </dgm:pt>
    <dgm:pt modelId="{DBBDFB18-B61F-4477-B67C-F7AE8DE6F2EB}" type="parTrans" cxnId="{C960FA36-16BC-48A3-989B-D27007D149DC}">
      <dgm:prSet/>
      <dgm:spPr/>
      <dgm:t>
        <a:bodyPr/>
        <a:lstStyle/>
        <a:p>
          <a:endParaRPr lang="ru-RU"/>
        </a:p>
      </dgm:t>
    </dgm:pt>
    <dgm:pt modelId="{E42C27AC-DB07-432B-B9D7-59BA1C3E24E4}" type="sibTrans" cxnId="{C960FA36-16BC-48A3-989B-D27007D149DC}">
      <dgm:prSet/>
      <dgm:spPr/>
      <dgm:t>
        <a:bodyPr/>
        <a:lstStyle/>
        <a:p>
          <a:endParaRPr lang="ru-RU"/>
        </a:p>
      </dgm:t>
    </dgm:pt>
    <dgm:pt modelId="{C04EA8D8-340C-4826-AB7B-C9E130527B5E}">
      <dgm:prSet phldrT="[Текст]" custT="1"/>
      <dgm:spPr/>
      <dgm:t>
        <a:bodyPr/>
        <a:lstStyle/>
        <a:p>
          <a:r>
            <a:rPr lang="ru-RU" sz="1200" dirty="0" smtClean="0">
              <a:solidFill>
                <a:schemeClr val="tx1"/>
              </a:solidFill>
            </a:rPr>
            <a:t>Принцип постепенности</a:t>
          </a:r>
          <a:endParaRPr lang="ru-RU" sz="1200" dirty="0">
            <a:solidFill>
              <a:schemeClr val="tx1"/>
            </a:solidFill>
          </a:endParaRPr>
        </a:p>
      </dgm:t>
    </dgm:pt>
    <dgm:pt modelId="{203AB520-631E-4FCE-81D6-2A6067F2C084}" type="parTrans" cxnId="{4663F0E7-E210-42F6-A4C4-C9B5912F69DA}">
      <dgm:prSet/>
      <dgm:spPr/>
      <dgm:t>
        <a:bodyPr/>
        <a:lstStyle/>
        <a:p>
          <a:endParaRPr lang="ru-RU"/>
        </a:p>
      </dgm:t>
    </dgm:pt>
    <dgm:pt modelId="{0C5F221D-2053-41B5-8703-7261FF930CBE}" type="sibTrans" cxnId="{4663F0E7-E210-42F6-A4C4-C9B5912F69DA}">
      <dgm:prSet/>
      <dgm:spPr/>
      <dgm:t>
        <a:bodyPr/>
        <a:lstStyle/>
        <a:p>
          <a:endParaRPr lang="ru-RU"/>
        </a:p>
      </dgm:t>
    </dgm:pt>
    <dgm:pt modelId="{43E34E90-4DF5-45D2-A2AC-20CF99A4D479}">
      <dgm:prSet phldrT="[Текст]" custT="1"/>
      <dgm:spPr/>
      <dgm:t>
        <a:bodyPr/>
        <a:lstStyle/>
        <a:p>
          <a:r>
            <a:rPr lang="ru-RU" sz="1200" dirty="0" smtClean="0">
              <a:solidFill>
                <a:schemeClr val="tx1"/>
              </a:solidFill>
            </a:rPr>
            <a:t>Принцип систематичности</a:t>
          </a:r>
          <a:endParaRPr lang="ru-RU" sz="1200" dirty="0">
            <a:solidFill>
              <a:schemeClr val="tx1"/>
            </a:solidFill>
          </a:endParaRPr>
        </a:p>
      </dgm:t>
    </dgm:pt>
    <dgm:pt modelId="{E46FCA2C-10A7-4230-8275-5EDFDB1D8F07}" type="parTrans" cxnId="{6553F0B0-F33C-4E21-BB48-17E7840F04EB}">
      <dgm:prSet/>
      <dgm:spPr/>
      <dgm:t>
        <a:bodyPr/>
        <a:lstStyle/>
        <a:p>
          <a:endParaRPr lang="ru-RU"/>
        </a:p>
      </dgm:t>
    </dgm:pt>
    <dgm:pt modelId="{8399D98D-8FDE-4EA0-A1EC-675D720E6AC1}" type="sibTrans" cxnId="{6553F0B0-F33C-4E21-BB48-17E7840F04EB}">
      <dgm:prSet/>
      <dgm:spPr/>
      <dgm:t>
        <a:bodyPr/>
        <a:lstStyle/>
        <a:p>
          <a:endParaRPr lang="ru-RU"/>
        </a:p>
      </dgm:t>
    </dgm:pt>
    <dgm:pt modelId="{04D9FD03-6575-40E2-9A3F-F4F0365DE913}">
      <dgm:prSet phldrT="[Текст]" custT="1"/>
      <dgm:spPr/>
      <dgm:t>
        <a:bodyPr/>
        <a:lstStyle/>
        <a:p>
          <a:r>
            <a:rPr lang="ru-RU" sz="1200" dirty="0" smtClean="0">
              <a:solidFill>
                <a:schemeClr val="tx1"/>
              </a:solidFill>
            </a:rPr>
            <a:t>Принцип научно</a:t>
          </a:r>
          <a:r>
            <a:rPr lang="ru-RU" sz="1200" b="1" dirty="0" smtClean="0">
              <a:solidFill>
                <a:schemeClr val="tx1"/>
              </a:solidFill>
            </a:rPr>
            <a:t>ст</a:t>
          </a:r>
          <a:r>
            <a:rPr lang="ru-RU" sz="1200" dirty="0" smtClean="0">
              <a:solidFill>
                <a:schemeClr val="tx1"/>
              </a:solidFill>
            </a:rPr>
            <a:t>и</a:t>
          </a:r>
          <a:endParaRPr lang="ru-RU" sz="1200" dirty="0">
            <a:solidFill>
              <a:schemeClr val="tx1"/>
            </a:solidFill>
          </a:endParaRPr>
        </a:p>
      </dgm:t>
    </dgm:pt>
    <dgm:pt modelId="{4D0E2351-2B93-41BF-9191-18621EC271F7}" type="parTrans" cxnId="{F846FB6A-DC6F-4ECF-9CCC-68374A07B3E5}">
      <dgm:prSet/>
      <dgm:spPr/>
      <dgm:t>
        <a:bodyPr/>
        <a:lstStyle/>
        <a:p>
          <a:endParaRPr lang="ru-RU"/>
        </a:p>
      </dgm:t>
    </dgm:pt>
    <dgm:pt modelId="{E0741D16-7561-4FF3-B83A-588522825C7A}" type="sibTrans" cxnId="{F846FB6A-DC6F-4ECF-9CCC-68374A07B3E5}">
      <dgm:prSet/>
      <dgm:spPr/>
      <dgm:t>
        <a:bodyPr/>
        <a:lstStyle/>
        <a:p>
          <a:endParaRPr lang="ru-RU"/>
        </a:p>
      </dgm:t>
    </dgm:pt>
    <dgm:pt modelId="{AB1E4D7D-7B36-4A53-A9CF-32A725EACEE7}">
      <dgm:prSet phldrT="[Текст]" custT="1"/>
      <dgm:spPr/>
      <dgm:t>
        <a:bodyPr/>
        <a:lstStyle/>
        <a:p>
          <a:r>
            <a:rPr lang="ru-RU" sz="1200" dirty="0" smtClean="0">
              <a:solidFill>
                <a:schemeClr val="tx1"/>
              </a:solidFill>
            </a:rPr>
            <a:t>Принцип наглядности</a:t>
          </a:r>
          <a:endParaRPr lang="ru-RU" sz="1200" dirty="0">
            <a:solidFill>
              <a:schemeClr val="tx1"/>
            </a:solidFill>
          </a:endParaRPr>
        </a:p>
      </dgm:t>
    </dgm:pt>
    <dgm:pt modelId="{E76A0F42-C36E-48D4-941B-D66076CA466A}" type="parTrans" cxnId="{EF4837C5-F08F-4BE7-A801-6D3CD4426C51}">
      <dgm:prSet/>
      <dgm:spPr/>
      <dgm:t>
        <a:bodyPr/>
        <a:lstStyle/>
        <a:p>
          <a:endParaRPr lang="ru-RU"/>
        </a:p>
      </dgm:t>
    </dgm:pt>
    <dgm:pt modelId="{E1A04FB4-B78C-49E7-8B33-19BB6BE6B5D7}" type="sibTrans" cxnId="{EF4837C5-F08F-4BE7-A801-6D3CD4426C51}">
      <dgm:prSet/>
      <dgm:spPr/>
      <dgm:t>
        <a:bodyPr/>
        <a:lstStyle/>
        <a:p>
          <a:endParaRPr lang="ru-RU"/>
        </a:p>
      </dgm:t>
    </dgm:pt>
    <dgm:pt modelId="{C294D4D9-8838-412F-A771-DC7F3F52E63A}">
      <dgm:prSet phldrT="[Текст]" custT="1"/>
      <dgm:spPr/>
      <dgm:t>
        <a:bodyPr/>
        <a:lstStyle/>
        <a:p>
          <a:r>
            <a:rPr lang="ru-RU" sz="1200" dirty="0" smtClean="0">
              <a:solidFill>
                <a:schemeClr val="tx1"/>
              </a:solidFill>
            </a:rPr>
            <a:t>Принцип учёта возрастного развития движений</a:t>
          </a:r>
          <a:endParaRPr lang="ru-RU" sz="1200" dirty="0">
            <a:solidFill>
              <a:schemeClr val="tx1"/>
            </a:solidFill>
          </a:endParaRPr>
        </a:p>
      </dgm:t>
    </dgm:pt>
    <dgm:pt modelId="{2071BDBB-89DC-47EB-BA98-1583F921FA4D}" type="parTrans" cxnId="{3885917D-5FBC-4F82-89A3-E765894959FF}">
      <dgm:prSet/>
      <dgm:spPr/>
      <dgm:t>
        <a:bodyPr/>
        <a:lstStyle/>
        <a:p>
          <a:endParaRPr lang="ru-RU"/>
        </a:p>
      </dgm:t>
    </dgm:pt>
    <dgm:pt modelId="{077451AE-161C-44C7-B9D2-224A2C801987}" type="sibTrans" cxnId="{3885917D-5FBC-4F82-89A3-E765894959FF}">
      <dgm:prSet/>
      <dgm:spPr/>
      <dgm:t>
        <a:bodyPr/>
        <a:lstStyle/>
        <a:p>
          <a:endParaRPr lang="ru-RU"/>
        </a:p>
      </dgm:t>
    </dgm:pt>
    <dgm:pt modelId="{ABCD4F9E-7B5E-482B-9510-6885707F50A9}">
      <dgm:prSet phldrT="[Текст]" custT="1"/>
      <dgm:spPr/>
      <dgm:t>
        <a:bodyPr/>
        <a:lstStyle/>
        <a:p>
          <a:r>
            <a:rPr lang="ru-RU" sz="1200" dirty="0" smtClean="0">
              <a:solidFill>
                <a:schemeClr val="tx1"/>
              </a:solidFill>
            </a:rPr>
            <a:t>Принцип чередования нагрузки</a:t>
          </a:r>
          <a:endParaRPr lang="ru-RU" sz="1200" dirty="0">
            <a:solidFill>
              <a:schemeClr val="tx1"/>
            </a:solidFill>
          </a:endParaRPr>
        </a:p>
      </dgm:t>
    </dgm:pt>
    <dgm:pt modelId="{5311CC9A-D653-46D8-B0B7-101929708AA3}" type="parTrans" cxnId="{6A673805-C3BF-447C-B767-682ACB0E5E71}">
      <dgm:prSet/>
      <dgm:spPr/>
      <dgm:t>
        <a:bodyPr/>
        <a:lstStyle/>
        <a:p>
          <a:endParaRPr lang="ru-RU"/>
        </a:p>
      </dgm:t>
    </dgm:pt>
    <dgm:pt modelId="{18193119-770E-4620-9BB5-F1007100637E}" type="sibTrans" cxnId="{6A673805-C3BF-447C-B767-682ACB0E5E71}">
      <dgm:prSet/>
      <dgm:spPr/>
      <dgm:t>
        <a:bodyPr/>
        <a:lstStyle/>
        <a:p>
          <a:endParaRPr lang="ru-RU"/>
        </a:p>
      </dgm:t>
    </dgm:pt>
    <dgm:pt modelId="{6E513C85-A4AB-44F4-94D7-95DC6E2432A2}">
      <dgm:prSet phldrT="[Текст]" custT="1"/>
      <dgm:spPr/>
      <dgm:t>
        <a:bodyPr/>
        <a:lstStyle/>
        <a:p>
          <a:r>
            <a:rPr lang="ru-RU" sz="1200" dirty="0" smtClean="0">
              <a:solidFill>
                <a:schemeClr val="tx1"/>
              </a:solidFill>
            </a:rPr>
            <a:t>Принцип сознательности и активности</a:t>
          </a:r>
          <a:endParaRPr lang="ru-RU" sz="1200" dirty="0">
            <a:solidFill>
              <a:schemeClr val="tx1"/>
            </a:solidFill>
          </a:endParaRPr>
        </a:p>
      </dgm:t>
    </dgm:pt>
    <dgm:pt modelId="{8E1A456B-BD23-4D4D-9F55-92D64FE658B9}" type="parTrans" cxnId="{A2C64E21-F95A-42DA-8F39-517ABFB2080C}">
      <dgm:prSet/>
      <dgm:spPr/>
      <dgm:t>
        <a:bodyPr/>
        <a:lstStyle/>
        <a:p>
          <a:endParaRPr lang="ru-RU"/>
        </a:p>
      </dgm:t>
    </dgm:pt>
    <dgm:pt modelId="{8E921B1B-FB63-4A02-B791-3A1B47F9E172}" type="sibTrans" cxnId="{A2C64E21-F95A-42DA-8F39-517ABFB2080C}">
      <dgm:prSet/>
      <dgm:spPr/>
      <dgm:t>
        <a:bodyPr/>
        <a:lstStyle/>
        <a:p>
          <a:endParaRPr lang="ru-RU"/>
        </a:p>
      </dgm:t>
    </dgm:pt>
    <dgm:pt modelId="{8AEE0E62-36E1-4E1E-B228-195445ED28DC}" type="pres">
      <dgm:prSet presAssocID="{C6F1C2E3-1E60-4880-8B15-ED21B66BD4B1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C7F14B5-0EE3-4803-BB57-0FC68AAB2A1A}" type="pres">
      <dgm:prSet presAssocID="{0BBD6FF4-B2E4-4A2B-9557-6C8D32909D23}" presName="node" presStyleLbl="node1" presStyleIdx="0" presStyleCnt="9" custScaleX="16698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3C4AE71-3BDA-4025-A1F5-5A0D4914FDE9}" type="pres">
      <dgm:prSet presAssocID="{9F3E584D-0881-4BCE-A4CB-4E484426F3AC}" presName="sibTrans" presStyleLbl="sibTrans2D1" presStyleIdx="0" presStyleCnt="9"/>
      <dgm:spPr/>
      <dgm:t>
        <a:bodyPr/>
        <a:lstStyle/>
        <a:p>
          <a:endParaRPr lang="ru-RU"/>
        </a:p>
      </dgm:t>
    </dgm:pt>
    <dgm:pt modelId="{267BA71E-7CDA-46CF-8BE3-45A3890909B8}" type="pres">
      <dgm:prSet presAssocID="{9F3E584D-0881-4BCE-A4CB-4E484426F3AC}" presName="connectorText" presStyleLbl="sibTrans2D1" presStyleIdx="0" presStyleCnt="9"/>
      <dgm:spPr/>
      <dgm:t>
        <a:bodyPr/>
        <a:lstStyle/>
        <a:p>
          <a:endParaRPr lang="ru-RU"/>
        </a:p>
      </dgm:t>
    </dgm:pt>
    <dgm:pt modelId="{BF814E31-6C09-465E-9985-98B27746B352}" type="pres">
      <dgm:prSet presAssocID="{E7683A74-C85C-4DAC-BCBE-19D101E7CE5B}" presName="node" presStyleLbl="node1" presStyleIdx="1" presStyleCnt="9" custScaleX="200287" custScaleY="83273" custRadScaleRad="130455" custRadScaleInc="4723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EFB65E2-474A-475D-94D3-63E78FB7AE38}" type="pres">
      <dgm:prSet presAssocID="{E42C27AC-DB07-432B-B9D7-59BA1C3E24E4}" presName="sibTrans" presStyleLbl="sibTrans2D1" presStyleIdx="1" presStyleCnt="9"/>
      <dgm:spPr/>
      <dgm:t>
        <a:bodyPr/>
        <a:lstStyle/>
        <a:p>
          <a:endParaRPr lang="ru-RU"/>
        </a:p>
      </dgm:t>
    </dgm:pt>
    <dgm:pt modelId="{200C32ED-59FC-475B-9EF3-FE83868FCA3C}" type="pres">
      <dgm:prSet presAssocID="{E42C27AC-DB07-432B-B9D7-59BA1C3E24E4}" presName="connectorText" presStyleLbl="sibTrans2D1" presStyleIdx="1" presStyleCnt="9"/>
      <dgm:spPr/>
      <dgm:t>
        <a:bodyPr/>
        <a:lstStyle/>
        <a:p>
          <a:endParaRPr lang="ru-RU"/>
        </a:p>
      </dgm:t>
    </dgm:pt>
    <dgm:pt modelId="{35640404-1F02-419B-A143-4111FD5F4AB2}" type="pres">
      <dgm:prSet presAssocID="{C04EA8D8-340C-4826-AB7B-C9E130527B5E}" presName="node" presStyleLbl="node1" presStyleIdx="2" presStyleCnt="9" custScaleX="197773" custRadScaleRad="120000" custRadScaleInc="-718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5497E8E-21A0-4896-8B4C-BD738EDE7FA8}" type="pres">
      <dgm:prSet presAssocID="{0C5F221D-2053-41B5-8703-7261FF930CBE}" presName="sibTrans" presStyleLbl="sibTrans2D1" presStyleIdx="2" presStyleCnt="9"/>
      <dgm:spPr/>
      <dgm:t>
        <a:bodyPr/>
        <a:lstStyle/>
        <a:p>
          <a:endParaRPr lang="ru-RU"/>
        </a:p>
      </dgm:t>
    </dgm:pt>
    <dgm:pt modelId="{925BE701-F24B-4F67-800B-CD2EC7FA4B35}" type="pres">
      <dgm:prSet presAssocID="{0C5F221D-2053-41B5-8703-7261FF930CBE}" presName="connectorText" presStyleLbl="sibTrans2D1" presStyleIdx="2" presStyleCnt="9"/>
      <dgm:spPr/>
      <dgm:t>
        <a:bodyPr/>
        <a:lstStyle/>
        <a:p>
          <a:endParaRPr lang="ru-RU"/>
        </a:p>
      </dgm:t>
    </dgm:pt>
    <dgm:pt modelId="{2293C8BB-7642-4E2C-AE5A-7BF98B6F3F71}" type="pres">
      <dgm:prSet presAssocID="{43E34E90-4DF5-45D2-A2AC-20CF99A4D479}" presName="node" presStyleLbl="node1" presStyleIdx="3" presStyleCnt="9" custScaleX="215640" custRadScaleRad="137660" custRadScaleInc="-5492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C6D4757-DFB1-48BB-93B4-D9B076AA6FD5}" type="pres">
      <dgm:prSet presAssocID="{8399D98D-8FDE-4EA0-A1EC-675D720E6AC1}" presName="sibTrans" presStyleLbl="sibTrans2D1" presStyleIdx="3" presStyleCnt="9"/>
      <dgm:spPr/>
      <dgm:t>
        <a:bodyPr/>
        <a:lstStyle/>
        <a:p>
          <a:endParaRPr lang="ru-RU"/>
        </a:p>
      </dgm:t>
    </dgm:pt>
    <dgm:pt modelId="{DD1D3348-3859-4CAF-84DB-FC63921B6367}" type="pres">
      <dgm:prSet presAssocID="{8399D98D-8FDE-4EA0-A1EC-675D720E6AC1}" presName="connectorText" presStyleLbl="sibTrans2D1" presStyleIdx="3" presStyleCnt="9"/>
      <dgm:spPr/>
      <dgm:t>
        <a:bodyPr/>
        <a:lstStyle/>
        <a:p>
          <a:endParaRPr lang="ru-RU"/>
        </a:p>
      </dgm:t>
    </dgm:pt>
    <dgm:pt modelId="{5AF13715-ECCB-4119-AE7B-3CF36901EDDD}" type="pres">
      <dgm:prSet presAssocID="{04D9FD03-6575-40E2-9A3F-F4F0365DE913}" presName="node" presStyleLbl="node1" presStyleIdx="4" presStyleCnt="9" custScaleX="177837" custRadScaleRad="107956" custRadScaleInc="-6462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75950A5-35D0-4862-A70E-5C70802DCC94}" type="pres">
      <dgm:prSet presAssocID="{E0741D16-7561-4FF3-B83A-588522825C7A}" presName="sibTrans" presStyleLbl="sibTrans2D1" presStyleIdx="4" presStyleCnt="9"/>
      <dgm:spPr/>
      <dgm:t>
        <a:bodyPr/>
        <a:lstStyle/>
        <a:p>
          <a:endParaRPr lang="ru-RU"/>
        </a:p>
      </dgm:t>
    </dgm:pt>
    <dgm:pt modelId="{EFE3DCD0-1BB5-474C-8331-AA49B8471BA4}" type="pres">
      <dgm:prSet presAssocID="{E0741D16-7561-4FF3-B83A-588522825C7A}" presName="connectorText" presStyleLbl="sibTrans2D1" presStyleIdx="4" presStyleCnt="9"/>
      <dgm:spPr/>
      <dgm:t>
        <a:bodyPr/>
        <a:lstStyle/>
        <a:p>
          <a:endParaRPr lang="ru-RU"/>
        </a:p>
      </dgm:t>
    </dgm:pt>
    <dgm:pt modelId="{0C2A8A93-401B-4EBD-89C4-3411461D1E55}" type="pres">
      <dgm:prSet presAssocID="{C294D4D9-8838-412F-A771-DC7F3F52E63A}" presName="node" presStyleLbl="node1" presStyleIdx="5" presStyleCnt="9" custScaleX="196250" custRadScaleRad="105354" custRadScaleInc="316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10FDC5F-5B94-466A-9B27-BE313A9B71AE}" type="pres">
      <dgm:prSet presAssocID="{077451AE-161C-44C7-B9D2-224A2C801987}" presName="sibTrans" presStyleLbl="sibTrans2D1" presStyleIdx="5" presStyleCnt="9"/>
      <dgm:spPr/>
      <dgm:t>
        <a:bodyPr/>
        <a:lstStyle/>
        <a:p>
          <a:endParaRPr lang="ru-RU"/>
        </a:p>
      </dgm:t>
    </dgm:pt>
    <dgm:pt modelId="{0374EF7C-A54F-4797-9390-F1F80821F845}" type="pres">
      <dgm:prSet presAssocID="{077451AE-161C-44C7-B9D2-224A2C801987}" presName="connectorText" presStyleLbl="sibTrans2D1" presStyleIdx="5" presStyleCnt="9"/>
      <dgm:spPr/>
      <dgm:t>
        <a:bodyPr/>
        <a:lstStyle/>
        <a:p>
          <a:endParaRPr lang="ru-RU"/>
        </a:p>
      </dgm:t>
    </dgm:pt>
    <dgm:pt modelId="{ABD9984D-32E8-496D-B032-DB9264E2DEAA}" type="pres">
      <dgm:prSet presAssocID="{ABCD4F9E-7B5E-482B-9510-6885707F50A9}" presName="node" presStyleLbl="node1" presStyleIdx="6" presStyleCnt="9" custScaleX="229042" custRadScaleRad="131500" custRadScaleInc="4139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3407346-EA02-4E14-9F95-4044E72828C1}" type="pres">
      <dgm:prSet presAssocID="{18193119-770E-4620-9BB5-F1007100637E}" presName="sibTrans" presStyleLbl="sibTrans2D1" presStyleIdx="6" presStyleCnt="9"/>
      <dgm:spPr/>
      <dgm:t>
        <a:bodyPr/>
        <a:lstStyle/>
        <a:p>
          <a:endParaRPr lang="ru-RU"/>
        </a:p>
      </dgm:t>
    </dgm:pt>
    <dgm:pt modelId="{F3F69583-4064-4A03-BB27-66DD119C696F}" type="pres">
      <dgm:prSet presAssocID="{18193119-770E-4620-9BB5-F1007100637E}" presName="connectorText" presStyleLbl="sibTrans2D1" presStyleIdx="6" presStyleCnt="9"/>
      <dgm:spPr/>
      <dgm:t>
        <a:bodyPr/>
        <a:lstStyle/>
        <a:p>
          <a:endParaRPr lang="ru-RU"/>
        </a:p>
      </dgm:t>
    </dgm:pt>
    <dgm:pt modelId="{60481A90-A1B3-4439-B5BD-49DE263E7E6C}" type="pres">
      <dgm:prSet presAssocID="{6E513C85-A4AB-44F4-94D7-95DC6E2432A2}" presName="node" presStyleLbl="node1" presStyleIdx="7" presStyleCnt="9" custScaleX="209100" custScaleY="116727" custRadScaleRad="127361" custRadScaleInc="-486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516AAE4-3001-4049-B6A6-8E175864F06C}" type="pres">
      <dgm:prSet presAssocID="{8E921B1B-FB63-4A02-B791-3A1B47F9E172}" presName="sibTrans" presStyleLbl="sibTrans2D1" presStyleIdx="7" presStyleCnt="9"/>
      <dgm:spPr/>
      <dgm:t>
        <a:bodyPr/>
        <a:lstStyle/>
        <a:p>
          <a:endParaRPr lang="ru-RU"/>
        </a:p>
      </dgm:t>
    </dgm:pt>
    <dgm:pt modelId="{19E67E40-952D-4BEE-9F3F-F446A4596B3A}" type="pres">
      <dgm:prSet presAssocID="{8E921B1B-FB63-4A02-B791-3A1B47F9E172}" presName="connectorText" presStyleLbl="sibTrans2D1" presStyleIdx="7" presStyleCnt="9"/>
      <dgm:spPr/>
      <dgm:t>
        <a:bodyPr/>
        <a:lstStyle/>
        <a:p>
          <a:endParaRPr lang="ru-RU"/>
        </a:p>
      </dgm:t>
    </dgm:pt>
    <dgm:pt modelId="{ED940145-67EF-415B-A1B0-B5CA5EFAFF8B}" type="pres">
      <dgm:prSet presAssocID="{AB1E4D7D-7B36-4A53-A9CF-32A725EACEE7}" presName="node" presStyleLbl="node1" presStyleIdx="8" presStyleCnt="9" custScaleX="191306" custRadScaleRad="123790" custRadScaleInc="-4565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E86435D-AE4C-44E4-A64B-861740570530}" type="pres">
      <dgm:prSet presAssocID="{E1A04FB4-B78C-49E7-8B33-19BB6BE6B5D7}" presName="sibTrans" presStyleLbl="sibTrans2D1" presStyleIdx="8" presStyleCnt="9"/>
      <dgm:spPr/>
      <dgm:t>
        <a:bodyPr/>
        <a:lstStyle/>
        <a:p>
          <a:endParaRPr lang="ru-RU"/>
        </a:p>
      </dgm:t>
    </dgm:pt>
    <dgm:pt modelId="{FCC8C029-F83D-4857-A9F7-F728B9D44D81}" type="pres">
      <dgm:prSet presAssocID="{E1A04FB4-B78C-49E7-8B33-19BB6BE6B5D7}" presName="connectorText" presStyleLbl="sibTrans2D1" presStyleIdx="8" presStyleCnt="9"/>
      <dgm:spPr/>
      <dgm:t>
        <a:bodyPr/>
        <a:lstStyle/>
        <a:p>
          <a:endParaRPr lang="ru-RU"/>
        </a:p>
      </dgm:t>
    </dgm:pt>
  </dgm:ptLst>
  <dgm:cxnLst>
    <dgm:cxn modelId="{E4E8FD1B-0718-46F7-9DCB-E192A3650196}" type="presOf" srcId="{43E34E90-4DF5-45D2-A2AC-20CF99A4D479}" destId="{2293C8BB-7642-4E2C-AE5A-7BF98B6F3F71}" srcOrd="0" destOrd="0" presId="urn:microsoft.com/office/officeart/2005/8/layout/cycle2"/>
    <dgm:cxn modelId="{E8212A7B-23B3-4FCF-B414-0ED387071D7D}" type="presOf" srcId="{8E921B1B-FB63-4A02-B791-3A1B47F9E172}" destId="{19E67E40-952D-4BEE-9F3F-F446A4596B3A}" srcOrd="1" destOrd="0" presId="urn:microsoft.com/office/officeart/2005/8/layout/cycle2"/>
    <dgm:cxn modelId="{1C65B243-608E-4C59-AA36-C63818C09A00}" type="presOf" srcId="{E7683A74-C85C-4DAC-BCBE-19D101E7CE5B}" destId="{BF814E31-6C09-465E-9985-98B27746B352}" srcOrd="0" destOrd="0" presId="urn:microsoft.com/office/officeart/2005/8/layout/cycle2"/>
    <dgm:cxn modelId="{F8B82D09-9C04-452F-8BF0-10E84B55EE15}" type="presOf" srcId="{6E513C85-A4AB-44F4-94D7-95DC6E2432A2}" destId="{60481A90-A1B3-4439-B5BD-49DE263E7E6C}" srcOrd="0" destOrd="0" presId="urn:microsoft.com/office/officeart/2005/8/layout/cycle2"/>
    <dgm:cxn modelId="{0C5F53A2-8CEC-45DC-8AFF-50193409A0DA}" type="presOf" srcId="{C294D4D9-8838-412F-A771-DC7F3F52E63A}" destId="{0C2A8A93-401B-4EBD-89C4-3411461D1E55}" srcOrd="0" destOrd="0" presId="urn:microsoft.com/office/officeart/2005/8/layout/cycle2"/>
    <dgm:cxn modelId="{A657594E-30A0-4F72-9F08-44B1E3FF1DB3}" type="presOf" srcId="{E0741D16-7561-4FF3-B83A-588522825C7A}" destId="{975950A5-35D0-4862-A70E-5C70802DCC94}" srcOrd="0" destOrd="0" presId="urn:microsoft.com/office/officeart/2005/8/layout/cycle2"/>
    <dgm:cxn modelId="{1E7458D1-9E5B-4A2F-A8F8-22C225227201}" type="presOf" srcId="{C04EA8D8-340C-4826-AB7B-C9E130527B5E}" destId="{35640404-1F02-419B-A143-4111FD5F4AB2}" srcOrd="0" destOrd="0" presId="urn:microsoft.com/office/officeart/2005/8/layout/cycle2"/>
    <dgm:cxn modelId="{02BF5E4A-5001-44C4-AB00-761F2530E725}" type="presOf" srcId="{9F3E584D-0881-4BCE-A4CB-4E484426F3AC}" destId="{63C4AE71-3BDA-4025-A1F5-5A0D4914FDE9}" srcOrd="0" destOrd="0" presId="urn:microsoft.com/office/officeart/2005/8/layout/cycle2"/>
    <dgm:cxn modelId="{4F29A21A-6B53-42B1-9B52-3D2F73CF33FC}" type="presOf" srcId="{18193119-770E-4620-9BB5-F1007100637E}" destId="{03407346-EA02-4E14-9F95-4044E72828C1}" srcOrd="0" destOrd="0" presId="urn:microsoft.com/office/officeart/2005/8/layout/cycle2"/>
    <dgm:cxn modelId="{4663F0E7-E210-42F6-A4C4-C9B5912F69DA}" srcId="{C6F1C2E3-1E60-4880-8B15-ED21B66BD4B1}" destId="{C04EA8D8-340C-4826-AB7B-C9E130527B5E}" srcOrd="2" destOrd="0" parTransId="{203AB520-631E-4FCE-81D6-2A6067F2C084}" sibTransId="{0C5F221D-2053-41B5-8703-7261FF930CBE}"/>
    <dgm:cxn modelId="{41BDB330-28A0-4BCD-A01C-539EA67D6D20}" type="presOf" srcId="{077451AE-161C-44C7-B9D2-224A2C801987}" destId="{510FDC5F-5B94-466A-9B27-BE313A9B71AE}" srcOrd="0" destOrd="0" presId="urn:microsoft.com/office/officeart/2005/8/layout/cycle2"/>
    <dgm:cxn modelId="{3F948B65-2E0E-4576-AD83-98ABA3585736}" type="presOf" srcId="{E1A04FB4-B78C-49E7-8B33-19BB6BE6B5D7}" destId="{FCC8C029-F83D-4857-A9F7-F728B9D44D81}" srcOrd="1" destOrd="0" presId="urn:microsoft.com/office/officeart/2005/8/layout/cycle2"/>
    <dgm:cxn modelId="{4C61D5FB-38F0-4ACC-9E80-2B4253775325}" type="presOf" srcId="{0BBD6FF4-B2E4-4A2B-9557-6C8D32909D23}" destId="{DC7F14B5-0EE3-4803-BB57-0FC68AAB2A1A}" srcOrd="0" destOrd="0" presId="urn:microsoft.com/office/officeart/2005/8/layout/cycle2"/>
    <dgm:cxn modelId="{2C4594B1-31C7-4B2A-AFF4-852783B6B559}" type="presOf" srcId="{9F3E584D-0881-4BCE-A4CB-4E484426F3AC}" destId="{267BA71E-7CDA-46CF-8BE3-45A3890909B8}" srcOrd="1" destOrd="0" presId="urn:microsoft.com/office/officeart/2005/8/layout/cycle2"/>
    <dgm:cxn modelId="{31DD4691-229E-420F-8A49-F11F4C0C0ECB}" type="presOf" srcId="{8399D98D-8FDE-4EA0-A1EC-675D720E6AC1}" destId="{3C6D4757-DFB1-48BB-93B4-D9B076AA6FD5}" srcOrd="0" destOrd="0" presId="urn:microsoft.com/office/officeart/2005/8/layout/cycle2"/>
    <dgm:cxn modelId="{309D1F18-9C2F-4ACE-A962-7D6B89B7E9EC}" type="presOf" srcId="{E0741D16-7561-4FF3-B83A-588522825C7A}" destId="{EFE3DCD0-1BB5-474C-8331-AA49B8471BA4}" srcOrd="1" destOrd="0" presId="urn:microsoft.com/office/officeart/2005/8/layout/cycle2"/>
    <dgm:cxn modelId="{4F5E3BE3-3C58-4293-B1A6-6F3D9AB33E73}" type="presOf" srcId="{8399D98D-8FDE-4EA0-A1EC-675D720E6AC1}" destId="{DD1D3348-3859-4CAF-84DB-FC63921B6367}" srcOrd="1" destOrd="0" presId="urn:microsoft.com/office/officeart/2005/8/layout/cycle2"/>
    <dgm:cxn modelId="{0038D4DB-36E0-4521-87D6-BF4C40C08F7D}" srcId="{C6F1C2E3-1E60-4880-8B15-ED21B66BD4B1}" destId="{0BBD6FF4-B2E4-4A2B-9557-6C8D32909D23}" srcOrd="0" destOrd="0" parTransId="{D88386CA-F3F8-457C-A02E-E626493AB5AF}" sibTransId="{9F3E584D-0881-4BCE-A4CB-4E484426F3AC}"/>
    <dgm:cxn modelId="{F846FB6A-DC6F-4ECF-9CCC-68374A07B3E5}" srcId="{C6F1C2E3-1E60-4880-8B15-ED21B66BD4B1}" destId="{04D9FD03-6575-40E2-9A3F-F4F0365DE913}" srcOrd="4" destOrd="0" parTransId="{4D0E2351-2B93-41BF-9191-18621EC271F7}" sibTransId="{E0741D16-7561-4FF3-B83A-588522825C7A}"/>
    <dgm:cxn modelId="{9DDF166B-D47A-499A-B552-EDED96865DD0}" type="presOf" srcId="{E42C27AC-DB07-432B-B9D7-59BA1C3E24E4}" destId="{CEFB65E2-474A-475D-94D3-63E78FB7AE38}" srcOrd="0" destOrd="0" presId="urn:microsoft.com/office/officeart/2005/8/layout/cycle2"/>
    <dgm:cxn modelId="{0692D894-3687-438E-AE32-BDAB2D9457E9}" type="presOf" srcId="{C6F1C2E3-1E60-4880-8B15-ED21B66BD4B1}" destId="{8AEE0E62-36E1-4E1E-B228-195445ED28DC}" srcOrd="0" destOrd="0" presId="urn:microsoft.com/office/officeart/2005/8/layout/cycle2"/>
    <dgm:cxn modelId="{82710304-79F6-40FF-AAE5-D71E8ECDAB9D}" type="presOf" srcId="{8E921B1B-FB63-4A02-B791-3A1B47F9E172}" destId="{3516AAE4-3001-4049-B6A6-8E175864F06C}" srcOrd="0" destOrd="0" presId="urn:microsoft.com/office/officeart/2005/8/layout/cycle2"/>
    <dgm:cxn modelId="{FC4C8631-FC16-48A4-9400-5275CE0A6923}" type="presOf" srcId="{0C5F221D-2053-41B5-8703-7261FF930CBE}" destId="{925BE701-F24B-4F67-800B-CD2EC7FA4B35}" srcOrd="1" destOrd="0" presId="urn:microsoft.com/office/officeart/2005/8/layout/cycle2"/>
    <dgm:cxn modelId="{7FEE664C-FE82-4769-97C5-A92A9C3C84A8}" type="presOf" srcId="{0C5F221D-2053-41B5-8703-7261FF930CBE}" destId="{35497E8E-21A0-4896-8B4C-BD738EDE7FA8}" srcOrd="0" destOrd="0" presId="urn:microsoft.com/office/officeart/2005/8/layout/cycle2"/>
    <dgm:cxn modelId="{6A673805-C3BF-447C-B767-682ACB0E5E71}" srcId="{C6F1C2E3-1E60-4880-8B15-ED21B66BD4B1}" destId="{ABCD4F9E-7B5E-482B-9510-6885707F50A9}" srcOrd="6" destOrd="0" parTransId="{5311CC9A-D653-46D8-B0B7-101929708AA3}" sibTransId="{18193119-770E-4620-9BB5-F1007100637E}"/>
    <dgm:cxn modelId="{EF4837C5-F08F-4BE7-A801-6D3CD4426C51}" srcId="{C6F1C2E3-1E60-4880-8B15-ED21B66BD4B1}" destId="{AB1E4D7D-7B36-4A53-A9CF-32A725EACEE7}" srcOrd="8" destOrd="0" parTransId="{E76A0F42-C36E-48D4-941B-D66076CA466A}" sibTransId="{E1A04FB4-B78C-49E7-8B33-19BB6BE6B5D7}"/>
    <dgm:cxn modelId="{021A9E85-96F6-42B5-98C1-6DECD24928B2}" type="presOf" srcId="{E42C27AC-DB07-432B-B9D7-59BA1C3E24E4}" destId="{200C32ED-59FC-475B-9EF3-FE83868FCA3C}" srcOrd="1" destOrd="0" presId="urn:microsoft.com/office/officeart/2005/8/layout/cycle2"/>
    <dgm:cxn modelId="{6553F0B0-F33C-4E21-BB48-17E7840F04EB}" srcId="{C6F1C2E3-1E60-4880-8B15-ED21B66BD4B1}" destId="{43E34E90-4DF5-45D2-A2AC-20CF99A4D479}" srcOrd="3" destOrd="0" parTransId="{E46FCA2C-10A7-4230-8275-5EDFDB1D8F07}" sibTransId="{8399D98D-8FDE-4EA0-A1EC-675D720E6AC1}"/>
    <dgm:cxn modelId="{590C8720-73EA-4A80-A9E3-DD483F81766E}" type="presOf" srcId="{AB1E4D7D-7B36-4A53-A9CF-32A725EACEE7}" destId="{ED940145-67EF-415B-A1B0-B5CA5EFAFF8B}" srcOrd="0" destOrd="0" presId="urn:microsoft.com/office/officeart/2005/8/layout/cycle2"/>
    <dgm:cxn modelId="{3885917D-5FBC-4F82-89A3-E765894959FF}" srcId="{C6F1C2E3-1E60-4880-8B15-ED21B66BD4B1}" destId="{C294D4D9-8838-412F-A771-DC7F3F52E63A}" srcOrd="5" destOrd="0" parTransId="{2071BDBB-89DC-47EB-BA98-1583F921FA4D}" sibTransId="{077451AE-161C-44C7-B9D2-224A2C801987}"/>
    <dgm:cxn modelId="{DC7E394A-8EA2-454F-AA7F-09C145037FC1}" type="presOf" srcId="{E1A04FB4-B78C-49E7-8B33-19BB6BE6B5D7}" destId="{9E86435D-AE4C-44E4-A64B-861740570530}" srcOrd="0" destOrd="0" presId="urn:microsoft.com/office/officeart/2005/8/layout/cycle2"/>
    <dgm:cxn modelId="{A2C64E21-F95A-42DA-8F39-517ABFB2080C}" srcId="{C6F1C2E3-1E60-4880-8B15-ED21B66BD4B1}" destId="{6E513C85-A4AB-44F4-94D7-95DC6E2432A2}" srcOrd="7" destOrd="0" parTransId="{8E1A456B-BD23-4D4D-9F55-92D64FE658B9}" sibTransId="{8E921B1B-FB63-4A02-B791-3A1B47F9E172}"/>
    <dgm:cxn modelId="{8DB3110F-D9C5-4B6D-A3CA-565989878489}" type="presOf" srcId="{18193119-770E-4620-9BB5-F1007100637E}" destId="{F3F69583-4064-4A03-BB27-66DD119C696F}" srcOrd="1" destOrd="0" presId="urn:microsoft.com/office/officeart/2005/8/layout/cycle2"/>
    <dgm:cxn modelId="{6E3BC0A5-568B-4E69-AE31-B4E15B3EAB61}" type="presOf" srcId="{077451AE-161C-44C7-B9D2-224A2C801987}" destId="{0374EF7C-A54F-4797-9390-F1F80821F845}" srcOrd="1" destOrd="0" presId="urn:microsoft.com/office/officeart/2005/8/layout/cycle2"/>
    <dgm:cxn modelId="{31C81874-9754-4E90-9721-CA4FE924AE1E}" type="presOf" srcId="{04D9FD03-6575-40E2-9A3F-F4F0365DE913}" destId="{5AF13715-ECCB-4119-AE7B-3CF36901EDDD}" srcOrd="0" destOrd="0" presId="urn:microsoft.com/office/officeart/2005/8/layout/cycle2"/>
    <dgm:cxn modelId="{C960FA36-16BC-48A3-989B-D27007D149DC}" srcId="{C6F1C2E3-1E60-4880-8B15-ED21B66BD4B1}" destId="{E7683A74-C85C-4DAC-BCBE-19D101E7CE5B}" srcOrd="1" destOrd="0" parTransId="{DBBDFB18-B61F-4477-B67C-F7AE8DE6F2EB}" sibTransId="{E42C27AC-DB07-432B-B9D7-59BA1C3E24E4}"/>
    <dgm:cxn modelId="{94CEAF89-04AD-4822-BC91-EB2BC62AC1EA}" type="presOf" srcId="{ABCD4F9E-7B5E-482B-9510-6885707F50A9}" destId="{ABD9984D-32E8-496D-B032-DB9264E2DEAA}" srcOrd="0" destOrd="0" presId="urn:microsoft.com/office/officeart/2005/8/layout/cycle2"/>
    <dgm:cxn modelId="{816EBBB3-9363-42B6-B5E3-6C89B9F91227}" type="presParOf" srcId="{8AEE0E62-36E1-4E1E-B228-195445ED28DC}" destId="{DC7F14B5-0EE3-4803-BB57-0FC68AAB2A1A}" srcOrd="0" destOrd="0" presId="urn:microsoft.com/office/officeart/2005/8/layout/cycle2"/>
    <dgm:cxn modelId="{29FE3B2C-5862-4074-86B3-0C50E7862526}" type="presParOf" srcId="{8AEE0E62-36E1-4E1E-B228-195445ED28DC}" destId="{63C4AE71-3BDA-4025-A1F5-5A0D4914FDE9}" srcOrd="1" destOrd="0" presId="urn:microsoft.com/office/officeart/2005/8/layout/cycle2"/>
    <dgm:cxn modelId="{3233DCD6-24AA-4CB3-AB22-4501386F41E5}" type="presParOf" srcId="{63C4AE71-3BDA-4025-A1F5-5A0D4914FDE9}" destId="{267BA71E-7CDA-46CF-8BE3-45A3890909B8}" srcOrd="0" destOrd="0" presId="urn:microsoft.com/office/officeart/2005/8/layout/cycle2"/>
    <dgm:cxn modelId="{3CFABC9A-083B-4664-BC94-34FC3DCFCF81}" type="presParOf" srcId="{8AEE0E62-36E1-4E1E-B228-195445ED28DC}" destId="{BF814E31-6C09-465E-9985-98B27746B352}" srcOrd="2" destOrd="0" presId="urn:microsoft.com/office/officeart/2005/8/layout/cycle2"/>
    <dgm:cxn modelId="{3115532B-6978-46E2-B505-D7AC4476E5D6}" type="presParOf" srcId="{8AEE0E62-36E1-4E1E-B228-195445ED28DC}" destId="{CEFB65E2-474A-475D-94D3-63E78FB7AE38}" srcOrd="3" destOrd="0" presId="urn:microsoft.com/office/officeart/2005/8/layout/cycle2"/>
    <dgm:cxn modelId="{81478BB3-B607-4C44-9A69-DC34B555EE06}" type="presParOf" srcId="{CEFB65E2-474A-475D-94D3-63E78FB7AE38}" destId="{200C32ED-59FC-475B-9EF3-FE83868FCA3C}" srcOrd="0" destOrd="0" presId="urn:microsoft.com/office/officeart/2005/8/layout/cycle2"/>
    <dgm:cxn modelId="{3031DDBF-CA6E-4C40-A482-766AA88B0E3F}" type="presParOf" srcId="{8AEE0E62-36E1-4E1E-B228-195445ED28DC}" destId="{35640404-1F02-419B-A143-4111FD5F4AB2}" srcOrd="4" destOrd="0" presId="urn:microsoft.com/office/officeart/2005/8/layout/cycle2"/>
    <dgm:cxn modelId="{7A5F8847-E4F6-499D-8A54-ECB29BA1469B}" type="presParOf" srcId="{8AEE0E62-36E1-4E1E-B228-195445ED28DC}" destId="{35497E8E-21A0-4896-8B4C-BD738EDE7FA8}" srcOrd="5" destOrd="0" presId="urn:microsoft.com/office/officeart/2005/8/layout/cycle2"/>
    <dgm:cxn modelId="{4A8519D9-A2E4-4937-BEC6-2AA69AC5D386}" type="presParOf" srcId="{35497E8E-21A0-4896-8B4C-BD738EDE7FA8}" destId="{925BE701-F24B-4F67-800B-CD2EC7FA4B35}" srcOrd="0" destOrd="0" presId="urn:microsoft.com/office/officeart/2005/8/layout/cycle2"/>
    <dgm:cxn modelId="{2B649741-EFBD-4B6C-B7E9-2F6DFCADD7DA}" type="presParOf" srcId="{8AEE0E62-36E1-4E1E-B228-195445ED28DC}" destId="{2293C8BB-7642-4E2C-AE5A-7BF98B6F3F71}" srcOrd="6" destOrd="0" presId="urn:microsoft.com/office/officeart/2005/8/layout/cycle2"/>
    <dgm:cxn modelId="{5EB1AE31-9504-4B72-A162-6D82156020D8}" type="presParOf" srcId="{8AEE0E62-36E1-4E1E-B228-195445ED28DC}" destId="{3C6D4757-DFB1-48BB-93B4-D9B076AA6FD5}" srcOrd="7" destOrd="0" presId="urn:microsoft.com/office/officeart/2005/8/layout/cycle2"/>
    <dgm:cxn modelId="{27F18155-A084-42EB-969F-C0904C6EE67E}" type="presParOf" srcId="{3C6D4757-DFB1-48BB-93B4-D9B076AA6FD5}" destId="{DD1D3348-3859-4CAF-84DB-FC63921B6367}" srcOrd="0" destOrd="0" presId="urn:microsoft.com/office/officeart/2005/8/layout/cycle2"/>
    <dgm:cxn modelId="{C2B4911E-E4FF-4D12-AD8C-F20D0658C7C4}" type="presParOf" srcId="{8AEE0E62-36E1-4E1E-B228-195445ED28DC}" destId="{5AF13715-ECCB-4119-AE7B-3CF36901EDDD}" srcOrd="8" destOrd="0" presId="urn:microsoft.com/office/officeart/2005/8/layout/cycle2"/>
    <dgm:cxn modelId="{65991A12-7DC3-4B76-9383-9D99AFE52DEB}" type="presParOf" srcId="{8AEE0E62-36E1-4E1E-B228-195445ED28DC}" destId="{975950A5-35D0-4862-A70E-5C70802DCC94}" srcOrd="9" destOrd="0" presId="urn:microsoft.com/office/officeart/2005/8/layout/cycle2"/>
    <dgm:cxn modelId="{3F21146E-6ED5-4C69-82C4-7B33FCBE83FC}" type="presParOf" srcId="{975950A5-35D0-4862-A70E-5C70802DCC94}" destId="{EFE3DCD0-1BB5-474C-8331-AA49B8471BA4}" srcOrd="0" destOrd="0" presId="urn:microsoft.com/office/officeart/2005/8/layout/cycle2"/>
    <dgm:cxn modelId="{77C79A51-0DBD-4C32-BE83-FC5E2FF4A1DA}" type="presParOf" srcId="{8AEE0E62-36E1-4E1E-B228-195445ED28DC}" destId="{0C2A8A93-401B-4EBD-89C4-3411461D1E55}" srcOrd="10" destOrd="0" presId="urn:microsoft.com/office/officeart/2005/8/layout/cycle2"/>
    <dgm:cxn modelId="{B14E6B73-48DE-4752-B169-2464AE5A5937}" type="presParOf" srcId="{8AEE0E62-36E1-4E1E-B228-195445ED28DC}" destId="{510FDC5F-5B94-466A-9B27-BE313A9B71AE}" srcOrd="11" destOrd="0" presId="urn:microsoft.com/office/officeart/2005/8/layout/cycle2"/>
    <dgm:cxn modelId="{453F96BA-9103-4CA0-88C6-349039872A26}" type="presParOf" srcId="{510FDC5F-5B94-466A-9B27-BE313A9B71AE}" destId="{0374EF7C-A54F-4797-9390-F1F80821F845}" srcOrd="0" destOrd="0" presId="urn:microsoft.com/office/officeart/2005/8/layout/cycle2"/>
    <dgm:cxn modelId="{2FA0A08E-1251-4004-8EF1-A23B3B67BBC8}" type="presParOf" srcId="{8AEE0E62-36E1-4E1E-B228-195445ED28DC}" destId="{ABD9984D-32E8-496D-B032-DB9264E2DEAA}" srcOrd="12" destOrd="0" presId="urn:microsoft.com/office/officeart/2005/8/layout/cycle2"/>
    <dgm:cxn modelId="{B594436D-C808-4044-AAC5-6CA63CDFCE6A}" type="presParOf" srcId="{8AEE0E62-36E1-4E1E-B228-195445ED28DC}" destId="{03407346-EA02-4E14-9F95-4044E72828C1}" srcOrd="13" destOrd="0" presId="urn:microsoft.com/office/officeart/2005/8/layout/cycle2"/>
    <dgm:cxn modelId="{AFA3F92B-C52D-468F-B3C3-6B0EBCAD9C2A}" type="presParOf" srcId="{03407346-EA02-4E14-9F95-4044E72828C1}" destId="{F3F69583-4064-4A03-BB27-66DD119C696F}" srcOrd="0" destOrd="0" presId="urn:microsoft.com/office/officeart/2005/8/layout/cycle2"/>
    <dgm:cxn modelId="{E1B47F96-B0B5-41BD-B41B-589C701549D1}" type="presParOf" srcId="{8AEE0E62-36E1-4E1E-B228-195445ED28DC}" destId="{60481A90-A1B3-4439-B5BD-49DE263E7E6C}" srcOrd="14" destOrd="0" presId="urn:microsoft.com/office/officeart/2005/8/layout/cycle2"/>
    <dgm:cxn modelId="{22FDADED-ECC9-444D-BDC9-82D20B402851}" type="presParOf" srcId="{8AEE0E62-36E1-4E1E-B228-195445ED28DC}" destId="{3516AAE4-3001-4049-B6A6-8E175864F06C}" srcOrd="15" destOrd="0" presId="urn:microsoft.com/office/officeart/2005/8/layout/cycle2"/>
    <dgm:cxn modelId="{743F2D0F-ED9B-478E-A4EF-FB177E08C945}" type="presParOf" srcId="{3516AAE4-3001-4049-B6A6-8E175864F06C}" destId="{19E67E40-952D-4BEE-9F3F-F446A4596B3A}" srcOrd="0" destOrd="0" presId="urn:microsoft.com/office/officeart/2005/8/layout/cycle2"/>
    <dgm:cxn modelId="{0AFE7BF5-5179-46C3-BD9B-1F4EC94706C7}" type="presParOf" srcId="{8AEE0E62-36E1-4E1E-B228-195445ED28DC}" destId="{ED940145-67EF-415B-A1B0-B5CA5EFAFF8B}" srcOrd="16" destOrd="0" presId="urn:microsoft.com/office/officeart/2005/8/layout/cycle2"/>
    <dgm:cxn modelId="{FE5999D3-3627-4893-B9EE-145F91DC9DAF}" type="presParOf" srcId="{8AEE0E62-36E1-4E1E-B228-195445ED28DC}" destId="{9E86435D-AE4C-44E4-A64B-861740570530}" srcOrd="17" destOrd="0" presId="urn:microsoft.com/office/officeart/2005/8/layout/cycle2"/>
    <dgm:cxn modelId="{93E48044-6769-4A5B-94D7-9CAB8A5A98E9}" type="presParOf" srcId="{9E86435D-AE4C-44E4-A64B-861740570530}" destId="{FCC8C029-F83D-4857-A9F7-F728B9D44D81}" srcOrd="0" destOrd="0" presId="urn:microsoft.com/office/officeart/2005/8/layout/cycle2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7F14B5-0EE3-4803-BB57-0FC68AAB2A1A}">
      <dsp:nvSpPr>
        <dsp:cNvPr id="0" name=""/>
        <dsp:cNvSpPr/>
      </dsp:nvSpPr>
      <dsp:spPr>
        <a:xfrm>
          <a:off x="3420381" y="1300"/>
          <a:ext cx="1437595" cy="860933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tx1"/>
              </a:solidFill>
            </a:rPr>
            <a:t>Принцип доступности</a:t>
          </a:r>
          <a:endParaRPr lang="ru-RU" sz="1200" kern="1200" dirty="0">
            <a:solidFill>
              <a:schemeClr val="tx1"/>
            </a:solidFill>
          </a:endParaRPr>
        </a:p>
      </dsp:txBody>
      <dsp:txXfrm>
        <a:off x="3630912" y="127381"/>
        <a:ext cx="1016533" cy="608771"/>
      </dsp:txXfrm>
    </dsp:sp>
    <dsp:sp modelId="{63C4AE71-3BDA-4025-A1F5-5A0D4914FDE9}">
      <dsp:nvSpPr>
        <dsp:cNvPr id="0" name=""/>
        <dsp:cNvSpPr/>
      </dsp:nvSpPr>
      <dsp:spPr>
        <a:xfrm rot="522616">
          <a:off x="4914982" y="420382"/>
          <a:ext cx="196348" cy="290565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kern="1200"/>
        </a:p>
      </dsp:txBody>
      <dsp:txXfrm>
        <a:off x="4915322" y="474035"/>
        <a:ext cx="137444" cy="174339"/>
      </dsp:txXfrm>
    </dsp:sp>
    <dsp:sp modelId="{BF814E31-6C09-465E-9985-98B27746B352}">
      <dsp:nvSpPr>
        <dsp:cNvPr id="0" name=""/>
        <dsp:cNvSpPr/>
      </dsp:nvSpPr>
      <dsp:spPr>
        <a:xfrm>
          <a:off x="5148572" y="360037"/>
          <a:ext cx="1724337" cy="716925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tx1"/>
              </a:solidFill>
            </a:rPr>
            <a:t>Принцип индивидуальности</a:t>
          </a:r>
          <a:endParaRPr lang="ru-RU" sz="1100" kern="1200" dirty="0">
            <a:solidFill>
              <a:schemeClr val="tx1"/>
            </a:solidFill>
          </a:endParaRPr>
        </a:p>
      </dsp:txBody>
      <dsp:txXfrm>
        <a:off x="5401095" y="465028"/>
        <a:ext cx="1219291" cy="506943"/>
      </dsp:txXfrm>
    </dsp:sp>
    <dsp:sp modelId="{CEFB65E2-474A-475D-94D3-63E78FB7AE38}">
      <dsp:nvSpPr>
        <dsp:cNvPr id="0" name=""/>
        <dsp:cNvSpPr/>
      </dsp:nvSpPr>
      <dsp:spPr>
        <a:xfrm rot="4388237">
          <a:off x="6070354" y="1108791"/>
          <a:ext cx="205452" cy="290565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kern="1200"/>
        </a:p>
      </dsp:txBody>
      <dsp:txXfrm>
        <a:off x="6092232" y="1137411"/>
        <a:ext cx="143816" cy="174339"/>
      </dsp:txXfrm>
    </dsp:sp>
    <dsp:sp modelId="{35640404-1F02-419B-A143-4111FD5F4AB2}">
      <dsp:nvSpPr>
        <dsp:cNvPr id="0" name=""/>
        <dsp:cNvSpPr/>
      </dsp:nvSpPr>
      <dsp:spPr>
        <a:xfrm>
          <a:off x="5508618" y="1440159"/>
          <a:ext cx="1702694" cy="860933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tx1"/>
              </a:solidFill>
            </a:rPr>
            <a:t>Принцип постепенности</a:t>
          </a:r>
          <a:endParaRPr lang="ru-RU" sz="1200" kern="1200" dirty="0">
            <a:solidFill>
              <a:schemeClr val="tx1"/>
            </a:solidFill>
          </a:endParaRPr>
        </a:p>
      </dsp:txBody>
      <dsp:txXfrm>
        <a:off x="5757972" y="1566240"/>
        <a:ext cx="1203986" cy="608771"/>
      </dsp:txXfrm>
    </dsp:sp>
    <dsp:sp modelId="{35497E8E-21A0-4896-8B4C-BD738EDE7FA8}">
      <dsp:nvSpPr>
        <dsp:cNvPr id="0" name=""/>
        <dsp:cNvSpPr/>
      </dsp:nvSpPr>
      <dsp:spPr>
        <a:xfrm rot="4779265">
          <a:off x="6358905" y="2366691"/>
          <a:ext cx="236280" cy="290565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kern="1200"/>
        </a:p>
      </dsp:txBody>
      <dsp:txXfrm>
        <a:off x="6387982" y="2389938"/>
        <a:ext cx="165396" cy="174339"/>
      </dsp:txXfrm>
    </dsp:sp>
    <dsp:sp modelId="{2293C8BB-7642-4E2C-AE5A-7BF98B6F3F71}">
      <dsp:nvSpPr>
        <dsp:cNvPr id="0" name=""/>
        <dsp:cNvSpPr/>
      </dsp:nvSpPr>
      <dsp:spPr>
        <a:xfrm>
          <a:off x="5668321" y="2736300"/>
          <a:ext cx="1856516" cy="860933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tx1"/>
              </a:solidFill>
            </a:rPr>
            <a:t>Принцип систематичности</a:t>
          </a:r>
          <a:endParaRPr lang="ru-RU" sz="1200" kern="1200" dirty="0">
            <a:solidFill>
              <a:schemeClr val="tx1"/>
            </a:solidFill>
          </a:endParaRPr>
        </a:p>
      </dsp:txBody>
      <dsp:txXfrm>
        <a:off x="5940201" y="2862381"/>
        <a:ext cx="1312756" cy="608771"/>
      </dsp:txXfrm>
    </dsp:sp>
    <dsp:sp modelId="{3C6D4757-DFB1-48BB-93B4-D9B076AA6FD5}">
      <dsp:nvSpPr>
        <dsp:cNvPr id="0" name=""/>
        <dsp:cNvSpPr/>
      </dsp:nvSpPr>
      <dsp:spPr>
        <a:xfrm rot="8842006">
          <a:off x="5812334" y="3463251"/>
          <a:ext cx="188710" cy="290565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kern="1200"/>
        </a:p>
      </dsp:txBody>
      <dsp:txXfrm rot="10800000">
        <a:off x="5864479" y="3506099"/>
        <a:ext cx="132097" cy="174339"/>
      </dsp:txXfrm>
    </dsp:sp>
    <dsp:sp modelId="{5AF13715-ECCB-4119-AE7B-3CF36901EDDD}">
      <dsp:nvSpPr>
        <dsp:cNvPr id="0" name=""/>
        <dsp:cNvSpPr/>
      </dsp:nvSpPr>
      <dsp:spPr>
        <a:xfrm>
          <a:off x="4481611" y="3600406"/>
          <a:ext cx="1531058" cy="860933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tx1"/>
              </a:solidFill>
            </a:rPr>
            <a:t>Принцип научно</a:t>
          </a:r>
          <a:r>
            <a:rPr lang="ru-RU" sz="1200" b="1" kern="1200" dirty="0" smtClean="0">
              <a:solidFill>
                <a:schemeClr val="tx1"/>
              </a:solidFill>
            </a:rPr>
            <a:t>ст</a:t>
          </a:r>
          <a:r>
            <a:rPr lang="ru-RU" sz="1200" kern="1200" dirty="0" smtClean="0">
              <a:solidFill>
                <a:schemeClr val="tx1"/>
              </a:solidFill>
            </a:rPr>
            <a:t>и</a:t>
          </a:r>
          <a:endParaRPr lang="ru-RU" sz="1200" kern="1200" dirty="0">
            <a:solidFill>
              <a:schemeClr val="tx1"/>
            </a:solidFill>
          </a:endParaRPr>
        </a:p>
      </dsp:txBody>
      <dsp:txXfrm>
        <a:off x="4705829" y="3726487"/>
        <a:ext cx="1082622" cy="608771"/>
      </dsp:txXfrm>
    </dsp:sp>
    <dsp:sp modelId="{975950A5-35D0-4862-A70E-5C70802DCC94}">
      <dsp:nvSpPr>
        <dsp:cNvPr id="0" name=""/>
        <dsp:cNvSpPr/>
      </dsp:nvSpPr>
      <dsp:spPr>
        <a:xfrm rot="10688406">
          <a:off x="4195776" y="3916435"/>
          <a:ext cx="202959" cy="290565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kern="1200"/>
        </a:p>
      </dsp:txBody>
      <dsp:txXfrm rot="10800000">
        <a:off x="4256648" y="3973560"/>
        <a:ext cx="142071" cy="174339"/>
      </dsp:txXfrm>
    </dsp:sp>
    <dsp:sp modelId="{0C2A8A93-401B-4EBD-89C4-3411461D1E55}">
      <dsp:nvSpPr>
        <dsp:cNvPr id="0" name=""/>
        <dsp:cNvSpPr/>
      </dsp:nvSpPr>
      <dsp:spPr>
        <a:xfrm>
          <a:off x="2412272" y="3665029"/>
          <a:ext cx="1689581" cy="860933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tx1"/>
              </a:solidFill>
            </a:rPr>
            <a:t>Принцип учёта возрастного развития движений</a:t>
          </a:r>
          <a:endParaRPr lang="ru-RU" sz="1200" kern="1200" dirty="0">
            <a:solidFill>
              <a:schemeClr val="tx1"/>
            </a:solidFill>
          </a:endParaRPr>
        </a:p>
      </dsp:txBody>
      <dsp:txXfrm>
        <a:off x="2659705" y="3791110"/>
        <a:ext cx="1194715" cy="608771"/>
      </dsp:txXfrm>
    </dsp:sp>
    <dsp:sp modelId="{510FDC5F-5B94-466A-9B27-BE313A9B71AE}">
      <dsp:nvSpPr>
        <dsp:cNvPr id="0" name=""/>
        <dsp:cNvSpPr/>
      </dsp:nvSpPr>
      <dsp:spPr>
        <a:xfrm rot="12661383">
          <a:off x="2473333" y="3534513"/>
          <a:ext cx="185037" cy="290565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kern="1200"/>
        </a:p>
      </dsp:txBody>
      <dsp:txXfrm rot="10800000">
        <a:off x="2524874" y="3606931"/>
        <a:ext cx="129526" cy="174339"/>
      </dsp:txXfrm>
    </dsp:sp>
    <dsp:sp modelId="{ABD9984D-32E8-496D-B032-DB9264E2DEAA}">
      <dsp:nvSpPr>
        <dsp:cNvPr id="0" name=""/>
        <dsp:cNvSpPr/>
      </dsp:nvSpPr>
      <dsp:spPr>
        <a:xfrm>
          <a:off x="846596" y="2808312"/>
          <a:ext cx="1971899" cy="860933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tx1"/>
              </a:solidFill>
            </a:rPr>
            <a:t>Принцип чередования нагрузки</a:t>
          </a:r>
          <a:endParaRPr lang="ru-RU" sz="1200" kern="1200" dirty="0">
            <a:solidFill>
              <a:schemeClr val="tx1"/>
            </a:solidFill>
          </a:endParaRPr>
        </a:p>
      </dsp:txBody>
      <dsp:txXfrm>
        <a:off x="1135374" y="2934393"/>
        <a:ext cx="1394343" cy="608771"/>
      </dsp:txXfrm>
    </dsp:sp>
    <dsp:sp modelId="{03407346-EA02-4E14-9F95-4044E72828C1}">
      <dsp:nvSpPr>
        <dsp:cNvPr id="0" name=""/>
        <dsp:cNvSpPr/>
      </dsp:nvSpPr>
      <dsp:spPr>
        <a:xfrm rot="16018882">
          <a:off x="1704081" y="2486827"/>
          <a:ext cx="192943" cy="290565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kern="1200"/>
        </a:p>
      </dsp:txBody>
      <dsp:txXfrm rot="10800000">
        <a:off x="1734547" y="2573841"/>
        <a:ext cx="135060" cy="174339"/>
      </dsp:txXfrm>
    </dsp:sp>
    <dsp:sp modelId="{60481A90-A1B3-4439-B5BD-49DE263E7E6C}">
      <dsp:nvSpPr>
        <dsp:cNvPr id="0" name=""/>
        <dsp:cNvSpPr/>
      </dsp:nvSpPr>
      <dsp:spPr>
        <a:xfrm>
          <a:off x="864088" y="1440162"/>
          <a:ext cx="1800211" cy="1004941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tx1"/>
              </a:solidFill>
            </a:rPr>
            <a:t>Принцип сознательности и активности</a:t>
          </a:r>
          <a:endParaRPr lang="ru-RU" sz="1200" kern="1200" dirty="0">
            <a:solidFill>
              <a:schemeClr val="tx1"/>
            </a:solidFill>
          </a:endParaRPr>
        </a:p>
      </dsp:txBody>
      <dsp:txXfrm>
        <a:off x="1127723" y="1587332"/>
        <a:ext cx="1272941" cy="710601"/>
      </dsp:txXfrm>
    </dsp:sp>
    <dsp:sp modelId="{3516AAE4-3001-4049-B6A6-8E175864F06C}">
      <dsp:nvSpPr>
        <dsp:cNvPr id="0" name=""/>
        <dsp:cNvSpPr/>
      </dsp:nvSpPr>
      <dsp:spPr>
        <a:xfrm rot="17868087">
          <a:off x="2007165" y="1191596"/>
          <a:ext cx="152854" cy="290565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kern="1200"/>
        </a:p>
      </dsp:txBody>
      <dsp:txXfrm>
        <a:off x="2019399" y="1269990"/>
        <a:ext cx="106998" cy="174339"/>
      </dsp:txXfrm>
    </dsp:sp>
    <dsp:sp modelId="{ED940145-67EF-415B-A1B0-B5CA5EFAFF8B}">
      <dsp:nvSpPr>
        <dsp:cNvPr id="0" name=""/>
        <dsp:cNvSpPr/>
      </dsp:nvSpPr>
      <dsp:spPr>
        <a:xfrm>
          <a:off x="1548173" y="360035"/>
          <a:ext cx="1647017" cy="860933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tx1"/>
              </a:solidFill>
            </a:rPr>
            <a:t>Принцип наглядности</a:t>
          </a:r>
          <a:endParaRPr lang="ru-RU" sz="1200" kern="1200" dirty="0">
            <a:solidFill>
              <a:schemeClr val="tx1"/>
            </a:solidFill>
          </a:endParaRPr>
        </a:p>
      </dsp:txBody>
      <dsp:txXfrm>
        <a:off x="1789373" y="486116"/>
        <a:ext cx="1164617" cy="608771"/>
      </dsp:txXfrm>
    </dsp:sp>
    <dsp:sp modelId="{9E86435D-AE4C-44E4-A64B-861740570530}">
      <dsp:nvSpPr>
        <dsp:cNvPr id="0" name=""/>
        <dsp:cNvSpPr/>
      </dsp:nvSpPr>
      <dsp:spPr>
        <a:xfrm rot="20911619">
          <a:off x="3207823" y="458004"/>
          <a:ext cx="172550" cy="290565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kern="1200"/>
        </a:p>
      </dsp:txBody>
      <dsp:txXfrm>
        <a:off x="3208340" y="521265"/>
        <a:ext cx="120785" cy="17433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4F31A4-DAE2-4848-B55E-077217D09409}" type="datetimeFigureOut">
              <a:rPr lang="ru-RU" smtClean="0"/>
              <a:t>28.03.2013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62025" y="741363"/>
            <a:ext cx="4933950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690269"/>
            <a:ext cx="5486400" cy="444341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8824"/>
            <a:ext cx="2971800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9378824"/>
            <a:ext cx="2971800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3ED558-2A6A-4DB7-9336-9AA2F52E02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68937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3ED558-2A6A-4DB7-9336-9AA2F52E022F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93589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12700" lvl="0" indent="0" algn="just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+mj-lt"/>
              <a:buNone/>
              <a:tabLst>
                <a:tab pos="354330" algn="l"/>
              </a:tabLst>
              <a:defRPr/>
            </a:pPr>
            <a:r>
              <a:rPr kumimoji="0" lang="ru-RU" sz="12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Century Schoolbook"/>
                <a:cs typeface="Century Schoolbook"/>
              </a:rPr>
              <a:t>Принцип постепенности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Century Schoolbook"/>
                <a:cs typeface="Century Schoolbook"/>
              </a:rPr>
              <a:t> определяет необходимость по­строения занятий физическими упражнениями в соответствии с правилами: «от известного к неизвестному», «от простого к сложному», «от менее привлекательного к более привлекатель­ному».</a:t>
            </a:r>
            <a:endParaRPr kumimoji="0" lang="ru-RU" sz="1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Schoolbook"/>
              <a:ea typeface="Century Schoolbook"/>
              <a:cs typeface="Century Schoolbook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3ED558-2A6A-4DB7-9336-9AA2F52E022F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54183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12700" lvl="0" indent="0" algn="just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+mj-lt"/>
              <a:buNone/>
              <a:tabLst>
                <a:tab pos="363220" algn="l"/>
              </a:tabLst>
              <a:defRPr/>
            </a:pPr>
            <a:r>
              <a:rPr kumimoji="0" lang="ru-RU" sz="12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Century Schoolbook"/>
                <a:cs typeface="Century Schoolbook"/>
              </a:rPr>
              <a:t>Принцип индивидуальности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Century Schoolbook"/>
                <a:cs typeface="Century Schoolbook"/>
              </a:rPr>
              <a:t> предполагает такое пост­роение процесса занятий игрового стретчинга и использова­ние его средств, методов и организационных форм, при кото­рых осуществляется индивидуальный подход к детям разно­го возраста, пола, двигательной подготовки и физического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Century Schoolbook"/>
                <a:cs typeface="Century Schoolbook"/>
              </a:rPr>
              <a:t>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развития, где создаются условия для наибольшего развития двигательных способностей и укрепления здоровья занима­ющихся. При индивидуальном подходе обязательно учиты­ваются физиологическая и психическая стороны развития ребенка.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3ED558-2A6A-4DB7-9336-9AA2F52E022F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19222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12700" lvl="0" indent="0" algn="just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+mj-lt"/>
              <a:buNone/>
              <a:tabLst>
                <a:tab pos="338455" algn="l"/>
              </a:tabLst>
              <a:defRPr/>
            </a:pPr>
            <a:r>
              <a:rPr kumimoji="0" lang="ru-RU" sz="1200" b="0" i="1" u="none" strike="noStrike" kern="1200" cap="none" spc="5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Принцип доступности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означает, что изучаемый мате­риал должен быть легким, гарантирующим свободу в учении и одновременно трудным, чтобы стимулировать мобилизацию сил занимающихся. Умелое соблюдение принципа доступно­сти — залог оздоровительного эффекта физического воспита­ния.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3ED558-2A6A-4DB7-9336-9AA2F52E022F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77001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12700" lvl="0" indent="0" algn="just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+mj-lt"/>
              <a:buNone/>
              <a:tabLst>
                <a:tab pos="332105" algn="l"/>
              </a:tabLst>
              <a:defRPr/>
            </a:pPr>
            <a:r>
              <a:rPr kumimoji="0" lang="ru-RU" sz="1200" b="0" i="1" u="none" strike="noStrike" kern="1200" cap="none" spc="5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     Принцип учета возрастного развития движений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предус­матривает степень развития основных движений у ребенка, его двигательных навыков.</a:t>
            </a:r>
          </a:p>
          <a:p>
            <a:pPr marL="0" marR="12700" lvl="0" indent="0" algn="just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+mj-lt"/>
              <a:buNone/>
              <a:tabLst>
                <a:tab pos="335280" algn="l"/>
              </a:tabLst>
              <a:defRPr/>
            </a:pPr>
            <a:r>
              <a:rPr kumimoji="0" lang="ru-RU" sz="1200" b="0" i="1" u="none" strike="noStrike" kern="1200" cap="none" spc="5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    Принцип чередования нагрузки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важен для предупрежде­ния утомления детей и для оздоровительного эффекта от вы­полнения физических упражнений. Здесь предусматривает­ся такое сочетание, чтобы работа одних мышц, осуществляю­щих движение или содействующих принятию определенной позы, сменялась работой других, оставляя возможность для восстановительных процессов, т.е. обеспечивало бы чередова­ние нагрузки и отдыха.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3ED558-2A6A-4DB7-9336-9AA2F52E022F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35517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12700" lvl="0" indent="0" algn="just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+mj-lt"/>
              <a:buNone/>
              <a:tabLst>
                <a:tab pos="347345" algn="l"/>
              </a:tabLst>
              <a:defRPr/>
            </a:pPr>
            <a:r>
              <a:rPr kumimoji="0" lang="ru-RU" sz="1200" b="0" i="1" u="none" strike="noStrike" kern="1200" cap="none" spc="5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Принцип наглядности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— один из главных общемето­дических принципов при работе с детьми дошкольного воз­раста. Наглядность играет важную роль в обучении движе­ниям и является неотъемлемым условием совершенствова­ния двигательной деятельности. Процессы занятий строятся с широким использованием всех видов наглядности: зритель­ной, звуковой и двигательной. Зрительная наглядность — это демонстрация движений. Здесь очень важен показ уп­ражнений преподавателем. Он должен быть четким, грамот­ным, в зеркальном изображении. Звуковая наглядность осу­ществляется в виде различных звуковых сигналов. Особое значение в занятиях у детей имеет связь чувственного обра­за и образа слова. Двигательная наглядность является спе­цифической, ее значение важно при освоении сложных дви­жений.</a:t>
            </a:r>
          </a:p>
          <a:p>
            <a:pPr marL="0" marR="0" lvl="0" indent="0" algn="l" defTabSz="914400" rtl="0" eaLnBrk="1" fontAlgn="auto" latinLnBrk="0" hangingPunct="1">
              <a:lnSpc>
                <a:spcPts val="1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Times New Roman"/>
              <a:cs typeface="+mn-cs"/>
            </a:endParaRPr>
          </a:p>
          <a:p>
            <a:pPr marL="0" marR="12700" lvl="0" indent="0" algn="just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+mj-lt"/>
              <a:buNone/>
              <a:tabLst>
                <a:tab pos="344170" algn="l"/>
              </a:tabLst>
              <a:defRPr/>
            </a:pPr>
            <a:r>
              <a:rPr kumimoji="0" lang="ru-RU" sz="1200" b="0" i="1" u="none" strike="noStrike" kern="1200" cap="none" spc="5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Принцип сознательности и активности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предполагает формирование у детей устойчивого интереса к освоению но­вых движений, привитие навыков самоконтроля и </a:t>
            </a:r>
            <a:r>
              <a:rPr kumimoji="0" lang="ru-RU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самокоррек­ции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действий в процессе занятий, развитие сознательности, инициативы и творчества.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3ED558-2A6A-4DB7-9336-9AA2F52E022F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09565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Воспитатели</a:t>
            </a:r>
            <a:r>
              <a:rPr lang="ru-RU" baseline="0" dirty="0" smtClean="0"/>
              <a:t> также могут использовать элементы игрового </a:t>
            </a:r>
            <a:r>
              <a:rPr lang="ru-RU" baseline="0" dirty="0" err="1" smtClean="0"/>
              <a:t>стретчинга</a:t>
            </a:r>
            <a:r>
              <a:rPr lang="ru-RU" baseline="0" dirty="0" smtClean="0"/>
              <a:t> в своей работе. Они могут их включать в совместную работу с детьми, в сюжетно-ролевые игры, вместо динамических пауз, как упражнения для бодрящей гимнастики после дневного сна. Занятия  игровым </a:t>
            </a:r>
            <a:r>
              <a:rPr lang="ru-RU" baseline="0" dirty="0" err="1" smtClean="0"/>
              <a:t>стретчингом</a:t>
            </a:r>
            <a:r>
              <a:rPr lang="ru-RU" baseline="0" dirty="0" smtClean="0"/>
              <a:t> подходят для детей первой, второй и третьей групп здоровья, основной и подготовительной физкультурных групп . Нагрузка для детей подготовительной группы здоровья – дозируется. 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3ED558-2A6A-4DB7-9336-9AA2F52E022F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98866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0" marR="25400" indent="190500" algn="just">
              <a:lnSpc>
                <a:spcPts val="1150"/>
              </a:lnSpc>
              <a:spcAft>
                <a:spcPts val="70"/>
              </a:spcAft>
            </a:pPr>
            <a:r>
              <a:rPr lang="ru-RU" sz="1200" dirty="0" smtClean="0">
                <a:effectLst/>
                <a:latin typeface="Georgia"/>
                <a:ea typeface="Georgia"/>
                <a:cs typeface="Georgia"/>
              </a:rPr>
              <a:t>Таким образом, игровой стретчинг является новым подходом к организации </a:t>
            </a:r>
            <a:r>
              <a:rPr lang="ru-RU" sz="1200" dirty="0" err="1" smtClean="0">
                <a:effectLst/>
                <a:latin typeface="Georgia"/>
                <a:ea typeface="Georgia"/>
                <a:cs typeface="Georgia"/>
              </a:rPr>
              <a:t>воспитательно</a:t>
            </a:r>
            <a:r>
              <a:rPr lang="ru-RU" sz="1200" dirty="0" smtClean="0">
                <a:effectLst/>
                <a:latin typeface="Georgia"/>
                <a:ea typeface="Georgia"/>
                <a:cs typeface="Georgia"/>
              </a:rPr>
              <a:t>-образовательного процесса, одним из средств физической культуры, с помощью которого педагог сможет решить все образовательные задачи, в том числе и обучение, а также способствовать формированию портрета выпускника детского сада.</a:t>
            </a:r>
          </a:p>
          <a:p>
            <a:pPr>
              <a:spcAft>
                <a:spcPts val="0"/>
              </a:spcAft>
            </a:pPr>
            <a:r>
              <a:rPr lang="ru-RU" sz="400" dirty="0" smtClean="0">
                <a:solidFill>
                  <a:srgbClr val="000000"/>
                </a:solidFill>
                <a:effectLst/>
                <a:latin typeface="Arial Unicode MS"/>
              </a:rPr>
              <a:t> </a:t>
            </a:r>
            <a:endParaRPr lang="ru-RU" sz="1800" dirty="0" smtClean="0">
              <a:solidFill>
                <a:srgbClr val="000000"/>
              </a:solidFill>
              <a:effectLst/>
              <a:latin typeface="Arial Unicode M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3ED558-2A6A-4DB7-9336-9AA2F52E022F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61654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dirty="0" smtClean="0">
                <a:solidFill>
                  <a:srgbClr val="000000"/>
                </a:solidFill>
                <a:effectLst/>
                <a:latin typeface="Arial Unicode MS"/>
              </a:rPr>
              <a:t>Выявление и реализация творческого потенциала каждого дошкольника является одним из приоритетных направлений современной педагогики.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3ED558-2A6A-4DB7-9336-9AA2F52E022F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65871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0" marR="12700" indent="177800" algn="just">
              <a:lnSpc>
                <a:spcPts val="1150"/>
              </a:lnSpc>
              <a:spcBef>
                <a:spcPts val="300"/>
              </a:spcBef>
              <a:spcAft>
                <a:spcPts val="0"/>
              </a:spcAft>
            </a:pPr>
            <a:r>
              <a:rPr lang="ru-RU" sz="1200" dirty="0" smtClean="0">
                <a:effectLst/>
                <a:latin typeface="Georgia"/>
                <a:ea typeface="Georgia"/>
                <a:cs typeface="Georgia"/>
              </a:rPr>
              <a:t>Развитие детского творчества — сложная и актуальная проблема. Современный подход к ее изучению характеризу­ется стремлением к поиску эффективных путей личностного становления в условиях интеграции, взаимосвязи разных ви­дов деятельности детей, таких как плавание, музыка, позна­вательная среда. Методика обучения дошкольников плаванию в минимальной степени предусматривает развитие их твор­ческой сферы. Дети используют полученные навыки в том виде, в каком они преподнесены педагогом.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3ED558-2A6A-4DB7-9336-9AA2F52E022F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70991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0" marR="12700" indent="177800" algn="just">
              <a:lnSpc>
                <a:spcPts val="1150"/>
              </a:lnSpc>
              <a:spcBef>
                <a:spcPts val="300"/>
              </a:spcBef>
              <a:spcAft>
                <a:spcPts val="1000"/>
              </a:spcAft>
            </a:pPr>
            <a:r>
              <a:rPr lang="ru-RU" sz="1200" dirty="0" smtClean="0">
                <a:effectLst/>
                <a:latin typeface="Georgia"/>
                <a:ea typeface="Georgia"/>
                <a:cs typeface="Georgia"/>
              </a:rPr>
              <a:t>Особенность дошкольного периода в том, что обучение про­водится в игре. Но в то же время добиться приобретения ка­чественных плавательных навыков в игровой форме бывает сложно, так как требуется отработка одних и тех же движе­ний. Поэтому для решения поставленных задач я комбини­руем игровые и тренировочные задания для детей, создаем такие ситуации, в которых отработка плавательных навыков является главным условием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3ED558-2A6A-4DB7-9336-9AA2F52E022F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05521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0" i="0" dirty="0" smtClean="0">
                <a:solidFill>
                  <a:srgbClr val="000000"/>
                </a:solidFill>
                <a:effectLst/>
                <a:latin typeface="Arial"/>
              </a:rPr>
              <a:t>По данным Всемирной Ассоциации здравоохранения общая картина такова: дети испытывают "двигательный дефицит", задерживается возрастное развитие быстроты, ловкости, координации движений, выносливости, гибкости и силы. Дети имеют излишний вес, нарушения осанки, вследствие чего визуально у них наблюдается неуклюжесть, мешковатость, жестикуляция и мимика вялая, при ходьбе волочат за собой ноги, чувствуется скованность, неуверенность, голова опущена, нет гордости в осанке. Поэтому, я пришла к выводу, что многие дети нуждаются в особых технологиях физического развития, в которых должен быть учтен весь комплекс соматических, физических и интеллектуальных проблем. Эти технологии должны в первую очередь способствовать коррекции не только психомоторного, но и речевого, эмоционального и общего психического развития.</a:t>
            </a:r>
            <a:r>
              <a:rPr lang="ru-RU" b="0" i="0" baseline="0" dirty="0" smtClean="0">
                <a:solidFill>
                  <a:srgbClr val="000000"/>
                </a:solidFill>
                <a:effectLst/>
                <a:latin typeface="Arial"/>
              </a:rPr>
              <a:t>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3ED558-2A6A-4DB7-9336-9AA2F52E022F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92035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0" marR="12700" lvl="0" indent="177800" algn="just" defTabSz="914400" rtl="0" eaLnBrk="1" fontAlgn="auto" latinLnBrk="0" hangingPunct="1">
              <a:lnSpc>
                <a:spcPts val="1150"/>
              </a:lnSpc>
              <a:spcBef>
                <a:spcPts val="30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Georgia"/>
                <a:cs typeface="Georgia"/>
              </a:rPr>
              <a:t> Используя сюжетные, игровые, соревновательные занятия, постоянно обращаю внимание дошкольников на красоту и разнообразие упражнений в воде.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3ED558-2A6A-4DB7-9336-9AA2F52E022F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796249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0" marR="12700" indent="177800" algn="just">
              <a:lnSpc>
                <a:spcPts val="1150"/>
              </a:lnSpc>
              <a:spcAft>
                <a:spcPts val="0"/>
              </a:spcAft>
            </a:pPr>
            <a:r>
              <a:rPr lang="ru-RU" sz="1200" dirty="0" smtClean="0">
                <a:solidFill>
                  <a:srgbClr val="000000"/>
                </a:solidFill>
                <a:effectLst/>
                <a:latin typeface="Arial Unicode MS"/>
              </a:rPr>
              <a:t>Для решения поставленных проблем я использовала обучение элементам синхронного плавания как средство развития творческих способностей детей. </a:t>
            </a:r>
            <a:r>
              <a:rPr lang="ru-RU" sz="1200" dirty="0" smtClean="0">
                <a:effectLst/>
                <a:latin typeface="Times New Roman"/>
                <a:ea typeface="Times New Roman"/>
              </a:rPr>
              <a:t>Синхронное плавание — один из видов спорта, включаю­щий в себя элементы художественной гимнастики, хореогра­фии и плавания, развивающий гибкость, формирующий пра­вильную осанку.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3ED558-2A6A-4DB7-9336-9AA2F52E022F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897949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3ED558-2A6A-4DB7-9336-9AA2F52E022F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172450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0" marR="12700" lvl="0" indent="177800" algn="just" defTabSz="914400" rtl="0" eaLnBrk="1" fontAlgn="auto" latinLnBrk="0" hangingPunct="1">
              <a:lnSpc>
                <a:spcPts val="11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Занятия по синхронному плаванию разви­вают правильное дыхание, воспитывают чувство красоты и ритма движений, детского коллективизма. Синхронное пла­вание достаточно сложно для дошкольников, поэтому я ис­пользую только его элементы. Работу строю в тесном кон­такте с музыкальными работником, что способствует не только физическому, но и эмоционально-художественному развитию ребенка.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3ED558-2A6A-4DB7-9336-9AA2F52E022F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184983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dirty="0" smtClean="0">
                <a:solidFill>
                  <a:srgbClr val="000000"/>
                </a:solidFill>
                <a:effectLst/>
                <a:latin typeface="Arial Unicode MS"/>
              </a:rPr>
              <a:t> Занятия по синхронному плаванию разви­вают правильное дыхание, воспитывают чувство красоты и ритма движений, детского коллективизма. Синхронное пла­вание достаточно сложно для дошкольников, поэтому я</a:t>
            </a:r>
            <a:r>
              <a:rPr lang="ru-RU" sz="1200" baseline="0" dirty="0" smtClean="0">
                <a:solidFill>
                  <a:srgbClr val="000000"/>
                </a:solidFill>
                <a:effectLst/>
                <a:latin typeface="Arial Unicode MS"/>
              </a:rPr>
              <a:t> </a:t>
            </a:r>
            <a:r>
              <a:rPr lang="ru-RU" sz="1200" dirty="0" smtClean="0">
                <a:solidFill>
                  <a:srgbClr val="000000"/>
                </a:solidFill>
                <a:effectLst/>
                <a:latin typeface="Arial Unicode MS"/>
              </a:rPr>
              <a:t>ис­пользую только его элементы.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3ED558-2A6A-4DB7-9336-9AA2F52E022F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18345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0" marR="12700" indent="177800" algn="just">
              <a:lnSpc>
                <a:spcPts val="115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Times New Roman"/>
                <a:ea typeface="Times New Roman"/>
              </a:rPr>
              <a:t>При подготовке композиций у детей развивается двигатель­ное воображение. Дошкольники самостоятельно придумывают упражнения с предметами и без них, выбирают движения, с помощью которых могут выразить услышанную мелодию или имитировать движения животных (тюлень, утка, лягушка и т.д.), рост цветка (поднимает бутон, распускается и т.д.). Иногда в процессе занятий дети придумывают целые связки новых упражнений. Для красоты и оригинальности самостоятельно группируются в пары, тройки; увлекаются выполнением раз­нообразных упражнений, несмотря на их сложность.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3ED558-2A6A-4DB7-9336-9AA2F52E022F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69375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0" marR="12700" lvl="0" indent="177800" algn="just" defTabSz="914400" rtl="0" eaLnBrk="1" fontAlgn="auto" latinLnBrk="0" hangingPunct="1">
              <a:lnSpc>
                <a:spcPts val="11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>
                <a:effectLst/>
                <a:latin typeface="Times New Roman"/>
                <a:ea typeface="Times New Roman"/>
              </a:rPr>
              <a:t>.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 Отрабатываемые на занятиях элементы синхронного плава­ния делают минимальными усилия педагога, способствуют раскрытию индивидуальных способностей. Для украшения и усложнения композиций берем в помощники разные предме­ты, на первый взгляд не связанные с плаванием: гимнасти­ческие палки, обручи, веревки и т.д.; эти атрибуты дают ребёнку проявить себя ещё ярче.</a:t>
            </a:r>
          </a:p>
          <a:p>
            <a:pPr marL="12700" marR="12700" indent="177800" algn="just">
              <a:lnSpc>
                <a:spcPts val="1150"/>
              </a:lnSpc>
              <a:spcAft>
                <a:spcPts val="0"/>
              </a:spcAft>
            </a:pPr>
            <a:endParaRPr lang="ru-RU" sz="1200" dirty="0" smtClean="0">
              <a:effectLst/>
              <a:latin typeface="Times New Roman"/>
              <a:ea typeface="Times New Roman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3ED558-2A6A-4DB7-9336-9AA2F52E022F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427497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0" marR="12700" lvl="0" indent="177800" algn="just" defTabSz="914400" rtl="0" eaLnBrk="1" fontAlgn="auto" latinLnBrk="0" hangingPunct="1">
              <a:lnSpc>
                <a:spcPts val="1150"/>
              </a:lnSpc>
              <a:spcBef>
                <a:spcPts val="0"/>
              </a:spcBef>
              <a:spcAft>
                <a:spcPts val="965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Для достижения результатов в синхронном плавании не­обходимо развивать плавательные навыки, умение действо­вать слаженно, проявлять творчество в преобразовании и ук­рашении композиций. Поэтому использование данной мето­дики рекомендуется для детей старшего дошкольного возраста. В своей работе стремлюсь к тому, чтобы за­нятие приносило детям радость, раскрывало детскую эмоцио­нальность. Важно поддерживать стремление ребенка проявлять свои творческие способности на воде. Чтоб достижения детей не прошли без внимания планирую использовать подготов­ленные композиции во время </a:t>
            </a:r>
            <a:r>
              <a:rPr kumimoji="0" lang="ru-RU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проведенияразвлечений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 на воде, показательных выступлений для детей и родителей.</a:t>
            </a:r>
          </a:p>
          <a:p>
            <a:pPr marL="12700" marR="12700" lvl="0" indent="177800" algn="just" defTabSz="914400" rtl="0" eaLnBrk="1" fontAlgn="auto" latinLnBrk="0" hangingPunct="1">
              <a:lnSpc>
                <a:spcPts val="11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3ED558-2A6A-4DB7-9336-9AA2F52E022F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41244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="0" i="0" dirty="0" smtClean="0">
              <a:solidFill>
                <a:srgbClr val="000000"/>
              </a:solidFill>
              <a:effectLst/>
              <a:latin typeface="Arial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Стретчинг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Arial"/>
              </a:rPr>
              <a:t> (англ. </a:t>
            </a:r>
            <a:r>
              <a:rPr lang="en-US" b="0" i="1" dirty="0" smtClean="0">
                <a:solidFill>
                  <a:srgbClr val="000000"/>
                </a:solidFill>
                <a:effectLst/>
                <a:latin typeface="Arial"/>
              </a:rPr>
              <a:t>stretching</a:t>
            </a:r>
            <a:r>
              <a:rPr lang="en-US" b="0" i="0" dirty="0" smtClean="0">
                <a:solidFill>
                  <a:srgbClr val="000000"/>
                </a:solidFill>
                <a:effectLst/>
                <a:latin typeface="Arial"/>
              </a:rPr>
              <a:t>)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— это комплекс упражнений для растягивания определенных мышц, связок и сухожилий. Благодаря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стретчингу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увеличивается подвижность суставов, мышцы стано­вятся более эластичными и гибкими, меньше подвержены травмам и дольше сохраняют работоспособность. Стретчинг снижает мышечное напряжение, повышает их эластичность, что, в свою очередь, снижает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травматичность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болевые ощу­щения. Напряженные же мышцы хуже снабжаются кисло­родом и дольше восстанавливаются, что может привести к негативным последствиям. Стретчинг обладает и психологи­ческим эффектом: улучшает настроение, повышает самооцен­ку, создает ощущение комфорта и спокойствия в целом. Он повышает общую двигательную активность, что благоприят­но сказывается на суставах и профилактике хрупкости кос­тей. Растяжки полезны во время освоения приемов релакса­ции, они снижают болевые ощущения. Хорошая гибкость позволяет выполнять упражнения с большей амплитудой дви­жений, а также обеспечивает красивую осанку и снижает ве­роятность болей в спине.</a:t>
            </a:r>
          </a:p>
          <a:p>
            <a:r>
              <a:rPr lang="ru-RU" b="0" i="0" dirty="0" smtClean="0">
                <a:solidFill>
                  <a:srgbClr val="000000"/>
                </a:solidFill>
                <a:effectLst/>
                <a:latin typeface="Arial"/>
              </a:rPr>
              <a:t>Работая над проблемой создания устойчивого интереса к занятиям по физической культуре, я поняла, что само физическое воспитание и создание положительного эмоционального настроя в процессе двигательной деятельности - это 99% успеха в освоении предлагаемых заданий и 100% успеха в решении задачи по формированию желания выполнять физические упражнения ежедневно.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3ED558-2A6A-4DB7-9336-9AA2F52E022F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88154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3ED558-2A6A-4DB7-9336-9AA2F52E022F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79179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Упражнения</a:t>
            </a:r>
            <a:r>
              <a:rPr lang="ru-RU" baseline="0" dirty="0" smtClean="0"/>
              <a:t> стретчинга носят имитационный характер и выполняются по ходу сюжетно-ролевой игры, состоящей из взаимосвязанных игровых ситуаций, заданий, упражнений, подобранных таким образом, чтобы содействовать решению оздоровительных и развивающих задач. С подражания образу начинается познание ребёнком техники движений спортивных и танцевальных упражнений, игр, театрализованной деятельности. Образно-подражательные движения развивают творческую, двигательную деятельность, творческое мышление, двигательную память, быстроту реакции, ориентировку в движении и пространстве, внимание.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3ED558-2A6A-4DB7-9336-9AA2F52E022F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29493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0" marR="12700" indent="177800" algn="just">
              <a:lnSpc>
                <a:spcPts val="12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Century Schoolbook"/>
                <a:ea typeface="Century Schoolbook"/>
                <a:cs typeface="Century Schoolbook"/>
              </a:rPr>
              <a:t>Эффективность подражатель­ных движений заключается еще в том, что через образы мож­но осуществлять частую смену двигательной деятельности из различных исходных положений и с большим разнообразием видов движений, что дает хорошую физическую нагрузку на все группы мышц. Сочетание динамических и статических упражнений наиболее соответствует природе опорно-двигательного аппарата человека и является лучшим средством разви­тия физических качеств: силы, ловкости, выносливости, гиб­кости. Этими упражнениями можно начинать заниматься с ребенком уже с 3—4 лет. Каждое упражнение повторяется 4— 6 раз (в зависимости от возраста). Подбирается инструменталь­ная музыка с ярко выраженным ритмом. Поскольку ритмич­ная музыка — один из главных возбудителей эмоций челове­ка, под ее влиянием активизируются физиологические и психические функции человека: усиливается частота сердеч­ных сокращений, расширяются кровеносные сосуды, повыша­ются обмен веществ и активность органов чувств, ускоряется расщепление гликогена. Музыка — могучее воспитывающее и организующее средство. Применение ее на занятии, благо­даря большой силе эмоционального воздействия, способствует формированию у группы занимающихся единого эмоциональ­ного порыва, чувства сплоченности, пробуждает активное же­лание выражать музыку в движении.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3ED558-2A6A-4DB7-9336-9AA2F52E022F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30941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0" marR="12700" algn="just">
              <a:lnSpc>
                <a:spcPts val="12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Century Schoolbook"/>
                <a:ea typeface="Century Schoolbook"/>
                <a:cs typeface="Century Schoolbook"/>
              </a:rPr>
              <a:t>Целенаправленно используемая музыка при двигательной деятельности может способствовать настройке организма ребенка на определенный темп работы, повысить работоспособ­ность, отдалить наступление утомления, ускорить протекание восстановительных процессов, в зависимости от задач занятия возбуждать или успокаивать ребенка, снимать нервное напря­жение. Физические упражнения, выполняемые под музыку, приобретают более яркую окраску и оказывают большой оздо­ровительный эффект.</a:t>
            </a:r>
          </a:p>
          <a:p>
            <a:pPr marL="12700" marR="12700" indent="177800" algn="just">
              <a:lnSpc>
                <a:spcPts val="1200"/>
              </a:lnSpc>
              <a:spcAft>
                <a:spcPts val="1200"/>
              </a:spcAft>
            </a:pPr>
            <a:r>
              <a:rPr lang="ru-RU" sz="1200" dirty="0" smtClean="0">
                <a:effectLst/>
                <a:latin typeface="Century Schoolbook"/>
                <a:ea typeface="Century Schoolbook"/>
                <a:cs typeface="Century Schoolbook"/>
              </a:rPr>
              <a:t>Начиная рассказывать игру-сказку, можно одновременно разыгрывать ее. Игра состоит из нескольких фрагментов, в которое вплетены упражнения на статическую растяжку мышц, прыжки, стимуляцию точек на стопе, расслабление для вос­становления дыхания, и длится 20 мин со старшими, а с малы­шами — по желанию. После занятий игровым </a:t>
            </a:r>
            <a:r>
              <a:rPr lang="ru-RU" sz="1200" dirty="0" err="1" smtClean="0">
                <a:effectLst/>
                <a:latin typeface="Century Schoolbook"/>
                <a:ea typeface="Century Schoolbook"/>
                <a:cs typeface="Century Schoolbook"/>
              </a:rPr>
              <a:t>стретчингом</a:t>
            </a:r>
            <a:r>
              <a:rPr lang="ru-RU" sz="1200" i="1" dirty="0" smtClean="0">
                <a:effectLst/>
                <a:latin typeface="Century Schoolbook"/>
                <a:ea typeface="Century Schoolbook"/>
                <a:cs typeface="Century Schoolbook"/>
              </a:rPr>
              <a:t> у </a:t>
            </a:r>
            <a:r>
              <a:rPr lang="ru-RU" sz="1200" dirty="0" smtClean="0">
                <a:effectLst/>
                <a:latin typeface="Century Schoolbook"/>
                <a:ea typeface="Century Schoolbook"/>
                <a:cs typeface="Century Schoolbook"/>
              </a:rPr>
              <a:t>детей улучшаются настроение, взаимопонимание. Разучив упражнения, дети самостоятельно разыгрывают сказку и при­думывают свои сказки с движениями, тем самым развивая твор­ческие способности.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3ED558-2A6A-4DB7-9336-9AA2F52E022F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16326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0" marR="12700" indent="177800" algn="just">
              <a:lnSpc>
                <a:spcPts val="12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Century Schoolbook"/>
                <a:ea typeface="Century Schoolbook"/>
                <a:cs typeface="Century Schoolbook"/>
              </a:rPr>
              <a:t>Выделяются девять основных принципов игрового </a:t>
            </a:r>
            <a:r>
              <a:rPr lang="ru-RU" sz="1200" dirty="0" err="1" smtClean="0">
                <a:effectLst/>
                <a:latin typeface="Century Schoolbook"/>
                <a:ea typeface="Century Schoolbook"/>
                <a:cs typeface="Century Schoolbook"/>
              </a:rPr>
              <a:t>стретчинга</a:t>
            </a:r>
            <a:r>
              <a:rPr lang="ru-RU" sz="1200" dirty="0" smtClean="0">
                <a:effectLst/>
                <a:latin typeface="Century Schoolbook"/>
                <a:ea typeface="Century Schoolbook"/>
                <a:cs typeface="Century Schoolbook"/>
              </a:rPr>
              <a:t>.</a:t>
            </a:r>
            <a:endParaRPr lang="ru-RU" sz="1000" dirty="0" smtClean="0">
              <a:effectLst/>
              <a:latin typeface="Century Schoolbook"/>
              <a:ea typeface="Century Schoolbook"/>
              <a:cs typeface="Century Schoolbook"/>
            </a:endParaRPr>
          </a:p>
          <a:p>
            <a:pPr marL="342900" marR="12700" lvl="0" indent="-342900" algn="just">
              <a:lnSpc>
                <a:spcPts val="1200"/>
              </a:lnSpc>
              <a:spcAft>
                <a:spcPts val="0"/>
              </a:spcAft>
              <a:buClr>
                <a:srgbClr val="000000"/>
              </a:buClr>
              <a:buSzPts val="1000"/>
              <a:buFont typeface="+mj-lt"/>
              <a:buAutoNum type="arabicPeriod"/>
              <a:tabLst>
                <a:tab pos="351155" algn="l"/>
              </a:tabLst>
            </a:pPr>
            <a:r>
              <a:rPr lang="ru-RU" sz="1200" i="1" u="none" strike="noStrike" spc="0" dirty="0" smtClean="0">
                <a:effectLst/>
                <a:latin typeface="Century Schoolbook"/>
                <a:ea typeface="Century Schoolbook"/>
                <a:cs typeface="Century Schoolbook"/>
              </a:rPr>
              <a:t>Принцип научности</a:t>
            </a:r>
            <a:r>
              <a:rPr lang="ru-RU" sz="1200" u="none" strike="noStrike" spc="0" dirty="0" smtClean="0">
                <a:effectLst/>
                <a:latin typeface="Century Schoolbook"/>
                <a:ea typeface="Century Schoolbook"/>
                <a:cs typeface="Century Schoolbook"/>
              </a:rPr>
              <a:t> предполагает построение занятий в соответствии с закономерностями социализации, психического и физического развития ребенка.</a:t>
            </a:r>
            <a:endParaRPr lang="ru-RU" sz="1000" u="none" strike="noStrike" spc="0" dirty="0" smtClean="0">
              <a:effectLst/>
              <a:latin typeface="Century Schoolbook"/>
              <a:ea typeface="Century Schoolbook"/>
              <a:cs typeface="Century Schoolbook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3ED558-2A6A-4DB7-9336-9AA2F52E022F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88977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u="none" strike="noStrike" spc="0" dirty="0" smtClean="0">
                <a:effectLst/>
                <a:latin typeface="Century Schoolbook"/>
                <a:ea typeface="Century Schoolbook"/>
                <a:cs typeface="Century Schoolbook"/>
              </a:rPr>
              <a:t>Принцип систематичности</a:t>
            </a:r>
            <a:r>
              <a:rPr lang="ru-RU" sz="1200" u="none" strike="noStrike" spc="0" dirty="0" smtClean="0">
                <a:effectLst/>
                <a:latin typeface="Century Schoolbook"/>
                <a:ea typeface="Century Schoolbook"/>
                <a:cs typeface="Century Schoolbook"/>
              </a:rPr>
              <a:t> обусловливает необходимость последовательности, преемственности и регулярности при фор­мировании у детей знаний, двигательных умений, навыков, адекватных особенностям их развития в период дошкольного возраста. Он заключается в непрерывности, планомерности использования средств, во всех возможных формах их прояв­ления в течение всего курса занятий.</a:t>
            </a:r>
            <a:endParaRPr lang="ru-RU" sz="1000" u="none" strike="noStrike" spc="0" dirty="0" smtClean="0">
              <a:effectLst/>
              <a:latin typeface="Century Schoolbook"/>
              <a:ea typeface="Century Schoolbook"/>
              <a:cs typeface="Century Schoolbook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3ED558-2A6A-4DB7-9336-9AA2F52E022F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70451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8CD96-20A2-41E6-90ED-6556410C3A1F}" type="datetimeFigureOut">
              <a:rPr lang="ru-RU" smtClean="0"/>
              <a:t>28.03.2013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D50C1-0CE4-4B4B-8BA8-A32BFAA50E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472483"/>
      </p:ext>
    </p:extLst>
  </p:cSld>
  <p:clrMapOvr>
    <a:masterClrMapping/>
  </p:clrMapOvr>
  <p:transition spd="slow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8CD96-20A2-41E6-90ED-6556410C3A1F}" type="datetimeFigureOut">
              <a:rPr lang="ru-RU" smtClean="0"/>
              <a:t>28.03.2013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D50C1-0CE4-4B4B-8BA8-A32BFAA50E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627876"/>
      </p:ext>
    </p:extLst>
  </p:cSld>
  <p:clrMapOvr>
    <a:masterClrMapping/>
  </p:clrMapOvr>
  <p:transition spd="slow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8CD96-20A2-41E6-90ED-6556410C3A1F}" type="datetimeFigureOut">
              <a:rPr lang="ru-RU" smtClean="0"/>
              <a:t>28.03.2013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D50C1-0CE4-4B4B-8BA8-A32BFAA50E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277741"/>
      </p:ext>
    </p:extLst>
  </p:cSld>
  <p:clrMapOvr>
    <a:masterClrMapping/>
  </p:clrMapOvr>
  <p:transition spd="slow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8CD96-20A2-41E6-90ED-6556410C3A1F}" type="datetimeFigureOut">
              <a:rPr lang="ru-RU" smtClean="0"/>
              <a:t>28.03.2013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D50C1-0CE4-4B4B-8BA8-A32BFAA50E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8942257"/>
      </p:ext>
    </p:extLst>
  </p:cSld>
  <p:clrMapOvr>
    <a:masterClrMapping/>
  </p:clrMapOvr>
  <p:transition spd="slow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8CD96-20A2-41E6-90ED-6556410C3A1F}" type="datetimeFigureOut">
              <a:rPr lang="ru-RU" smtClean="0"/>
              <a:t>28.03.2013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D50C1-0CE4-4B4B-8BA8-A32BFAA50E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6532435"/>
      </p:ext>
    </p:extLst>
  </p:cSld>
  <p:clrMapOvr>
    <a:masterClrMapping/>
  </p:clrMapOvr>
  <p:transition spd="slow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8CD96-20A2-41E6-90ED-6556410C3A1F}" type="datetimeFigureOut">
              <a:rPr lang="ru-RU" smtClean="0"/>
              <a:t>28.03.2013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D50C1-0CE4-4B4B-8BA8-A32BFAA50E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7246797"/>
      </p:ext>
    </p:extLst>
  </p:cSld>
  <p:clrMapOvr>
    <a:masterClrMapping/>
  </p:clrMapOvr>
  <p:transition spd="slow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8CD96-20A2-41E6-90ED-6556410C3A1F}" type="datetimeFigureOut">
              <a:rPr lang="ru-RU" smtClean="0"/>
              <a:t>28.03.2013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D50C1-0CE4-4B4B-8BA8-A32BFAA50E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249413"/>
      </p:ext>
    </p:extLst>
  </p:cSld>
  <p:clrMapOvr>
    <a:masterClrMapping/>
  </p:clrMapOvr>
  <p:transition spd="slow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8CD96-20A2-41E6-90ED-6556410C3A1F}" type="datetimeFigureOut">
              <a:rPr lang="ru-RU" smtClean="0"/>
              <a:t>28.03.2013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D50C1-0CE4-4B4B-8BA8-A32BFAA50E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0363124"/>
      </p:ext>
    </p:extLst>
  </p:cSld>
  <p:clrMapOvr>
    <a:masterClrMapping/>
  </p:clrMapOvr>
  <p:transition spd="slow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8CD96-20A2-41E6-90ED-6556410C3A1F}" type="datetimeFigureOut">
              <a:rPr lang="ru-RU" smtClean="0"/>
              <a:t>28.03.2013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D50C1-0CE4-4B4B-8BA8-A32BFAA50E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6293372"/>
      </p:ext>
    </p:extLst>
  </p:cSld>
  <p:clrMapOvr>
    <a:masterClrMapping/>
  </p:clrMapOvr>
  <p:transition spd="slow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8CD96-20A2-41E6-90ED-6556410C3A1F}" type="datetimeFigureOut">
              <a:rPr lang="ru-RU" smtClean="0"/>
              <a:t>28.03.2013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D50C1-0CE4-4B4B-8BA8-A32BFAA50E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732316"/>
      </p:ext>
    </p:extLst>
  </p:cSld>
  <p:clrMapOvr>
    <a:masterClrMapping/>
  </p:clrMapOvr>
  <p:transition spd="slow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8CD96-20A2-41E6-90ED-6556410C3A1F}" type="datetimeFigureOut">
              <a:rPr lang="ru-RU" smtClean="0"/>
              <a:t>28.03.2013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D50C1-0CE4-4B4B-8BA8-A32BFAA50E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4530185"/>
      </p:ext>
    </p:extLst>
  </p:cSld>
  <p:clrMapOvr>
    <a:masterClrMapping/>
  </p:clrMapOvr>
  <p:transition spd="slow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48CD96-20A2-41E6-90ED-6556410C3A1F}" type="datetimeFigureOut">
              <a:rPr lang="ru-RU" smtClean="0"/>
              <a:t>28.03.2013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7D50C1-0CE4-4B4B-8BA8-A32BFAA50E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6384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randomBar dir="vert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gif"/><Relationship Id="rId4" Type="http://schemas.openxmlformats.org/officeDocument/2006/relationships/image" Target="../media/image52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64.jpe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7584" y="332656"/>
            <a:ext cx="7776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           </a:t>
            </a:r>
            <a:r>
              <a:rPr lang="ru-RU" sz="2400" dirty="0" err="1" smtClean="0"/>
              <a:t>Лежневский</a:t>
            </a:r>
            <a:r>
              <a:rPr lang="ru-RU" sz="2400" dirty="0" smtClean="0"/>
              <a:t> районный отдел образования </a:t>
            </a:r>
            <a:endParaRPr lang="ru-RU" sz="24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51520" y="1196752"/>
            <a:ext cx="8712967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Инновационные технологии в ДОУ</a:t>
            </a:r>
            <a:endParaRPr lang="ru-RU" sz="4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27584" y="4725144"/>
            <a:ext cx="734481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70C0"/>
                </a:solidFill>
              </a:rPr>
              <a:t>                      Новожилова Марина Михайловна</a:t>
            </a:r>
          </a:p>
          <a:p>
            <a:r>
              <a:rPr lang="ru-RU" sz="2000" b="1" dirty="0" smtClean="0">
                <a:solidFill>
                  <a:srgbClr val="0070C0"/>
                </a:solidFill>
              </a:rPr>
              <a:t>         Инструктор по физической культуре МБДОУ д/с               </a:t>
            </a:r>
          </a:p>
          <a:p>
            <a:r>
              <a:rPr lang="ru-RU" sz="2000" b="1" dirty="0">
                <a:solidFill>
                  <a:srgbClr val="0070C0"/>
                </a:solidFill>
              </a:rPr>
              <a:t> </a:t>
            </a:r>
            <a:r>
              <a:rPr lang="ru-RU" sz="2000" b="1" dirty="0" smtClean="0">
                <a:solidFill>
                  <a:srgbClr val="0070C0"/>
                </a:solidFill>
              </a:rPr>
              <a:t>             присмотра и оздоровления «Ромашка» </a:t>
            </a:r>
          </a:p>
          <a:p>
            <a:r>
              <a:rPr lang="ru-RU" sz="2000" b="1" dirty="0" smtClean="0">
                <a:solidFill>
                  <a:srgbClr val="0070C0"/>
                </a:solidFill>
              </a:rPr>
              <a:t>                   </a:t>
            </a:r>
            <a:r>
              <a:rPr lang="ru-RU" sz="2000" b="1" dirty="0" err="1" smtClean="0">
                <a:solidFill>
                  <a:srgbClr val="0070C0"/>
                </a:solidFill>
              </a:rPr>
              <a:t>Лежневского</a:t>
            </a:r>
            <a:r>
              <a:rPr lang="ru-RU" sz="2000" b="1" dirty="0" smtClean="0">
                <a:solidFill>
                  <a:srgbClr val="0070C0"/>
                </a:solidFill>
              </a:rPr>
              <a:t> муниципального района        </a:t>
            </a:r>
          </a:p>
          <a:p>
            <a:r>
              <a:rPr lang="ru-RU" sz="2000" b="1" dirty="0">
                <a:solidFill>
                  <a:srgbClr val="0070C0"/>
                </a:solidFill>
              </a:rPr>
              <a:t> </a:t>
            </a:r>
            <a:r>
              <a:rPr lang="ru-RU" sz="2000" b="1" dirty="0" smtClean="0">
                <a:solidFill>
                  <a:srgbClr val="0070C0"/>
                </a:solidFill>
              </a:rPr>
              <a:t>                                                      2013 год.</a:t>
            </a:r>
            <a:endParaRPr lang="ru-RU" sz="2000" b="1" dirty="0">
              <a:solidFill>
                <a:srgbClr val="0070C0"/>
              </a:solidFill>
            </a:endParaRPr>
          </a:p>
        </p:txBody>
      </p:sp>
      <p:pic>
        <p:nvPicPr>
          <p:cNvPr id="9" name="Рисунок 8" descr="http://static.ozone.ru/multimedia/books_covers/1005684632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7" t="48571" r="4095" b="6143"/>
          <a:stretch/>
        </p:blipFill>
        <p:spPr bwMode="auto">
          <a:xfrm>
            <a:off x="1259632" y="2719160"/>
            <a:ext cx="2664296" cy="2031715"/>
          </a:xfrm>
          <a:prstGeom prst="rect">
            <a:avLst/>
          </a:prstGeom>
          <a:noFill/>
          <a:ln>
            <a:noFill/>
          </a:ln>
          <a:scene3d>
            <a:camera prst="isometricOffAxis1Right"/>
            <a:lightRig rig="threePt" dir="t"/>
          </a:scene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6" name="Picture 2" descr="E:\Новая папка\Марина\МАРИНА\общая\Downloads\Мои рисунки\Бассейн - 2012\DSC0576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668589"/>
            <a:ext cx="2843808" cy="2132856"/>
          </a:xfrm>
          <a:prstGeom prst="rect">
            <a:avLst/>
          </a:prstGeom>
          <a:noFill/>
          <a:scene3d>
            <a:camera prst="perspectiveContrastingLeftFacing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370867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Daniquemusic\Desktop\Фото для презентации\DSC071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3707904" cy="2780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Daniquemusic\Desktop\Фото для презентации\DSC0712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32656"/>
            <a:ext cx="3803915" cy="2852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Daniquemusic\Desktop\Фото для презентации\DSC0722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480" y="3074526"/>
            <a:ext cx="5153722" cy="3594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053794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Daniquemusic\Desktop\Фото для презентации\DSC0712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429000"/>
            <a:ext cx="3899925" cy="2924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Daniquemusic\Desktop\Фото для презентации\DSC0713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429000"/>
            <a:ext cx="4019938" cy="3014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Daniquemusic\Desktop\Фото для презентации\DSC0717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260648"/>
            <a:ext cx="3936437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Daniquemusic\Desktop\Фото для презентации\DSC0717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55134"/>
            <a:ext cx="4019938" cy="2857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683492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Daniquemusic\Desktop\Фото для презентации\DSC0718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3851920" cy="2888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Daniquemusic\Desktop\Фото для презентации\DSC0718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8288" y="404664"/>
            <a:ext cx="3870176" cy="2902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Daniquemusic\Desktop\Фото для презентации\DSC0708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6304" y="3455268"/>
            <a:ext cx="4283968" cy="321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989558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Daniquemusic\Desktop\Фото для презентации\DSC0708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5765" y="3212976"/>
            <a:ext cx="4091947" cy="3068960"/>
          </a:xfrm>
          <a:prstGeom prst="rect">
            <a:avLst/>
          </a:prstGeom>
          <a:noFill/>
          <a:scene3d>
            <a:camera prst="isometricOffAxis1Righ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Daniquemusic\Desktop\Фото для презентации\DSC0708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78650"/>
            <a:ext cx="4104456" cy="3078342"/>
          </a:xfrm>
          <a:prstGeom prst="rect">
            <a:avLst/>
          </a:prstGeom>
          <a:noFill/>
          <a:scene3d>
            <a:camera prst="isometricOffAxis1Righ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2141475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14314" y="4312763"/>
            <a:ext cx="1866900" cy="193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2141464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24128" y="667429"/>
            <a:ext cx="1724025" cy="181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457060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Daniquemusic\Desktop\Фото для презентации\DSC0709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66" y="259440"/>
            <a:ext cx="4522507" cy="3196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Daniquemusic\Desktop\Фото для презентации\DSC0721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9349" y="259440"/>
            <a:ext cx="4246328" cy="3298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Daniquemusic\Desktop\Фото для презентации\DSC0721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737"/>
          <a:stretch/>
        </p:blipFill>
        <p:spPr bwMode="auto">
          <a:xfrm>
            <a:off x="2568452" y="3419382"/>
            <a:ext cx="4523827" cy="3330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39405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aniquemusic\Desktop\Фото для презентации\DSC072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188640"/>
            <a:ext cx="3936437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Daniquemusic\Desktop\Фото для презентации\DSC0724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514" y="3429000"/>
            <a:ext cx="4187958" cy="3140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Daniquemusic\Desktop\Фото для презентации\DSC0724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54868"/>
            <a:ext cx="3888432" cy="2916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Daniquemusic\Desktop\Фото для презентации\DSC0723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429000"/>
            <a:ext cx="4187958" cy="3140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279032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Daniquemusic\Desktop\Фото для презентации\DSC0722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393"/>
          <a:stretch/>
        </p:blipFill>
        <p:spPr bwMode="auto">
          <a:xfrm>
            <a:off x="285414" y="402519"/>
            <a:ext cx="4175362" cy="3787230"/>
          </a:xfrm>
          <a:prstGeom prst="rect">
            <a:avLst/>
          </a:prstGeom>
          <a:noFill/>
          <a:scene3d>
            <a:camera prst="isometricOffAxis1Righ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://myltik-fan.ru/uploads/posts/2013-03/1362377618_zarjadk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018756"/>
            <a:ext cx="3810000" cy="2695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Daniquemusic\Desktop\Фото для презентации\DSC0711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3514" y="445310"/>
            <a:ext cx="4580486" cy="3744439"/>
          </a:xfrm>
          <a:prstGeom prst="rect">
            <a:avLst/>
          </a:prstGeom>
          <a:noFill/>
          <a:scene3d>
            <a:camera prst="isometricOffAxis2Lef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82982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95536" y="260648"/>
            <a:ext cx="8424936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Синхронное плавание как средство развития творческих способностей детей</a:t>
            </a:r>
            <a:endParaRPr lang="ru-RU" sz="3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7" name="Рисунок 6" descr="C:\Users\Daniquemusic\Desktop\Фото для презентации\DSC07158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26" t="35043" r="45339" b="-35043"/>
          <a:stretch/>
        </p:blipFill>
        <p:spPr bwMode="auto">
          <a:xfrm>
            <a:off x="251520" y="2348880"/>
            <a:ext cx="3602013" cy="4984750"/>
          </a:xfrm>
          <a:prstGeom prst="rect">
            <a:avLst/>
          </a:prstGeom>
          <a:noFill/>
          <a:ln>
            <a:noFill/>
          </a:ln>
          <a:scene3d>
            <a:camera prst="isometricOffAxis1Right"/>
            <a:lightRig rig="threePt" dir="t"/>
          </a:scene3d>
          <a:sp3d>
            <a:bevelT prst="slope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2" descr="http://animashky.ru/flist/obsport/9/22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65029" y="2143115"/>
            <a:ext cx="1339019" cy="4381501"/>
          </a:xfrm>
          <a:prstGeom prst="rect">
            <a:avLst/>
          </a:prstGeom>
          <a:noFill/>
        </p:spPr>
      </p:pic>
      <p:pic>
        <p:nvPicPr>
          <p:cNvPr id="8" name="Picture 4" descr="http://animashky.ru/flist/obsport/9/36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53534" y="2620714"/>
            <a:ext cx="971550" cy="1371601"/>
          </a:xfrm>
          <a:prstGeom prst="rect">
            <a:avLst/>
          </a:prstGeom>
          <a:noFill/>
        </p:spPr>
      </p:pic>
      <p:pic>
        <p:nvPicPr>
          <p:cNvPr id="10242" name="Picture 2" descr="C:\Users\Daniquemusic\Desktop\Фото для презентации\DSC0714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348880"/>
            <a:ext cx="3955494" cy="3456384"/>
          </a:xfrm>
          <a:prstGeom prst="rect">
            <a:avLst/>
          </a:prstGeom>
          <a:noFill/>
          <a:scene3d>
            <a:camera prst="isometricOffAxis2Lef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54638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Daniquemusic\Desktop\Фото для презентации\DSC0713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573016"/>
            <a:ext cx="3888432" cy="2916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img12.nnm.ru/c/6/c/d/e/c6cde68534ef7c64c0d3d39cb423ba75_ful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5276478" cy="396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http://detsadik.my1.ru/_ld/31/0806673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74" b="20035"/>
          <a:stretch/>
        </p:blipFill>
        <p:spPr bwMode="auto">
          <a:xfrm>
            <a:off x="5769428" y="692696"/>
            <a:ext cx="3180252" cy="2740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http://www.xrest.ru/images/collection/00171/419/original_mirror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4350961"/>
            <a:ext cx="1990167" cy="2184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7768128"/>
      </p:ext>
    </p:extLst>
  </p:cSld>
  <p:clrMapOvr>
    <a:masterClrMapping/>
  </p:clrMapOvr>
  <p:transition spd="slow">
    <p:randomBar dir="vert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aniquemusic\Desktop\Фото для презентации\DSC0713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76672"/>
            <a:ext cx="8064896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899240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www.arzfl.ru/ezine/images/uploads/articles/3792_3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44" y="404664"/>
            <a:ext cx="3603804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E:\Новая папка\Марина\МАРИНА\общая\Downloads\Мои рисунки\спорт\DSC0580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512" y="3140968"/>
            <a:ext cx="3886936" cy="2915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Новая папка\Марина\МАРИНА\общая\Downloads\Мои рисунки\спорт\DSC0583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138" y="3262012"/>
            <a:ext cx="3707904" cy="2780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encrypted-tbn2.gstatic.com/images?q=tbn:ANd9GcQmXkHCKcadocNXhvrQF920tqEjLQHgT5Ui_lpZMyB0-_5EM8h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3440" y="315997"/>
            <a:ext cx="2448272" cy="2496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encrypted-tbn2.gstatic.com/images?q=tbn:ANd9GcQz4LxKyJ6hhFrRLdSM7YKFYZlua6Ziw6UI-XwspWUAuq7i15nU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73983"/>
            <a:ext cx="3055987" cy="2693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49115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aniquemusic\Desktop\Фото для презентации\DSC072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4956043" cy="371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Daniquemusic\Desktop\Фото для презентации\DSC0721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068960"/>
            <a:ext cx="4824536" cy="3618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http://2.bp.blogspot.com/_tE6Qymgocmw/TOP86-zcYbI/AAAAAAAAAL8/JodWsYqC2f0/s1600/11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84" t="27808" r="23239" b="15863"/>
          <a:stretch/>
        </p:blipFill>
        <p:spPr bwMode="auto">
          <a:xfrm>
            <a:off x="539552" y="4216860"/>
            <a:ext cx="3108413" cy="2442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https://encrypted-tbn1.gstatic.com/images?q=tbn:ANd9GcScVxtZEPcmRTA03lapX5pqoA7-l1RKju-qguTqjCVaCfxmCcT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48"/>
          <a:stretch/>
        </p:blipFill>
        <p:spPr bwMode="auto">
          <a:xfrm>
            <a:off x="5580112" y="316023"/>
            <a:ext cx="3024336" cy="2329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1183187"/>
      </p:ext>
    </p:extLst>
  </p:cSld>
  <p:clrMapOvr>
    <a:masterClrMapping/>
  </p:clrMapOvr>
  <p:transition spd="slow">
    <p:randomBar dir="vert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Daniquemusic\Desktop\Фото для презентации\DSC0714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188640"/>
            <a:ext cx="4464497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Daniquemusic\Desktop\Фото для презентации\DSC0715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0" y="3717032"/>
            <a:ext cx="4500500" cy="3087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Daniquemusic\Desktop\Фото для презентации\DSC0714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88640"/>
            <a:ext cx="3960440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 descr="http://static.freepik.com/free-photo/cartoon-marine-animals-vector_34-55835.jpg"/>
          <p:cNvPicPr/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639" t="50901" r="6654"/>
          <a:stretch/>
        </p:blipFill>
        <p:spPr bwMode="auto">
          <a:xfrm>
            <a:off x="5652120" y="4050783"/>
            <a:ext cx="2952328" cy="25922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5-конечная звезда 5"/>
          <p:cNvSpPr/>
          <p:nvPr/>
        </p:nvSpPr>
        <p:spPr>
          <a:xfrm>
            <a:off x="2987824" y="5301208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659423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6221" y="116632"/>
            <a:ext cx="2167779" cy="2745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1520" y="764704"/>
            <a:ext cx="8280920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       Были поставлены следующие задачи</a:t>
            </a:r>
            <a:r>
              <a:rPr lang="ru-RU" b="1" dirty="0" smtClean="0"/>
              <a:t>:</a:t>
            </a:r>
          </a:p>
          <a:p>
            <a:endParaRPr lang="ru-RU" b="1" dirty="0"/>
          </a:p>
          <a:p>
            <a:pPr marL="342900" lvl="0" indent="-342900">
              <a:buFont typeface="Wingdings" pitchFamily="2" charset="2"/>
              <a:buChar char="v"/>
            </a:pPr>
            <a:r>
              <a:rPr lang="ru-RU" sz="2200" b="1" dirty="0"/>
              <a:t>отработка и развитие плавательных навыков через ра­зучивание синхронных упражнений и </a:t>
            </a:r>
            <a:r>
              <a:rPr lang="ru-RU" sz="2200" b="1" dirty="0" smtClean="0"/>
              <a:t>композиций;</a:t>
            </a:r>
          </a:p>
          <a:p>
            <a:pPr marL="342900" lvl="0" indent="-342900">
              <a:buFont typeface="Wingdings" pitchFamily="2" charset="2"/>
              <a:buChar char="v"/>
            </a:pPr>
            <a:r>
              <a:rPr lang="ru-RU" sz="2200" b="1" dirty="0" smtClean="0"/>
              <a:t>развитие </a:t>
            </a:r>
            <a:r>
              <a:rPr lang="ru-RU" sz="2200" b="1" dirty="0"/>
              <a:t>гибкости, красоты, пластики выполнения дви­жений, умения слушать музыку при выполнении </a:t>
            </a:r>
            <a:r>
              <a:rPr lang="ru-RU" sz="2200" b="1" dirty="0" smtClean="0"/>
              <a:t>уп­ражнений;</a:t>
            </a:r>
          </a:p>
          <a:p>
            <a:pPr marL="342900" lvl="0" indent="-342900">
              <a:buFont typeface="Wingdings" pitchFamily="2" charset="2"/>
              <a:buChar char="v"/>
            </a:pPr>
            <a:r>
              <a:rPr lang="ru-RU" sz="2200" b="1" dirty="0" smtClean="0"/>
              <a:t>оптимизация </a:t>
            </a:r>
            <a:r>
              <a:rPr lang="ru-RU" sz="2200" b="1" dirty="0"/>
              <a:t>взаимоотношений между детьми, развитие умения организовывать деятельность в подгруппе </a:t>
            </a:r>
            <a:r>
              <a:rPr lang="ru-RU" sz="2200" b="1" dirty="0" smtClean="0"/>
              <a:t>свер­стников;</a:t>
            </a:r>
          </a:p>
          <a:p>
            <a:pPr marL="342900" lvl="0" indent="-342900">
              <a:buFont typeface="Wingdings" pitchFamily="2" charset="2"/>
              <a:buChar char="v"/>
            </a:pPr>
            <a:r>
              <a:rPr lang="ru-RU" sz="2200" b="1" dirty="0" smtClean="0"/>
              <a:t>создание </a:t>
            </a:r>
            <a:r>
              <a:rPr lang="ru-RU" sz="2200" b="1" dirty="0"/>
              <a:t>условий для личностного роста ребенка и раз­вития его творческого </a:t>
            </a:r>
            <a:r>
              <a:rPr lang="ru-RU" sz="2200" b="1" dirty="0" smtClean="0"/>
              <a:t>потенциала;</a:t>
            </a:r>
          </a:p>
          <a:p>
            <a:pPr marL="342900" lvl="0" indent="-342900">
              <a:buFont typeface="Wingdings" pitchFamily="2" charset="2"/>
              <a:buChar char="v"/>
            </a:pPr>
            <a:r>
              <a:rPr lang="ru-RU" sz="2200" b="1" dirty="0" smtClean="0"/>
              <a:t>способствование </a:t>
            </a:r>
            <a:r>
              <a:rPr lang="ru-RU" sz="2200" b="1" dirty="0"/>
              <a:t>эмоциональному и двигательному рас­крепощению, появлению чувства радости и удовольствия от движения в </a:t>
            </a:r>
            <a:r>
              <a:rPr lang="ru-RU" sz="2200" b="1" dirty="0" smtClean="0"/>
              <a:t>воде;</a:t>
            </a:r>
          </a:p>
          <a:p>
            <a:pPr marL="342900" lvl="0" indent="-342900">
              <a:buFont typeface="Wingdings" pitchFamily="2" charset="2"/>
              <a:buChar char="v"/>
            </a:pPr>
            <a:r>
              <a:rPr lang="ru-RU" sz="2200" b="1" dirty="0" smtClean="0"/>
              <a:t>способствование </a:t>
            </a:r>
            <a:r>
              <a:rPr lang="ru-RU" sz="2200" b="1" dirty="0"/>
              <a:t>проявлению творческой активности</a:t>
            </a:r>
            <a:r>
              <a:rPr lang="ru-RU" sz="2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7174110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Daniquemusic\Desktop\Фото для презентации\DSC0715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476672"/>
            <a:ext cx="4416491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Daniquemusic\Desktop\Фото для презентации\DSC0715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924944"/>
            <a:ext cx="4932040" cy="3699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Иллюстрация морских мультфильм диких животных Фото со стока - 11121397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49" t="-478" r="50957" b="72009"/>
          <a:stretch/>
        </p:blipFill>
        <p:spPr bwMode="auto">
          <a:xfrm>
            <a:off x="827584" y="4339850"/>
            <a:ext cx="2088232" cy="208823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Иллюстрация морских мультфильм диких животных Фото со стока - 11121397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10" t="-478" r="2872" b="63157"/>
          <a:stretch/>
        </p:blipFill>
        <p:spPr bwMode="auto">
          <a:xfrm>
            <a:off x="5796136" y="476672"/>
            <a:ext cx="2736304" cy="223224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8034885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Daniquemusic\Desktop\Фото для презентации\DSC0716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14654"/>
            <a:ext cx="4440493" cy="3330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Daniquemusic\Desktop\Фото для презентации\DSC0716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14654"/>
            <a:ext cx="4104456" cy="3330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http://static.freepik.com/free-photo/cartoon-marine-animals-vector_34-55833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50000"/>
          <a:stretch/>
        </p:blipFill>
        <p:spPr bwMode="auto">
          <a:xfrm>
            <a:off x="6837221" y="4013985"/>
            <a:ext cx="2251253" cy="2333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 descr="мультфильм морских животных вектор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85" t="52656"/>
          <a:stretch/>
        </p:blipFill>
        <p:spPr bwMode="auto">
          <a:xfrm>
            <a:off x="318624" y="4127982"/>
            <a:ext cx="1998882" cy="224784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126" name="Picture 6" descr="E:\Новая папка\Марина\МАРИНА\общая\Downloads\Мои рисунки\Бассейн - 2012\DSC0574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2808" y="3533365"/>
            <a:ext cx="4310377" cy="326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503813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5" descr="C:\Users\Daniquemusic\Desktop\Фото для презентации\DSC0713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093098"/>
            <a:ext cx="4722271" cy="3541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Daniquemusic\Desktop\Фото для презентации\DSC0714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4224469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Daniquemusic\Desktop\Фото для презентации\DSC0716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88640"/>
            <a:ext cx="4242725" cy="3168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 descr="мультфильм морских животных вектор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85" b="51732"/>
          <a:stretch/>
        </p:blipFill>
        <p:spPr bwMode="auto">
          <a:xfrm>
            <a:off x="611560" y="3789040"/>
            <a:ext cx="2642287" cy="259228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9207143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Daniquemusic\Desktop\Фото для презентации\DSC0715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27940"/>
            <a:ext cx="8352928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623072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95536" y="404664"/>
            <a:ext cx="820891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До новых встреч!</a:t>
            </a:r>
            <a:endParaRPr lang="ru-RU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2050" name="Picture 2" descr="E:\Новая папка\Марина\МАРИНА\общая\Downloads\Мои рисунки\май, 2012г\DSC0576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627" y="1484784"/>
            <a:ext cx="6552728" cy="4914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808403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95536" y="476672"/>
            <a:ext cx="8424936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Игровой стретчинг в ДОУ</a:t>
            </a:r>
            <a:endParaRPr lang="ru-RU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2050" name="Picture 2" descr="C:\Users\Daniquemusic\Desktop\Фото для презентации\DSC0709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94" t="25483"/>
          <a:stretch/>
        </p:blipFill>
        <p:spPr bwMode="auto">
          <a:xfrm>
            <a:off x="611560" y="2332646"/>
            <a:ext cx="3744416" cy="2916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Daniquemusic\Desktop\Фото для презентации\DSC0710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46"/>
          <a:stretch/>
        </p:blipFill>
        <p:spPr bwMode="auto">
          <a:xfrm>
            <a:off x="5114077" y="2332646"/>
            <a:ext cx="3706395" cy="2916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11560" y="5229200"/>
            <a:ext cx="82089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Индийские йоги говорят: « До тех пор, пока позвоночник гибкий  – человек молод. Но как только исчезнет гибкость –человек стареет»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275453459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5129808"/>
            <a:ext cx="1656184" cy="1584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Задачи игрового стретчинга состоят в следующем: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268760"/>
            <a:ext cx="8568952" cy="5400600"/>
          </a:xfrm>
        </p:spPr>
        <p:txBody>
          <a:bodyPr>
            <a:normAutofit fontScale="40000" lnSpcReduction="20000"/>
          </a:bodyPr>
          <a:lstStyle/>
          <a:p>
            <a:pPr lvl="0"/>
            <a:endParaRPr lang="ru-RU" sz="5000" dirty="0" smtClean="0"/>
          </a:p>
          <a:p>
            <a:pPr lvl="0"/>
            <a:r>
              <a:rPr lang="ru-RU" sz="4500" b="1" dirty="0" smtClean="0"/>
              <a:t>Оптимизировать </a:t>
            </a:r>
            <a:r>
              <a:rPr lang="ru-RU" sz="4500" b="1" dirty="0"/>
              <a:t>рост и развитие опорно-двигательного аппарата (формирование правильной осанки, профилактика плоскостопия).</a:t>
            </a:r>
          </a:p>
          <a:p>
            <a:pPr lvl="0"/>
            <a:r>
              <a:rPr lang="ru-RU" sz="4500" b="1" dirty="0"/>
              <a:t>Совершенствовать физические способности: развивать мы­шечную силу, подвижность в различных суставах (гибкость), выносливость, скоростные, силовые и координационные спо­собности.</a:t>
            </a:r>
          </a:p>
          <a:p>
            <a:pPr lvl="0"/>
            <a:r>
              <a:rPr lang="ru-RU" sz="4500" b="1" dirty="0"/>
              <a:t>Развивать психические качества: внимание, память, во­ображение, умственные способности.</a:t>
            </a:r>
          </a:p>
          <a:p>
            <a:pPr lvl="0"/>
            <a:r>
              <a:rPr lang="ru-RU" sz="4500" b="1" dirty="0"/>
              <a:t>Развивать и функционально совершенствовать органы ды­хания, кровообращения, сердечно-сосудистую и нервную сис­темы организма.</a:t>
            </a:r>
          </a:p>
          <a:p>
            <a:pPr lvl="0"/>
            <a:r>
              <a:rPr lang="ru-RU" sz="4500" b="1" dirty="0"/>
              <a:t>Создавать условия для положительного психоэмоциональ­ного состояния детей.</a:t>
            </a:r>
          </a:p>
          <a:p>
            <a:pPr lvl="0"/>
            <a:r>
              <a:rPr lang="ru-RU" sz="4500" b="1" dirty="0"/>
              <a:t>Воспитывать умение эмоционального выражения, </a:t>
            </a:r>
            <a:r>
              <a:rPr lang="ru-RU" sz="4500" b="1" dirty="0" smtClean="0"/>
              <a:t>закрепощенности </a:t>
            </a:r>
            <a:r>
              <a:rPr lang="ru-RU" sz="4500" b="1" dirty="0"/>
              <a:t>и творчества в движении</a:t>
            </a:r>
            <a:r>
              <a:rPr lang="ru-RU" sz="4500" b="1" dirty="0" smtClean="0"/>
              <a:t>.</a:t>
            </a:r>
            <a:endParaRPr lang="ru-RU" sz="4500" b="1" dirty="0"/>
          </a:p>
          <a:p>
            <a:pPr lvl="0"/>
            <a:r>
              <a:rPr lang="ru-RU" sz="4500" b="1" dirty="0"/>
              <a:t>Создавать условия для благотворного влияния </a:t>
            </a:r>
            <a:r>
              <a:rPr lang="ru-RU" sz="4500" b="1" dirty="0" smtClean="0"/>
              <a:t>музыки </a:t>
            </a:r>
            <a:r>
              <a:rPr lang="ru-RU" sz="4500" b="1" dirty="0"/>
              <a:t>на психосоматическую сферу ребенка.</a:t>
            </a:r>
          </a:p>
          <a:p>
            <a:endParaRPr lang="ru-RU" sz="4500" b="1" dirty="0"/>
          </a:p>
        </p:txBody>
      </p:sp>
    </p:spTree>
    <p:extLst>
      <p:ext uri="{BB962C8B-B14F-4D97-AF65-F5344CB8AC3E}">
        <p14:creationId xmlns:p14="http://schemas.microsoft.com/office/powerpoint/2010/main" val="336153400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Daniquemusic\Desktop\Фото для презентации\DSC0717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360796"/>
            <a:ext cx="3611893" cy="3241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Daniquemusic\Desktop\Фото для презентации\DSC0718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172" y="3442978"/>
            <a:ext cx="3960439" cy="313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Daniquemusic\Desktop\Фото для презентации\DSC0719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6543" y="187093"/>
            <a:ext cx="3902664" cy="2926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Daniquemusic\Desktop\Фото для презентации\DSC0719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362" y="186586"/>
            <a:ext cx="4154389" cy="3115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102847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Daniquemusic\Desktop\Фото для презентации\DSC072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3936437" cy="3356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Daniquemusic\Desktop\Фото для презентации\DSC072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644" y="3689396"/>
            <a:ext cx="4153476" cy="2922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Daniquemusic\Desktop\Фото для презентации\DSC0720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643" y="313893"/>
            <a:ext cx="4001821" cy="3115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encrypted-tbn1.gstatic.com/images?q=tbn:ANd9GcQ-fTCTkSXaq2sylPJJCxPVi3f3vsa3kmL2R7ihj83KJ47maFc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221088"/>
            <a:ext cx="3096344" cy="2281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41909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aniquemusic\Desktop\Фото для презентации\DSC0723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7" y="2492896"/>
            <a:ext cx="5244075" cy="3933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s://encrypted-tbn2.gstatic.com/images?q=tbn:ANd9GcR8C19gpctsY_m6yEAmL3szzBK3Qt6AJyVjevf4EwBnXcwBuWSJ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304" y="4221596"/>
            <a:ext cx="3030279" cy="1772816"/>
          </a:xfrm>
          <a:prstGeom prst="wav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encrypted-tbn1.gstatic.com/images?q=tbn:ANd9GcSw21H4wGCmcmQBnqwS_vtxFU1276niEH1quKdG74SmNo2xvBn6Kw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04664"/>
            <a:ext cx="2847975" cy="1609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Daniquemusic\Desktop\Фото для презентации\DSC0708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75219"/>
            <a:ext cx="4104456" cy="3078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184545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Выделяются девять основных принципов  игрового стретчинга</a:t>
            </a:r>
            <a:endParaRPr lang="ru-RU" sz="3600" b="1" dirty="0">
              <a:solidFill>
                <a:srgbClr val="FF0000"/>
              </a:solidFill>
            </a:endParaRPr>
          </a:p>
        </p:txBody>
      </p:sp>
      <p:graphicFrame>
        <p:nvGraphicFramePr>
          <p:cNvPr id="9" name="Объект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53897705"/>
              </p:ext>
            </p:extLst>
          </p:nvPr>
        </p:nvGraphicFramePr>
        <p:xfrm>
          <a:off x="395536" y="1772816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" name="Рисунок 9" descr="C:\Users\Daniquemusic\Desktop\Фото для презентации\DSC07120.JPG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9" t="29274" r="13280"/>
          <a:stretch/>
        </p:blipFill>
        <p:spPr bwMode="auto">
          <a:xfrm>
            <a:off x="3203848" y="2924944"/>
            <a:ext cx="2708698" cy="21602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3810123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Daniquemusic\Desktop\Фото для презентации\DSC071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04663"/>
            <a:ext cx="3888432" cy="3384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072" y="404663"/>
            <a:ext cx="4067175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470108"/>
            <a:ext cx="4329113" cy="3249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 descr="http://900igr.net/datai/chtenie/Slova-sutki-1.files/0006-016-Delajut-zarjadku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974224"/>
            <a:ext cx="1825749" cy="2603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38228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праведливость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690</TotalTime>
  <Words>1890</Words>
  <Application>Microsoft Office PowerPoint</Application>
  <PresentationFormat>Экран (4:3)</PresentationFormat>
  <Paragraphs>97</Paragraphs>
  <Slides>27</Slides>
  <Notes>27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Тема Office</vt:lpstr>
      <vt:lpstr>Презентация PowerPoint</vt:lpstr>
      <vt:lpstr>Презентация PowerPoint</vt:lpstr>
      <vt:lpstr>Презентация PowerPoint</vt:lpstr>
      <vt:lpstr>Задачи игрового стретчинга состоят в следующем:</vt:lpstr>
      <vt:lpstr>Презентация PowerPoint</vt:lpstr>
      <vt:lpstr>Презентация PowerPoint</vt:lpstr>
      <vt:lpstr>Презентация PowerPoint</vt:lpstr>
      <vt:lpstr>Выделяются девять основных принципов  игрового стретчинга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Инновационные технологии в ДОУ</dc:title>
  <dc:creator>Daniquemusic</dc:creator>
  <cp:lastModifiedBy>Daniquemusic</cp:lastModifiedBy>
  <cp:revision>62</cp:revision>
  <cp:lastPrinted>2013-03-26T18:35:42Z</cp:lastPrinted>
  <dcterms:created xsi:type="dcterms:W3CDTF">2013-03-17T19:02:46Z</dcterms:created>
  <dcterms:modified xsi:type="dcterms:W3CDTF">2013-03-28T03:49:01Z</dcterms:modified>
</cp:coreProperties>
</file>