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eg"/>
  <Override PartName="/ppt/media/image17.jpg" ContentType="image/jpeg"/>
  <Override PartName="/ppt/media/image31.jpg" ContentType="image/jpeg"/>
  <Override PartName="/ppt/media/image38.jpg" ContentType="image/jpeg"/>
  <Override PartName="/ppt/media/image3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9" r:id="rId3"/>
    <p:sldId id="258" r:id="rId4"/>
    <p:sldId id="260" r:id="rId5"/>
    <p:sldId id="261" r:id="rId6"/>
    <p:sldId id="266" r:id="rId7"/>
    <p:sldId id="265" r:id="rId8"/>
    <p:sldId id="268" r:id="rId9"/>
    <p:sldId id="275" r:id="rId10"/>
    <p:sldId id="269" r:id="rId11"/>
    <p:sldId id="264" r:id="rId12"/>
    <p:sldId id="267" r:id="rId13"/>
    <p:sldId id="270" r:id="rId14"/>
    <p:sldId id="271" r:id="rId15"/>
    <p:sldId id="272" r:id="rId16"/>
    <p:sldId id="257" r:id="rId17"/>
    <p:sldId id="262" r:id="rId18"/>
    <p:sldId id="273" r:id="rId19"/>
    <p:sldId id="26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C6CA6-1DE3-40B6-9B72-12F94456F75D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75EAE-D319-4D79-A870-DDA325435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45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75EAE-D319-4D79-A870-DDA325435E0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78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4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86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5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0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0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6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08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01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61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25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3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6000">
              <a:srgbClr val="FFCE37"/>
            </a:gs>
            <a:gs pos="100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C256C-9275-4D1A-B0AB-3F0F6927710C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89D86-6F2B-4534-80BA-8530DF005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1113009" cy="2387600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  <a:innerShdw blurRad="63500" dist="50800" dir="135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народно прикладного искусства</a:t>
            </a:r>
            <a:br>
              <a:rPr lang="ru-RU" sz="6600" b="1" i="1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  <a:innerShdw blurRad="63500" dist="50800" dir="135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i="1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  <a:innerShdw blurRad="63500" dist="50800" dir="135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«Золотые руки»</a:t>
            </a:r>
            <a:endParaRPr lang="ru-RU" sz="6600" b="1" i="1" dirty="0">
              <a:solidFill>
                <a:srgbClr val="FF0000"/>
              </a:solidFill>
              <a:effectLst>
                <a:glow rad="228600">
                  <a:srgbClr val="C00000">
                    <a:alpha val="40000"/>
                  </a:srgbClr>
                </a:glow>
                <a:innerShdw blurRad="63500" dist="50800" dir="13500000">
                  <a:srgbClr val="C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956048"/>
            <a:ext cx="10668000" cy="1645920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</a:t>
            </a:r>
            <a:r>
              <a:rPr lang="ru-RU" sz="2800" dirty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8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ДС №45</a:t>
            </a:r>
          </a:p>
          <a:p>
            <a:r>
              <a:rPr lang="ru-RU" sz="2800" dirty="0" err="1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Логачева</a:t>
            </a:r>
            <a:r>
              <a:rPr lang="ru-RU" sz="28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И. С.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76749" y="2176747"/>
            <a:ext cx="6858002" cy="25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/>
            </a:gs>
            <a:gs pos="83000">
              <a:schemeClr val="accent2">
                <a:lumMod val="45000"/>
                <a:lumOff val="55000"/>
              </a:schemeClr>
            </a:gs>
            <a:gs pos="66000">
              <a:schemeClr val="bg1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21808" y="222273"/>
            <a:ext cx="6705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ЖОСТОВО</a:t>
            </a:r>
          </a:p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altLang="ru-RU" sz="2000" b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жостовском</a:t>
            </a: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подносе </a:t>
            </a:r>
            <a:b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зеркальной глади лака </a:t>
            </a:r>
            <a:b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Ржаная медь колосьев, </a:t>
            </a:r>
            <a:b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румянец мака. </a:t>
            </a:r>
          </a:p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Багрянец поздних листьев.</a:t>
            </a:r>
            <a:b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Лесной подснежник первый… </a:t>
            </a:r>
            <a:b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kumimoji="0" lang="ru-RU" altLang="ru-RU" sz="2000" b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жостовские</a:t>
            </a: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кисти</a:t>
            </a:r>
            <a:b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Нежнее легкой вербы</a:t>
            </a:r>
            <a:endParaRPr kumimoji="0" lang="ru-RU" sz="2000" b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62" y="-22674"/>
            <a:ext cx="5258172" cy="5303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8" y="2629086"/>
            <a:ext cx="6455664" cy="39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bg1"/>
            </a:gs>
            <a:gs pos="32000">
              <a:schemeClr val="accent1">
                <a:lumMod val="75000"/>
              </a:schemeClr>
            </a:gs>
            <a:gs pos="100000">
              <a:schemeClr val="bg1"/>
            </a:gs>
            <a:gs pos="100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26694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55051" y="0"/>
            <a:ext cx="383694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altLang="ru-RU" sz="2000" b="1" dirty="0" smtClean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ГЖЕЛЬ</a:t>
            </a:r>
          </a:p>
          <a:p>
            <a:pPr algn="r"/>
            <a:endParaRPr lang="ru-RU" altLang="ru-RU" sz="2000" b="1" dirty="0" smtClean="0">
              <a:solidFill>
                <a:srgbClr val="0033CC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r>
              <a:rPr lang="ru-RU" altLang="ru-RU" sz="2000" b="1" dirty="0" smtClean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Чудо </a:t>
            </a: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синими цветами,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Голубыми лепестками,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Синими цветочками,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Нежными виточками.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белом фарфоре,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Как на заснеженном поле,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</a:t>
            </a: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под белого снежочка.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Растут синие цветочки.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Неужели, неужели,</a:t>
            </a:r>
            <a:b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33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вы не слышали о Гжели?</a:t>
            </a:r>
          </a:p>
          <a:p>
            <a:pPr algn="r"/>
            <a:endParaRPr lang="ru-RU" sz="2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" y="2194560"/>
            <a:ext cx="6089904" cy="42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rgbClr val="00B0F0"/>
            </a:gs>
            <a:gs pos="96000">
              <a:schemeClr val="bg1"/>
            </a:gs>
            <a:gs pos="83000">
              <a:schemeClr val="accent1">
                <a:lumMod val="50000"/>
              </a:schemeClr>
            </a:gs>
            <a:gs pos="100000">
              <a:schemeClr val="bg1"/>
            </a:gs>
            <a:gs pos="91000">
              <a:srgbClr val="00B0F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924599" y="0"/>
            <a:ext cx="526740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0" y="128017"/>
            <a:ext cx="5463630" cy="3438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24" y="3560935"/>
            <a:ext cx="5394960" cy="3297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0936" y="-1"/>
            <a:ext cx="4385175" cy="4093428"/>
          </a:xfrm>
          <a:prstGeom prst="rect">
            <a:avLst/>
          </a:prstGeom>
          <a:noFill/>
          <a:effectLst>
            <a:glow rad="228600">
              <a:srgbClr val="00B0F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Сине-белая посуда,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Расскажи-ка, ты откуда?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Видно издали пришла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цветами расцвела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Голубыми, синими, 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Нежными, красивыми…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Так, что глаз не оторвать,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Ах, какая благодать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    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6000">
              <a:srgbClr val="FF0000"/>
            </a:gs>
            <a:gs pos="100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770" y="0"/>
            <a:ext cx="100312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МАТРЕШКА</a:t>
            </a: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</a:t>
            </a:r>
            <a:r>
              <a:rPr lang="ru-RU" sz="32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кукол деревянных, </a:t>
            </a:r>
            <a:r>
              <a:rPr lang="ru-RU" sz="32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круглолицых </a:t>
            </a:r>
            <a:r>
              <a:rPr lang="ru-RU" sz="32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румяных, </a:t>
            </a: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разноцветных </a:t>
            </a:r>
            <a:r>
              <a:rPr lang="ru-RU" sz="32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сарафанах в </a:t>
            </a:r>
            <a:r>
              <a:rPr lang="ru-RU" sz="32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гости к нам они идут. </a:t>
            </a:r>
          </a:p>
          <a:p>
            <a:pPr algn="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Угадайте, как зовут? </a:t>
            </a:r>
          </a:p>
          <a:p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80" y="2157414"/>
            <a:ext cx="7520295" cy="4563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8192" cy="68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FFC000"/>
            </a:gs>
            <a:gs pos="72000">
              <a:srgbClr val="FFFF00"/>
            </a:gs>
            <a:gs pos="100000">
              <a:schemeClr val="accent4">
                <a:lumMod val="97000"/>
                <a:lumOff val="3000"/>
              </a:schemeClr>
            </a:gs>
            <a:gs pos="100000">
              <a:srgbClr val="FFC0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361" y="0"/>
            <a:ext cx="54012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4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ХОХЛОМА</a:t>
            </a:r>
          </a:p>
          <a:p>
            <a:r>
              <a:rPr lang="ru-RU" altLang="ru-RU" sz="24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Кисть </a:t>
            </a:r>
            <a:r>
              <a:rPr lang="ru-RU" altLang="ru-RU" sz="2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хохломская! Большое спасибо!</a:t>
            </a:r>
            <a:br>
              <a:rPr lang="ru-RU" altLang="ru-RU" sz="2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Сказывай сказку для радости жизни!</a:t>
            </a:r>
            <a:br>
              <a:rPr lang="ru-RU" altLang="ru-RU" sz="2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 как душа у народа, красива,</a:t>
            </a:r>
            <a:br>
              <a:rPr lang="ru-RU" altLang="ru-RU" sz="2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Ты, как и люди, служишь Отчизне!</a:t>
            </a:r>
          </a:p>
          <a:p>
            <a:endParaRPr lang="ru-RU" sz="24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4" y="2162019"/>
            <a:ext cx="6506046" cy="4353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48" y="650059"/>
            <a:ext cx="5475591" cy="4060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1418" y="2179798"/>
            <a:ext cx="3991925" cy="506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6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FFFF00"/>
            </a:gs>
            <a:gs pos="20000">
              <a:srgbClr val="FFC000"/>
            </a:gs>
            <a:gs pos="70000">
              <a:srgbClr val="FFC000"/>
            </a:gs>
            <a:gs pos="6000">
              <a:srgbClr val="FF0000"/>
            </a:gs>
            <a:gs pos="37000">
              <a:srgbClr val="FF00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3036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0368" y="1"/>
            <a:ext cx="663091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роспись</a:t>
            </a:r>
          </a:p>
          <a:p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роспись необычная,</a:t>
            </a:r>
            <a:b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 здесь симметричная.</a:t>
            </a:r>
            <a:b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букеты собраны цветы необычной красоты.</a:t>
            </a:r>
            <a:b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яркие мерцают,</a:t>
            </a:r>
            <a:b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Оживка белая их оживляет.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62" y="2857500"/>
            <a:ext cx="5633757" cy="357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1">
                <a:lumMod val="75000"/>
              </a:schemeClr>
            </a:gs>
            <a:gs pos="49000">
              <a:schemeClr val="bg1"/>
            </a:gs>
            <a:gs pos="100000">
              <a:schemeClr val="bg1"/>
            </a:gs>
            <a:gs pos="88000">
              <a:schemeClr val="accent1">
                <a:lumMod val="20000"/>
                <a:lumOff val="8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43100" y="1943100"/>
            <a:ext cx="685800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6169" y="219456"/>
            <a:ext cx="559525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ru-RU" alt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ДЫМКОВСКАЯ ИГРУШКА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знаменито Дымково?</a:t>
            </a:r>
            <a:b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Игрушкою своей.</a:t>
            </a:r>
            <a:b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ней нету света дымного,</a:t>
            </a:r>
            <a:b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есть любовь людей…</a:t>
            </a:r>
          </a:p>
          <a:p>
            <a:pPr algn="ctr">
              <a:buFont typeface="Wingdings 2" panose="05020102010507070707" pitchFamily="18" charset="2"/>
              <a:buNone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05" y="2543176"/>
            <a:ext cx="6519582" cy="38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4">
              <a:schemeClr val="accent1">
                <a:lumMod val="50000"/>
              </a:schemeClr>
            </a:gs>
            <a:gs pos="32000">
              <a:schemeClr val="accent1">
                <a:lumMod val="75000"/>
              </a:schemeClr>
            </a:gs>
            <a:gs pos="100000">
              <a:schemeClr val="bg1"/>
            </a:gs>
            <a:gs pos="100000">
              <a:schemeClr val="accent4">
                <a:lumMod val="97000"/>
                <a:lumOff val="3000"/>
              </a:schemeClr>
            </a:gs>
            <a:gs pos="75000">
              <a:schemeClr val="bg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50005" y="2350006"/>
            <a:ext cx="6858002" cy="2157983"/>
          </a:xfrm>
          <a:prstGeom prst="rect">
            <a:avLst/>
          </a:prstGeom>
        </p:spPr>
      </p:pic>
      <p:pic>
        <p:nvPicPr>
          <p:cNvPr id="4" name="Рисунок 1" descr="карта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060704"/>
            <a:ext cx="9079420" cy="544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74720" y="256032"/>
            <a:ext cx="7113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НАРОДНЫХ ПРОМЫСЛОВ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71000">
              <a:schemeClr val="accent1">
                <a:lumMod val="95000"/>
                <a:lumOff val="5000"/>
              </a:schemeClr>
            </a:gs>
            <a:gs pos="42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321" y="-155692"/>
            <a:ext cx="103817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виды искусства можно </a:t>
            </a:r>
            <a:endParaRPr lang="ru-RU" sz="5400" b="1" dirty="0" smtClean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</a:t>
            </a:r>
            <a:r>
              <a:rPr lang="ru-RU" sz="5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5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этих </a:t>
            </a:r>
            <a:r>
              <a:rPr lang="ru-RU" sz="5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материалов:</a:t>
            </a:r>
          </a:p>
          <a:p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823" y="1931400"/>
            <a:ext cx="17288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Глина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35894" y="3529155"/>
            <a:ext cx="187801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  <a:endParaRPr lang="ru-RU" sz="44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93739" y="5126910"/>
            <a:ext cx="2162323" cy="986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Металл</a:t>
            </a:r>
            <a:endParaRPr lang="ru-RU" sz="44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39" y="1671780"/>
            <a:ext cx="24701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 descr="Безымянный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98" y="2933692"/>
            <a:ext cx="257175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 descr="chugun_metallist_6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32" y="4537900"/>
            <a:ext cx="271462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bg1"/>
            </a:gs>
            <a:gs pos="32000">
              <a:schemeClr val="accent1">
                <a:lumMod val="75000"/>
              </a:schemeClr>
            </a:gs>
            <a:gs pos="100000">
              <a:schemeClr val="bg1"/>
            </a:gs>
            <a:gs pos="100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264" y="0"/>
            <a:ext cx="367588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416" y="365760"/>
            <a:ext cx="1009497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из чего </a:t>
            </a:r>
            <a:r>
              <a:rPr lang="ru-RU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r>
              <a:rPr lang="ru-RU" altLang="ru-RU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Глина</a:t>
            </a:r>
            <a:r>
              <a:rPr lang="ru-RU" alt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36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керамика, гжельская керамика; фарфор, глиняная дымковская, </a:t>
            </a:r>
            <a:r>
              <a:rPr lang="ru-RU" alt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филимоновская</a:t>
            </a:r>
            <a:r>
              <a:rPr lang="ru-RU" altLang="ru-RU" sz="36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alt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каргопольская</a:t>
            </a:r>
            <a:r>
              <a:rPr lang="ru-RU" altLang="ru-RU" sz="36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игрушки.</a:t>
            </a:r>
          </a:p>
          <a:p>
            <a:r>
              <a:rPr lang="ru-RU" altLang="ru-RU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  <a:r>
              <a:rPr lang="ru-RU" alt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36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резьба по дереву, росписи - хохломская, городецкая.</a:t>
            </a:r>
          </a:p>
          <a:p>
            <a:r>
              <a:rPr lang="ru-RU" altLang="ru-RU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</a:t>
            </a:r>
            <a:r>
              <a:rPr lang="ru-RU" alt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жостовское</a:t>
            </a:r>
            <a:r>
              <a:rPr lang="ru-RU" altLang="ru-RU" sz="36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производство,(роспись подносов), плетение из проволоки, чеканка, гравировка, художественная ковка(шлемы, ограды)</a:t>
            </a: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249957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77" y="685503"/>
            <a:ext cx="3736632" cy="548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3611583"/>
            <a:ext cx="5326290" cy="3077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248191"/>
            <a:ext cx="5326290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glow rad="101600">
              <a:srgbClr val="C00000">
                <a:alpha val="40000"/>
              </a:srgb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804672" y="1316736"/>
            <a:ext cx="11404917" cy="2554545"/>
          </a:xfrm>
          <a:prstGeom prst="rect">
            <a:avLst/>
          </a:prstGeom>
          <a:noFill/>
          <a:effectLst>
            <a:glow rad="139700">
              <a:srgbClr val="C000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БОЛЬШОЕ </a:t>
            </a:r>
          </a:p>
          <a:p>
            <a:pPr algn="ctr"/>
            <a:r>
              <a:rPr lang="ru-RU" sz="8000" b="1" dirty="0" smtClean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sz="8000" b="1" dirty="0">
              <a:solidFill>
                <a:schemeClr val="bg1"/>
              </a:solidFill>
              <a:effectLst>
                <a:glow rad="139700">
                  <a:srgbClr val="FF0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61000">
              <a:srgbClr val="FFFF00"/>
            </a:gs>
            <a:gs pos="100000">
              <a:schemeClr val="accent4">
                <a:lumMod val="97000"/>
                <a:lumOff val="3000"/>
              </a:schemeClr>
            </a:gs>
            <a:gs pos="88000">
              <a:schemeClr val="accent4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289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8608" y="274290"/>
            <a:ext cx="1009908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мини-музея в детском саду</a:t>
            </a:r>
          </a:p>
          <a:p>
            <a:endParaRPr lang="ru-RU" sz="4000" b="1" dirty="0" smtClean="0">
              <a:solidFill>
                <a:srgbClr val="FF0000"/>
              </a:solidFill>
              <a:effectLst>
                <a:glow rad="228600">
                  <a:srgbClr val="C00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создании мини-музея воспитателей, детей и родителей</a:t>
            </a:r>
          </a:p>
          <a:p>
            <a:r>
              <a:rPr lang="ru-RU" sz="36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Ребенок активны участник в создании экспозиций музея</a:t>
            </a:r>
          </a:p>
          <a:p>
            <a:r>
              <a:rPr lang="ru-RU" sz="36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Мини-музей – зона удивления, творчества и совместной работы детей </a:t>
            </a:r>
          </a:p>
          <a:p>
            <a:r>
              <a:rPr lang="ru-RU" sz="3600" dirty="0" smtClean="0">
                <a:solidFill>
                  <a:srgbClr val="FF0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их родителей</a:t>
            </a:r>
            <a:endParaRPr lang="ru-RU" sz="3600" dirty="0">
              <a:solidFill>
                <a:srgbClr val="FF0000"/>
              </a:solidFill>
              <a:effectLst>
                <a:glow rad="228600">
                  <a:srgbClr val="C00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2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FF0000"/>
            </a:gs>
            <a:gs pos="6000">
              <a:schemeClr val="bg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12301538" cy="228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753" y="-146304"/>
            <a:ext cx="1168603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glow rad="228600">
                    <a:schemeClr val="bg1">
                      <a:lumMod val="8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музее</a:t>
            </a:r>
          </a:p>
          <a:p>
            <a:r>
              <a:rPr lang="ru-RU" sz="2800" dirty="0" smtClean="0">
                <a:solidFill>
                  <a:srgbClr val="FFC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 нашем музее экспонаты разрешается трогать руками и играть ими</a:t>
            </a:r>
          </a:p>
          <a:p>
            <a:r>
              <a:rPr lang="ru-RU" sz="2800" dirty="0" smtClean="0">
                <a:solidFill>
                  <a:srgbClr val="FFC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Экспонаты нужно возвращать на место и ставить аккуратно и красиво</a:t>
            </a:r>
          </a:p>
          <a:p>
            <a:r>
              <a:rPr lang="ru-RU" sz="2800" dirty="0" smtClean="0">
                <a:solidFill>
                  <a:srgbClr val="FFC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Экспонаты нельзя ломать и забирать домой</a:t>
            </a:r>
          </a:p>
          <a:p>
            <a:r>
              <a:rPr lang="ru-RU" sz="2800" dirty="0" smtClean="0">
                <a:solidFill>
                  <a:srgbClr val="FFC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Можно и даже нужно: задавать вопросы, сочинять истории, придумывать игры</a:t>
            </a:r>
          </a:p>
          <a:p>
            <a:r>
              <a:rPr lang="ru-RU" sz="2800" dirty="0" smtClean="0">
                <a:solidFill>
                  <a:srgbClr val="FFC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solidFill>
                  <a:srgbClr val="FFC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Приветсвуется</a:t>
            </a:r>
            <a:r>
              <a:rPr lang="ru-RU" sz="2800" dirty="0">
                <a:solidFill>
                  <a:srgbClr val="FFC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C000"/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мини-музея новыми экспонатами, творческими работами</a:t>
            </a:r>
            <a:endParaRPr lang="ru-RU" sz="2800" dirty="0">
              <a:solidFill>
                <a:srgbClr val="FFC000"/>
              </a:solidFill>
              <a:effectLst>
                <a:glow rad="228600">
                  <a:srgbClr val="C000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01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FF0000"/>
            </a:gs>
            <a:gs pos="100000">
              <a:schemeClr val="bg2"/>
            </a:gs>
            <a:gs pos="100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57412" y="2157413"/>
            <a:ext cx="6858003" cy="2543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1193" y="329184"/>
            <a:ext cx="899655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4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3600" b="1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36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разнообразием декоративно – прикладным искусством и его местом в ДОУ</a:t>
            </a: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детей к искусству, эстетическое восприятие и творческие способности через декоративно-прикладное искусство в процессе продуктивной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7285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1"/>
            </a:gs>
            <a:gs pos="100000">
              <a:schemeClr val="accent4">
                <a:lumMod val="97000"/>
                <a:lumOff val="3000"/>
              </a:schemeClr>
            </a:gs>
            <a:gs pos="20000">
              <a:srgbClr val="FF0000"/>
            </a:gs>
            <a:gs pos="62000">
              <a:schemeClr val="bg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2889" y="2258569"/>
            <a:ext cx="6858001" cy="2633472"/>
          </a:xfrm>
          <a:prstGeom prst="rect">
            <a:avLst/>
          </a:prstGeom>
        </p:spPr>
      </p:pic>
      <p:sp>
        <p:nvSpPr>
          <p:cNvPr id="2" name="Блок-схема: решение 1"/>
          <p:cNvSpPr/>
          <p:nvPr/>
        </p:nvSpPr>
        <p:spPr>
          <a:xfrm>
            <a:off x="4792980" y="2080274"/>
            <a:ext cx="4663440" cy="2487168"/>
          </a:xfrm>
          <a:prstGeom prst="flowChartDecis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функции музея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212847" y="0"/>
            <a:ext cx="4114801" cy="31821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зрительно-слухового восприятия, усвоение информации;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дидактических материалов, расширяющих рамки учебной программы, стимулирующих интерес к искусству;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383" y="146304"/>
            <a:ext cx="4166616" cy="3035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382" y="3511299"/>
            <a:ext cx="4166617" cy="33591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825" y="3511299"/>
            <a:ext cx="3925823" cy="3346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14360" y="707689"/>
            <a:ext cx="3822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мышления;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интеллектуальных чувств, памяти, сенсорно-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изиологических структур;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словарного запаса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9645" y="4168986"/>
            <a:ext cx="29715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личностных качеств,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Взглядов, убеждений;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умственного, трудового, эстетического и экологического воспитания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1830" y="4168986"/>
            <a:ext cx="2827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умений,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авыков;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адекватного, осмысленного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тношения к получаемой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FF0000"/>
            </a:gs>
            <a:gs pos="62000">
              <a:schemeClr val="bg1"/>
            </a:gs>
            <a:gs pos="100000">
              <a:srgbClr val="FFCE37"/>
            </a:gs>
            <a:gs pos="100000">
              <a:schemeClr val="accent4">
                <a:lumMod val="97000"/>
                <a:lumOff val="3000"/>
              </a:schemeClr>
            </a:gs>
            <a:gs pos="95000">
              <a:schemeClr val="bg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06333" y="2306335"/>
            <a:ext cx="6857998" cy="2245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0106" y="229743"/>
            <a:ext cx="8973482" cy="695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И ЭКСПОНАТЫ: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мини-музее представлены разные виды экспонаты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декоративно-прикладного </a:t>
            </a:r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искусства: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Хохломская роспись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Гжель роспись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Матрешки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Кожлянская</a:t>
            </a:r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свистулька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Богородская игрушка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Тульский самовар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Дымковская игрушка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Жостовские</a:t>
            </a:r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подносы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Городетская</a:t>
            </a:r>
            <a:r>
              <a:rPr lang="ru-RU" sz="28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Рушники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Ухватки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Пасхальные яйца</a:t>
            </a:r>
            <a:endParaRPr lang="ru-RU" sz="2800" b="1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44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FFFF00"/>
            </a:gs>
            <a:gs pos="38000">
              <a:schemeClr val="accent2">
                <a:lumMod val="0"/>
                <a:lumOff val="100000"/>
              </a:schemeClr>
            </a:gs>
            <a:gs pos="100000">
              <a:srgbClr val="FF000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9384" y="1929384"/>
            <a:ext cx="6858000" cy="2999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7328" y="182880"/>
            <a:ext cx="7097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МИНИ-МУЗЕЯ</a:t>
            </a:r>
            <a:endParaRPr lang="ru-RU" sz="36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7783" y="829211"/>
            <a:ext cx="8753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Вышитый рушник и сегодня занимает важное место в нашей жизни.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частица нашей культуры</a:t>
            </a: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древности яйцо служило символом весеннего солнца, несущего с собой жизнь,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тепло, свет, возрождение природы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2404510"/>
            <a:ext cx="7605432" cy="43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62000">
              <a:schemeClr val="accent4">
                <a:lumMod val="97000"/>
                <a:lumOff val="3000"/>
              </a:schemeClr>
            </a:gs>
            <a:gs pos="83000">
              <a:schemeClr val="bg1"/>
            </a:gs>
            <a:gs pos="34000">
              <a:srgbClr val="FFC0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578335"/>
              </p:ext>
            </p:extLst>
          </p:nvPr>
        </p:nvGraphicFramePr>
        <p:xfrm>
          <a:off x="8558784" y="197390"/>
          <a:ext cx="3489960" cy="2834640"/>
        </p:xfrm>
        <a:graphic>
          <a:graphicData uri="http://schemas.openxmlformats.org/drawingml/2006/table">
            <a:tbl>
              <a:tblPr/>
              <a:tblGrid>
                <a:gridCol w="3489960"/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Давно забыты времена</a:t>
                      </a:r>
                      <a:b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(ведь два столетия прошло),</a:t>
                      </a:r>
                      <a:b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седая старина</a:t>
                      </a:r>
                      <a:b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Творила диво-ремесло</a:t>
                      </a:r>
                      <a:b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 дни Великого поста</a:t>
                      </a:r>
                      <a:b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руках искусных мастериц</a:t>
                      </a:r>
                      <a:b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свет рождалась красота</a:t>
                      </a:r>
                      <a:b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Чудесной росписи яиц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895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84" y="2812574"/>
            <a:ext cx="6089904" cy="3630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05" y="197390"/>
            <a:ext cx="5658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ПАСХАЛЬНЫЕ ЯЙЦА</a:t>
            </a:r>
            <a:endParaRPr lang="ru-RU" sz="40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3405" y="1014545"/>
            <a:ext cx="6744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древности яйцо служило символом весеннего солнца, несущего с собой жизнь,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радость, тепло, свет, возрождение природы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3966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442</Words>
  <Application>Microsoft Office PowerPoint</Application>
  <PresentationFormat>Широкоэкранный</PresentationFormat>
  <Paragraphs>107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 2</vt:lpstr>
      <vt:lpstr>Тема Office</vt:lpstr>
      <vt:lpstr>Мини музей народно прикладного искусства «Золотые руки»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381</dc:creator>
  <cp:lastModifiedBy>381</cp:lastModifiedBy>
  <cp:revision>40</cp:revision>
  <dcterms:created xsi:type="dcterms:W3CDTF">2017-04-07T14:36:26Z</dcterms:created>
  <dcterms:modified xsi:type="dcterms:W3CDTF">2017-09-22T16:15:25Z</dcterms:modified>
</cp:coreProperties>
</file>