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D7CC7-8553-4BE0-9511-AF770CED4391}" type="datetimeFigureOut">
              <a:rPr lang="ru-RU" smtClean="0"/>
              <a:t>16.09.2017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92583-C392-403A-B3D3-B8DCC8A4D70D}" type="slidenum">
              <a:rPr lang="ru-RU" smtClean="0"/>
              <a:t>‹#›</a:t>
            </a:fld>
            <a:endParaRPr lang="ru-RU"/>
          </a:p>
        </p:txBody>
      </p:sp>
    </p:spTree>
    <p:extLst>
      <p:ext uri="{BB962C8B-B14F-4D97-AF65-F5344CB8AC3E}">
        <p14:creationId xmlns:p14="http://schemas.microsoft.com/office/powerpoint/2010/main" val="17078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392583-C392-403A-B3D3-B8DCC8A4D70D}" type="slidenum">
              <a:rPr lang="ru-RU" smtClean="0"/>
              <a:t>4</a:t>
            </a:fld>
            <a:endParaRPr lang="ru-RU"/>
          </a:p>
        </p:txBody>
      </p:sp>
    </p:spTree>
    <p:extLst>
      <p:ext uri="{BB962C8B-B14F-4D97-AF65-F5344CB8AC3E}">
        <p14:creationId xmlns:p14="http://schemas.microsoft.com/office/powerpoint/2010/main" val="38519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392583-C392-403A-B3D3-B8DCC8A4D70D}" type="slidenum">
              <a:rPr lang="ru-RU" smtClean="0"/>
              <a:t>14</a:t>
            </a:fld>
            <a:endParaRPr lang="ru-RU"/>
          </a:p>
        </p:txBody>
      </p:sp>
    </p:spTree>
    <p:extLst>
      <p:ext uri="{BB962C8B-B14F-4D97-AF65-F5344CB8AC3E}">
        <p14:creationId xmlns:p14="http://schemas.microsoft.com/office/powerpoint/2010/main" val="280033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389097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188588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018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78750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557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4181464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276777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102258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101538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0181397-34C1-4ABE-86F1-DDE7C10F5599}" type="datetimeFigureOut">
              <a:rPr lang="ru-RU" smtClean="0"/>
              <a:t>16.09.2017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363128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0181397-34C1-4ABE-86F1-DDE7C10F5599}" type="datetimeFigureOut">
              <a:rPr lang="ru-RU" smtClean="0"/>
              <a:t>16.09.2017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241214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0181397-34C1-4ABE-86F1-DDE7C10F5599}" type="datetimeFigureOut">
              <a:rPr lang="ru-RU" smtClean="0"/>
              <a:t>16.09.2017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261995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0181397-34C1-4ABE-86F1-DDE7C10F5599}" type="datetimeFigureOut">
              <a:rPr lang="ru-RU" smtClean="0"/>
              <a:t>16.09.2017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343806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81397-34C1-4ABE-86F1-DDE7C10F5599}" type="datetimeFigureOut">
              <a:rPr lang="ru-RU" smtClean="0"/>
              <a:t>16.09.2017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43124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181397-34C1-4ABE-86F1-DDE7C10F5599}" type="datetimeFigureOut">
              <a:rPr lang="ru-RU" smtClean="0"/>
              <a:t>16.09.2017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427525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0181397-34C1-4ABE-86F1-DDE7C10F5599}" type="datetimeFigureOut">
              <a:rPr lang="ru-RU" smtClean="0"/>
              <a:t>16.09.2017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589018-6777-46EA-9F1A-54501C77C03E}" type="slidenum">
              <a:rPr lang="ru-RU" smtClean="0"/>
              <a:t>‹#›</a:t>
            </a:fld>
            <a:endParaRPr lang="ru-RU"/>
          </a:p>
        </p:txBody>
      </p:sp>
    </p:spTree>
    <p:extLst>
      <p:ext uri="{BB962C8B-B14F-4D97-AF65-F5344CB8AC3E}">
        <p14:creationId xmlns:p14="http://schemas.microsoft.com/office/powerpoint/2010/main" val="173826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181397-34C1-4ABE-86F1-DDE7C10F5599}" type="datetimeFigureOut">
              <a:rPr lang="ru-RU" smtClean="0"/>
              <a:t>16.09.2017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589018-6777-46EA-9F1A-54501C77C03E}" type="slidenum">
              <a:rPr lang="ru-RU" smtClean="0"/>
              <a:t>‹#›</a:t>
            </a:fld>
            <a:endParaRPr lang="ru-RU"/>
          </a:p>
        </p:txBody>
      </p:sp>
    </p:spTree>
    <p:extLst>
      <p:ext uri="{BB962C8B-B14F-4D97-AF65-F5344CB8AC3E}">
        <p14:creationId xmlns:p14="http://schemas.microsoft.com/office/powerpoint/2010/main" val="2292526607"/>
      </p:ext>
    </p:extLst>
  </p:cSld>
  <p:clrMap bg1="dk1" tx1="lt1" bg2="dk2" tx2="lt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96292" y="831273"/>
            <a:ext cx="8825344" cy="4239491"/>
          </a:xfrm>
        </p:spPr>
        <p:txBody>
          <a:bodyPr/>
          <a:lstStyle/>
          <a:p>
            <a:pPr algn="ctr"/>
            <a:r>
              <a:rPr lang="kk-KZ" sz="6600" b="1" u="sng" dirty="0" smtClean="0"/>
              <a:t>Развитие связной речи у детей дошкольного возраста.</a:t>
            </a:r>
            <a:endParaRPr lang="ru-RU" sz="6600" b="1" u="sng" dirty="0"/>
          </a:p>
        </p:txBody>
      </p:sp>
      <p:sp>
        <p:nvSpPr>
          <p:cNvPr id="3" name="Подзаголовок 2"/>
          <p:cNvSpPr>
            <a:spLocks noGrp="1"/>
          </p:cNvSpPr>
          <p:nvPr>
            <p:ph type="subTitle" idx="1"/>
          </p:nvPr>
        </p:nvSpPr>
        <p:spPr>
          <a:xfrm>
            <a:off x="6483926" y="5400833"/>
            <a:ext cx="4558147" cy="972258"/>
          </a:xfrm>
        </p:spPr>
        <p:txBody>
          <a:bodyPr>
            <a:normAutofit/>
          </a:bodyPr>
          <a:lstStyle/>
          <a:p>
            <a:r>
              <a:rPr lang="ru-RU" sz="2400" b="1" dirty="0" smtClean="0">
                <a:solidFill>
                  <a:schemeClr val="bg1"/>
                </a:solidFill>
              </a:rPr>
              <a:t>Выполнила : воспитатель</a:t>
            </a:r>
          </a:p>
          <a:p>
            <a:r>
              <a:rPr lang="ru-RU" sz="2400" b="1" dirty="0" smtClean="0">
                <a:solidFill>
                  <a:schemeClr val="bg1"/>
                </a:solidFill>
              </a:rPr>
              <a:t>        Филатова Ю.Ю</a:t>
            </a:r>
            <a:r>
              <a:rPr lang="ru-RU" b="1" dirty="0" smtClean="0">
                <a:solidFill>
                  <a:schemeClr val="bg1"/>
                </a:solidFill>
              </a:rPr>
              <a:t>.</a:t>
            </a:r>
            <a:endParaRPr lang="ru-RU" b="1" dirty="0">
              <a:solidFill>
                <a:schemeClr val="bg1"/>
              </a:solidFill>
            </a:endParaRPr>
          </a:p>
        </p:txBody>
      </p:sp>
      <p:pic>
        <p:nvPicPr>
          <p:cNvPr id="1026" name="Picture 2" descr="http://www.sadik40.spb.ru/public/users/994/img/0304201620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866" y="4253345"/>
            <a:ext cx="3415152" cy="232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03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i="1" dirty="0" smtClean="0"/>
              <a:t>6</a:t>
            </a:r>
            <a:r>
              <a:rPr lang="ru-RU" sz="2700" i="1" dirty="0"/>
              <a:t>. При составлении рассказа по одной сюжетной картине очень важно, чтобы картина отвечала следующим требованиям:</a:t>
            </a:r>
            <a:r>
              <a:rPr lang="ru-RU" sz="2700" dirty="0"/>
              <a:t/>
            </a:r>
            <a:br>
              <a:rPr lang="ru-RU" sz="2700" dirty="0"/>
            </a:br>
            <a:r>
              <a:rPr lang="ru-RU" sz="2700" dirty="0" smtClean="0"/>
              <a:t/>
            </a:r>
            <a:br>
              <a:rPr lang="ru-RU" sz="2700" dirty="0" smtClean="0"/>
            </a:br>
            <a:r>
              <a:rPr lang="ru-RU" sz="2700" i="1" dirty="0" smtClean="0"/>
              <a:t>- </a:t>
            </a:r>
            <a:r>
              <a:rPr lang="ru-RU" sz="2700" i="1" dirty="0"/>
              <a:t>она должна быть красочной, интересной и привлекательной для ребенка;</a:t>
            </a:r>
            <a:br>
              <a:rPr lang="ru-RU" sz="2700" i="1" dirty="0"/>
            </a:br>
            <a:r>
              <a:rPr lang="ru-RU" sz="2700" i="1" dirty="0"/>
              <a:t>- сам сюжет должен быть понятен ребенку данного возраста;</a:t>
            </a:r>
            <a:br>
              <a:rPr lang="ru-RU" sz="2700" i="1" dirty="0"/>
            </a:br>
            <a:r>
              <a:rPr lang="ru-RU" sz="2700" i="1" dirty="0"/>
              <a:t>- на картине должно быть небольшое число действующих лиц;</a:t>
            </a:r>
            <a:br>
              <a:rPr lang="ru-RU" sz="2700" i="1" dirty="0"/>
            </a:br>
            <a:r>
              <a:rPr lang="ru-RU" sz="2700" i="1" dirty="0"/>
              <a:t>- она не должна быть перегружена различными деталями, не имеющими прямого отношения к ее основному содержанию.</a:t>
            </a:r>
          </a:p>
        </p:txBody>
      </p:sp>
    </p:spTree>
    <p:extLst>
      <p:ext uri="{BB962C8B-B14F-4D97-AF65-F5344CB8AC3E}">
        <p14:creationId xmlns:p14="http://schemas.microsoft.com/office/powerpoint/2010/main" val="238026439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Необходимо предложить ребенку придумать название картины. Ребенок должен научиться понимать сам смысл изображенного на картине события и определять свое отношение к нему. Предварительно взрослый должен продумать содержание беседы по картине и характер задаваемых ребенку вопросов. </a:t>
            </a:r>
            <a:r>
              <a:rPr lang="ru-RU" sz="2400" dirty="0" smtClean="0"/>
              <a:t/>
            </a:r>
            <a:br>
              <a:rPr lang="ru-RU" sz="2400" dirty="0" smtClean="0"/>
            </a:br>
            <a:r>
              <a:rPr lang="ru-RU" sz="2400" dirty="0" smtClean="0"/>
              <a:t>Примеры </a:t>
            </a:r>
            <a:r>
              <a:rPr lang="ru-RU" sz="2400" dirty="0"/>
              <a:t>сюжетных картин:</a:t>
            </a:r>
          </a:p>
        </p:txBody>
      </p:sp>
      <p:pic>
        <p:nvPicPr>
          <p:cNvPr id="7170" name="Picture 2" descr="Развитие связной речи детей"/>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5855" y="3329780"/>
            <a:ext cx="7481454" cy="332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7809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i="1" dirty="0"/>
              <a:t>7. В процессе работы над пересказом у ребенка развиваются и совершенствуются внимание и память, логическое мышление, активный </a:t>
            </a:r>
            <a:r>
              <a:rPr lang="ru-RU" sz="2400" i="1" dirty="0" smtClean="0"/>
              <a:t>словарь.</a:t>
            </a:r>
            <a:endParaRPr lang="ru-RU" sz="2400" i="1" dirty="0"/>
          </a:p>
        </p:txBody>
      </p:sp>
      <p:sp>
        <p:nvSpPr>
          <p:cNvPr id="3" name="Объект 2"/>
          <p:cNvSpPr>
            <a:spLocks noGrp="1"/>
          </p:cNvSpPr>
          <p:nvPr>
            <p:ph idx="1"/>
          </p:nvPr>
        </p:nvSpPr>
        <p:spPr>
          <a:xfrm>
            <a:off x="677334" y="1930401"/>
            <a:ext cx="8596668" cy="4110962"/>
          </a:xfrm>
        </p:spPr>
        <p:txBody>
          <a:bodyPr>
            <a:normAutofit fontScale="25000" lnSpcReduction="20000"/>
          </a:bodyPr>
          <a:lstStyle/>
          <a:p>
            <a:pPr marL="0" indent="0">
              <a:buNone/>
            </a:pPr>
            <a:r>
              <a:rPr lang="ru-RU" sz="12800" b="1" u="sng" dirty="0" smtClean="0">
                <a:solidFill>
                  <a:schemeClr val="tx1"/>
                </a:solidFill>
              </a:rPr>
              <a:t>Виды пересказа</a:t>
            </a:r>
            <a:r>
              <a:rPr lang="ru-RU" sz="3200" b="1" u="sng" dirty="0" smtClean="0">
                <a:solidFill>
                  <a:schemeClr val="accent1"/>
                </a:solidFill>
              </a:rPr>
              <a:t>:</a:t>
            </a:r>
          </a:p>
          <a:p>
            <a:pPr marL="0" indent="0">
              <a:buNone/>
            </a:pPr>
            <a:r>
              <a:rPr lang="ru-RU" sz="9600" b="1" i="1" dirty="0">
                <a:solidFill>
                  <a:schemeClr val="tx1"/>
                </a:solidFill>
              </a:rPr>
              <a:t>- Выборочный пересказ . Предлагается пересказать не весь рассказ, а лишь определенный его фрагмент.</a:t>
            </a:r>
          </a:p>
          <a:p>
            <a:pPr marL="0" indent="0">
              <a:buNone/>
            </a:pPr>
            <a:r>
              <a:rPr lang="ru-RU" sz="9600" b="1" i="1" dirty="0" smtClean="0">
                <a:solidFill>
                  <a:schemeClr val="tx1"/>
                </a:solidFill>
              </a:rPr>
              <a:t>- </a:t>
            </a:r>
            <a:r>
              <a:rPr lang="ru-RU" sz="9600" b="1" i="1" dirty="0">
                <a:solidFill>
                  <a:schemeClr val="tx1"/>
                </a:solidFill>
              </a:rPr>
              <a:t>Краткий пересказ. Предлагается, опустив менее существенные моменты и не исказив при этом общей сути рассказа, правильно передать его основное содержание.</a:t>
            </a:r>
          </a:p>
          <a:p>
            <a:pPr marL="0" indent="0">
              <a:buNone/>
            </a:pPr>
            <a:r>
              <a:rPr lang="ru-RU" sz="9600" b="1" i="1" dirty="0" smtClean="0">
                <a:solidFill>
                  <a:schemeClr val="tx1"/>
                </a:solidFill>
              </a:rPr>
              <a:t>- </a:t>
            </a:r>
            <a:r>
              <a:rPr lang="ru-RU" sz="9600" b="1" i="1" dirty="0">
                <a:solidFill>
                  <a:schemeClr val="tx1"/>
                </a:solidFill>
              </a:rPr>
              <a:t>Творческое рассказывание. Ребенку необходимо дополнить прослушанный рассказ чем-то новым, внести в него что-то свое, проявив при этом элементы фантазии. Чаще всего предлагается придумать к рассказу начало или конец.</a:t>
            </a:r>
          </a:p>
          <a:p>
            <a:pPr marL="0" indent="0">
              <a:buNone/>
            </a:pPr>
            <a:r>
              <a:rPr lang="ru-RU" sz="9600" b="1" i="1" dirty="0" smtClean="0">
                <a:solidFill>
                  <a:schemeClr val="tx1"/>
                </a:solidFill>
              </a:rPr>
              <a:t>- </a:t>
            </a:r>
            <a:r>
              <a:rPr lang="ru-RU" sz="9600" b="1" i="1" dirty="0">
                <a:solidFill>
                  <a:schemeClr val="tx1"/>
                </a:solidFill>
              </a:rPr>
              <a:t>Пересказ без опоры на наглядность</a:t>
            </a:r>
            <a:r>
              <a:rPr lang="ru-RU" sz="9600" b="1" i="1" dirty="0">
                <a:solidFill>
                  <a:schemeClr val="accent1"/>
                </a:solidFill>
              </a:rPr>
              <a:t>.</a:t>
            </a:r>
          </a:p>
        </p:txBody>
      </p:sp>
    </p:spTree>
    <p:extLst>
      <p:ext uri="{BB962C8B-B14F-4D97-AF65-F5344CB8AC3E}">
        <p14:creationId xmlns:p14="http://schemas.microsoft.com/office/powerpoint/2010/main" val="406412010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i="1" dirty="0"/>
              <a:t>8. Переход к самостоятельному составлению рассказов должен быть достаточно хорошо подготовлен всей предшествующей работой, если она проводилась систематично. Чаще всего это бывают рассказы из личного опыта ребенка</a:t>
            </a:r>
          </a:p>
        </p:txBody>
      </p:sp>
      <p:sp>
        <p:nvSpPr>
          <p:cNvPr id="3" name="Объект 2"/>
          <p:cNvSpPr>
            <a:spLocks noGrp="1"/>
          </p:cNvSpPr>
          <p:nvPr>
            <p:ph idx="1"/>
          </p:nvPr>
        </p:nvSpPr>
        <p:spPr>
          <a:xfrm>
            <a:off x="677334" y="2410690"/>
            <a:ext cx="8596668" cy="3630671"/>
          </a:xfrm>
        </p:spPr>
        <p:txBody>
          <a:bodyPr/>
          <a:lstStyle/>
          <a:p>
            <a:pPr marL="0" indent="0">
              <a:buNone/>
            </a:pPr>
            <a:r>
              <a:rPr lang="ru-RU" sz="3200" u="sng" dirty="0"/>
              <a:t>Примерными темами для подобных рассказов могут служить следующие:</a:t>
            </a:r>
          </a:p>
          <a:p>
            <a:endParaRPr lang="ru-RU" dirty="0"/>
          </a:p>
          <a:p>
            <a:r>
              <a:rPr lang="ru-RU" dirty="0"/>
              <a:t>• рассказ о дне, проведенном в детском саду;</a:t>
            </a:r>
          </a:p>
          <a:p>
            <a:r>
              <a:rPr lang="ru-RU" dirty="0"/>
              <a:t>• рассказ о впечатлениях от посещения зоопарка (театра, цирка и т.д.);</a:t>
            </a:r>
          </a:p>
          <a:p>
            <a:r>
              <a:rPr lang="ru-RU" dirty="0"/>
              <a:t>• рассказ о прогулке по осеннему или зимнему лесу и т.п.</a:t>
            </a:r>
          </a:p>
        </p:txBody>
      </p:sp>
    </p:spTree>
    <p:extLst>
      <p:ext uri="{BB962C8B-B14F-4D97-AF65-F5344CB8AC3E}">
        <p14:creationId xmlns:p14="http://schemas.microsoft.com/office/powerpoint/2010/main" val="2803371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8"/>
            <a:ext cx="10572557" cy="6151420"/>
          </a:xfrm>
        </p:spPr>
        <p:txBody>
          <a:bodyPr>
            <a:normAutofit fontScale="90000"/>
          </a:bodyPr>
          <a:lstStyle/>
          <a:p>
            <a:r>
              <a:rPr lang="ru-RU" b="1" u="sng" dirty="0"/>
              <a:t>Игра «Скажи наоборот</a:t>
            </a:r>
            <a:r>
              <a:rPr lang="ru-RU" b="1" u="sng" dirty="0" smtClean="0"/>
              <a:t>»   </a:t>
            </a:r>
            <a:r>
              <a:rPr lang="ru-RU" dirty="0" smtClean="0"/>
              <a:t/>
            </a:r>
            <a:br>
              <a:rPr lang="ru-RU" dirty="0" smtClean="0"/>
            </a:br>
            <a:r>
              <a:rPr lang="ru-RU" sz="3100" dirty="0" smtClean="0"/>
              <a:t>добро </a:t>
            </a:r>
            <a:r>
              <a:rPr lang="ru-RU" sz="3100" dirty="0"/>
              <a:t>– зло </a:t>
            </a:r>
            <a:r>
              <a:rPr lang="ru-RU" sz="3100" dirty="0" smtClean="0"/>
              <a:t/>
            </a:r>
            <a:br>
              <a:rPr lang="ru-RU" sz="3100" dirty="0" smtClean="0"/>
            </a:br>
            <a:r>
              <a:rPr lang="ru-RU" sz="3100" dirty="0" smtClean="0"/>
              <a:t>тонкая-толстый</a:t>
            </a:r>
            <a:br>
              <a:rPr lang="ru-RU" sz="3100" dirty="0" smtClean="0"/>
            </a:br>
            <a:r>
              <a:rPr lang="ru-RU" sz="3100" dirty="0" smtClean="0"/>
              <a:t>день </a:t>
            </a:r>
            <a:r>
              <a:rPr lang="ru-RU" sz="3100" dirty="0"/>
              <a:t>– </a:t>
            </a:r>
            <a:r>
              <a:rPr lang="ru-RU" sz="3100" dirty="0" smtClean="0"/>
              <a:t>ночь</a:t>
            </a:r>
            <a:br>
              <a:rPr lang="ru-RU" sz="3100" dirty="0" smtClean="0"/>
            </a:br>
            <a:r>
              <a:rPr lang="ru-RU" sz="3100" dirty="0" smtClean="0"/>
              <a:t>левый </a:t>
            </a:r>
            <a:r>
              <a:rPr lang="ru-RU" sz="3100" dirty="0"/>
              <a:t>– правый </a:t>
            </a:r>
            <a:r>
              <a:rPr lang="ru-RU" sz="3100" dirty="0" smtClean="0"/>
              <a:t/>
            </a:r>
            <a:br>
              <a:rPr lang="ru-RU" sz="3100" dirty="0" smtClean="0"/>
            </a:br>
            <a:r>
              <a:rPr lang="ru-RU" sz="3100" dirty="0" smtClean="0"/>
              <a:t>радость </a:t>
            </a:r>
            <a:r>
              <a:rPr lang="ru-RU" sz="3100" dirty="0"/>
              <a:t>– горе </a:t>
            </a:r>
            <a:r>
              <a:rPr lang="ru-RU" sz="3100" dirty="0" smtClean="0"/>
              <a:t/>
            </a:r>
            <a:br>
              <a:rPr lang="ru-RU" sz="3100" dirty="0" smtClean="0"/>
            </a:br>
            <a:r>
              <a:rPr lang="ru-RU" sz="3100" dirty="0" smtClean="0"/>
              <a:t>дневной </a:t>
            </a:r>
            <a:r>
              <a:rPr lang="ru-RU" sz="3100" dirty="0"/>
              <a:t>– </a:t>
            </a:r>
            <a:r>
              <a:rPr lang="ru-RU" sz="3100" dirty="0" smtClean="0"/>
              <a:t>ночной                       </a:t>
            </a:r>
            <a:br>
              <a:rPr lang="ru-RU" sz="3100" dirty="0" smtClean="0"/>
            </a:br>
            <a:r>
              <a:rPr lang="ru-RU" sz="3100" dirty="0" smtClean="0"/>
              <a:t>добрый </a:t>
            </a:r>
            <a:r>
              <a:rPr lang="ru-RU" sz="3100" dirty="0"/>
              <a:t>– злой </a:t>
            </a:r>
            <a:r>
              <a:rPr lang="ru-RU" sz="3100" dirty="0" smtClean="0"/>
              <a:t/>
            </a:r>
            <a:br>
              <a:rPr lang="ru-RU" sz="3100" dirty="0" smtClean="0"/>
            </a:br>
            <a:r>
              <a:rPr lang="ru-RU" sz="3100" dirty="0" smtClean="0"/>
              <a:t>ранний </a:t>
            </a:r>
            <a:r>
              <a:rPr lang="ru-RU" sz="3100" dirty="0"/>
              <a:t>– </a:t>
            </a:r>
            <a:r>
              <a:rPr lang="ru-RU" sz="3100" dirty="0" smtClean="0"/>
              <a:t>поздний</a:t>
            </a:r>
            <a:br>
              <a:rPr lang="ru-RU" sz="3100" dirty="0" smtClean="0"/>
            </a:br>
            <a:r>
              <a:rPr lang="ru-RU" sz="3100" dirty="0" smtClean="0"/>
              <a:t>умный </a:t>
            </a:r>
            <a:r>
              <a:rPr lang="ru-RU" sz="3100" dirty="0"/>
              <a:t>– глупый </a:t>
            </a:r>
            <a:r>
              <a:rPr lang="ru-RU" sz="3100" dirty="0" smtClean="0"/>
              <a:t/>
            </a:r>
            <a:br>
              <a:rPr lang="ru-RU" sz="3100" dirty="0" smtClean="0"/>
            </a:br>
            <a:r>
              <a:rPr lang="ru-RU" sz="3100" dirty="0" smtClean="0"/>
              <a:t>белый </a:t>
            </a:r>
            <a:r>
              <a:rPr lang="ru-RU" sz="3100" dirty="0"/>
              <a:t>– черный </a:t>
            </a:r>
            <a:r>
              <a:rPr lang="ru-RU" sz="3100" dirty="0" smtClean="0"/>
              <a:t/>
            </a:r>
            <a:br>
              <a:rPr lang="ru-RU" sz="3100" dirty="0" smtClean="0"/>
            </a:br>
            <a:r>
              <a:rPr lang="ru-RU" sz="3100" dirty="0" smtClean="0"/>
              <a:t>близко </a:t>
            </a:r>
            <a:r>
              <a:rPr lang="ru-RU" sz="3100" dirty="0"/>
              <a:t>– </a:t>
            </a:r>
            <a:r>
              <a:rPr lang="ru-RU" sz="3100" dirty="0" smtClean="0"/>
              <a:t>далеко</a:t>
            </a:r>
            <a:br>
              <a:rPr lang="ru-RU" sz="3100" dirty="0" smtClean="0"/>
            </a:br>
            <a:r>
              <a:rPr lang="ru-RU" sz="3100" dirty="0" smtClean="0"/>
              <a:t>горький </a:t>
            </a:r>
            <a:r>
              <a:rPr lang="ru-RU" sz="3100" dirty="0"/>
              <a:t>– </a:t>
            </a:r>
            <a:r>
              <a:rPr lang="ru-RU" sz="3100" dirty="0" smtClean="0"/>
              <a:t>сладкий</a:t>
            </a:r>
            <a:br>
              <a:rPr lang="ru-RU" sz="3100" dirty="0" smtClean="0"/>
            </a:br>
            <a:r>
              <a:rPr lang="ru-RU" sz="3100" dirty="0" smtClean="0"/>
              <a:t>низкая </a:t>
            </a:r>
            <a:r>
              <a:rPr lang="ru-RU" sz="3100" dirty="0"/>
              <a:t>– узкая </a:t>
            </a:r>
            <a:r>
              <a:rPr lang="ru-RU" sz="3100" dirty="0"/>
              <a:t/>
            </a:r>
            <a:br>
              <a:rPr lang="ru-RU" sz="3100" dirty="0"/>
            </a:br>
            <a:r>
              <a:rPr lang="ru-RU" sz="3100" dirty="0"/>
              <a:t/>
            </a:r>
            <a:br>
              <a:rPr lang="ru-RU" sz="3100" dirty="0"/>
            </a:br>
            <a:endParaRPr lang="ru-RU" sz="3100" dirty="0"/>
          </a:p>
        </p:txBody>
      </p:sp>
      <p:pic>
        <p:nvPicPr>
          <p:cNvPr id="8196" name="Picture 4" descr="http://dou126.edu.sarkomobr.ru/files/large/818d7903be05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7" y="1588943"/>
            <a:ext cx="76200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880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248400"/>
          </a:xfrm>
        </p:spPr>
        <p:txBody>
          <a:bodyPr>
            <a:normAutofit fontScale="90000"/>
          </a:bodyPr>
          <a:lstStyle/>
          <a:p>
            <a:r>
              <a:rPr lang="ru-RU" b="1" u="sng" dirty="0"/>
              <a:t>Подбор глаголов к существительным. </a:t>
            </a:r>
            <a:r>
              <a:rPr lang="ru-RU" dirty="0"/>
              <a:t>Наиболее распространенные группы глаголов: </a:t>
            </a:r>
            <a:r>
              <a:rPr lang="ru-RU" dirty="0" smtClean="0"/>
              <a:t/>
            </a:r>
            <a:br>
              <a:rPr lang="ru-RU" dirty="0" smtClean="0"/>
            </a:br>
            <a:r>
              <a:rPr lang="ru-RU" sz="2700" b="1" dirty="0" smtClean="0"/>
              <a:t>• </a:t>
            </a:r>
            <a:r>
              <a:rPr lang="ru-RU" sz="2700" b="1" dirty="0"/>
              <a:t>Действия людей; </a:t>
            </a:r>
            <a:r>
              <a:rPr lang="ru-RU" sz="2700" b="1" dirty="0" smtClean="0"/>
              <a:t/>
            </a:r>
            <a:br>
              <a:rPr lang="ru-RU" sz="2700" b="1" dirty="0" smtClean="0"/>
            </a:br>
            <a:r>
              <a:rPr lang="ru-RU" sz="2700" b="1" dirty="0" smtClean="0"/>
              <a:t>  мальчик </a:t>
            </a:r>
            <a:r>
              <a:rPr lang="ru-RU" sz="2700" b="1" dirty="0"/>
              <a:t>рисует </a:t>
            </a:r>
            <a:r>
              <a:rPr lang="ru-RU" sz="2700" b="1" dirty="0" smtClean="0"/>
              <a:t/>
            </a:r>
            <a:br>
              <a:rPr lang="ru-RU" sz="2700" b="1" dirty="0" smtClean="0"/>
            </a:br>
            <a:r>
              <a:rPr lang="ru-RU" sz="2700" b="1" dirty="0" smtClean="0"/>
              <a:t>• </a:t>
            </a:r>
            <a:r>
              <a:rPr lang="ru-RU" sz="2700" b="1" dirty="0"/>
              <a:t>Способы </a:t>
            </a:r>
            <a:r>
              <a:rPr lang="ru-RU" sz="2700" b="1" dirty="0" smtClean="0"/>
              <a:t>передвижения</a:t>
            </a:r>
            <a:br>
              <a:rPr lang="ru-RU" sz="2700" b="1" dirty="0" smtClean="0"/>
            </a:br>
            <a:r>
              <a:rPr lang="ru-RU" sz="2700" b="1" dirty="0" smtClean="0"/>
              <a:t>  животных</a:t>
            </a:r>
            <a:r>
              <a:rPr lang="ru-RU" sz="2700" b="1" dirty="0"/>
              <a:t>, птиц, насекомых; </a:t>
            </a:r>
            <a:r>
              <a:rPr lang="ru-RU" sz="2700" b="1" dirty="0" smtClean="0"/>
              <a:t/>
            </a:r>
            <a:br>
              <a:rPr lang="ru-RU" sz="2700" b="1" dirty="0" smtClean="0"/>
            </a:br>
            <a:r>
              <a:rPr lang="ru-RU" sz="2700" b="1" dirty="0" smtClean="0"/>
              <a:t>  летит </a:t>
            </a:r>
            <a:br>
              <a:rPr lang="ru-RU" sz="2700" b="1" dirty="0" smtClean="0"/>
            </a:br>
            <a:r>
              <a:rPr lang="ru-RU" sz="2700" b="1" dirty="0" smtClean="0"/>
              <a:t>  прыгает </a:t>
            </a:r>
            <a:br>
              <a:rPr lang="ru-RU" sz="2700" b="1" dirty="0" smtClean="0"/>
            </a:br>
            <a:r>
              <a:rPr lang="ru-RU" sz="2700" b="1" dirty="0" smtClean="0"/>
              <a:t>  ползет </a:t>
            </a:r>
            <a:br>
              <a:rPr lang="ru-RU" sz="2700" b="1" dirty="0" smtClean="0"/>
            </a:br>
            <a:r>
              <a:rPr lang="ru-RU" sz="2700" b="1" dirty="0" smtClean="0"/>
              <a:t>• </a:t>
            </a:r>
            <a:r>
              <a:rPr lang="ru-RU" sz="2700" b="1" dirty="0"/>
              <a:t>Звуки, издаваемые животными, птицами и </a:t>
            </a:r>
            <a:r>
              <a:rPr lang="ru-RU" sz="2700" b="1" dirty="0" smtClean="0"/>
              <a:t>    насекомыми;</a:t>
            </a:r>
            <a:br>
              <a:rPr lang="ru-RU" sz="2700" b="1" dirty="0" smtClean="0"/>
            </a:br>
            <a:r>
              <a:rPr lang="ru-RU" sz="2700" b="1" dirty="0" smtClean="0"/>
              <a:t> квакает</a:t>
            </a:r>
            <a:br>
              <a:rPr lang="ru-RU" sz="2700" b="1" dirty="0" smtClean="0"/>
            </a:br>
            <a:r>
              <a:rPr lang="ru-RU" sz="2700" b="1" dirty="0" smtClean="0"/>
              <a:t> </a:t>
            </a:r>
            <a:r>
              <a:rPr lang="ru-RU" sz="2700" b="1" dirty="0"/>
              <a:t>мычит </a:t>
            </a:r>
            <a:r>
              <a:rPr lang="ru-RU" sz="2700" b="1" dirty="0" smtClean="0"/>
              <a:t/>
            </a:r>
            <a:br>
              <a:rPr lang="ru-RU" sz="2700" b="1" dirty="0" smtClean="0"/>
            </a:br>
            <a:r>
              <a:rPr lang="ru-RU" sz="2700" b="1" dirty="0" smtClean="0"/>
              <a:t>• </a:t>
            </a:r>
            <a:r>
              <a:rPr lang="ru-RU" sz="2700" b="1" dirty="0"/>
              <a:t>Явления, происходящие в природе. молния сверкает </a:t>
            </a:r>
            <a:r>
              <a:rPr lang="ru-RU" sz="2700" b="1" dirty="0" smtClean="0"/>
              <a:t/>
            </a:r>
            <a:br>
              <a:rPr lang="ru-RU" sz="2700" b="1" dirty="0" smtClean="0"/>
            </a:br>
            <a:r>
              <a:rPr lang="ru-RU" sz="2700" b="1" dirty="0" smtClean="0"/>
              <a:t> дождь </a:t>
            </a:r>
            <a:r>
              <a:rPr lang="ru-RU" sz="2700" b="1" dirty="0"/>
              <a:t>идет</a:t>
            </a:r>
            <a:r>
              <a:rPr lang="ru-RU" dirty="0"/>
              <a:t/>
            </a:r>
            <a:br>
              <a:rPr lang="ru-RU" dirty="0"/>
            </a:br>
            <a:endParaRPr lang="ru-RU" dirty="0"/>
          </a:p>
        </p:txBody>
      </p:sp>
    </p:spTree>
    <p:extLst>
      <p:ext uri="{BB962C8B-B14F-4D97-AF65-F5344CB8AC3E}">
        <p14:creationId xmlns:p14="http://schemas.microsoft.com/office/powerpoint/2010/main" val="12390011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a:t>Образование новых слов.</a:t>
            </a:r>
            <a:r>
              <a:rPr lang="ru-RU" dirty="0"/>
              <a:t/>
            </a:r>
            <a:br>
              <a:rPr lang="ru-RU" dirty="0"/>
            </a:br>
            <a:r>
              <a:rPr lang="ru-RU" dirty="0" smtClean="0"/>
              <a:t/>
            </a:r>
            <a:br>
              <a:rPr lang="ru-RU" dirty="0" smtClean="0"/>
            </a:br>
            <a:r>
              <a:rPr lang="ru-RU" dirty="0" smtClean="0"/>
              <a:t>Летел </a:t>
            </a:r>
            <a:r>
              <a:rPr lang="ru-RU" dirty="0"/>
              <a:t>– прилетел, взлетел, улетел.</a:t>
            </a:r>
            <a:br>
              <a:rPr lang="ru-RU" dirty="0"/>
            </a:br>
            <a:r>
              <a:rPr lang="ru-RU" dirty="0"/>
              <a:t>Едет – приедет, заедет, уедет, въедет, съедет.</a:t>
            </a:r>
            <a:br>
              <a:rPr lang="ru-RU" dirty="0"/>
            </a:br>
            <a:r>
              <a:rPr lang="ru-RU" dirty="0"/>
              <a:t>Шел – пришел, ушел, зашел, вышел и др.</a:t>
            </a:r>
            <a:br>
              <a:rPr lang="ru-RU" dirty="0"/>
            </a:br>
            <a:r>
              <a:rPr lang="ru-RU" dirty="0"/>
              <a:t/>
            </a:r>
            <a:br>
              <a:rPr lang="ru-RU" dirty="0"/>
            </a:br>
            <a:endParaRPr lang="ru-RU" dirty="0"/>
          </a:p>
        </p:txBody>
      </p:sp>
      <p:pic>
        <p:nvPicPr>
          <p:cNvPr id="9218" name="Picture 2" descr="http://alenushem.ucoz.com/Foto/deti_kartin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3963410"/>
            <a:ext cx="8175721" cy="258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952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u="sng" dirty="0"/>
              <a:t>Игра «Большой — </a:t>
            </a:r>
            <a:r>
              <a:rPr lang="ru-RU" b="1" u="sng" dirty="0" smtClean="0"/>
              <a:t>маленький</a:t>
            </a:r>
            <a:r>
              <a:rPr lang="ru-RU" dirty="0" smtClean="0"/>
              <a:t>»</a:t>
            </a:r>
            <a:endParaRPr lang="ru-RU" dirty="0"/>
          </a:p>
        </p:txBody>
      </p:sp>
      <p:pic>
        <p:nvPicPr>
          <p:cNvPr id="10242" name="Picture 2" descr="Игра для развития связной реч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61089"/>
            <a:ext cx="7606145" cy="486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8515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u="sng" dirty="0"/>
              <a:t>Игра «Собери семейку слов»</a:t>
            </a:r>
          </a:p>
        </p:txBody>
      </p:sp>
      <p:pic>
        <p:nvPicPr>
          <p:cNvPr id="11266" name="Picture 2" descr="Собери семейку сл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92" y="1827789"/>
            <a:ext cx="6594764" cy="482239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786255" y="2828836"/>
            <a:ext cx="3920836" cy="2862322"/>
          </a:xfrm>
          <a:prstGeom prst="rect">
            <a:avLst/>
          </a:prstGeom>
        </p:spPr>
        <p:txBody>
          <a:bodyPr wrap="square">
            <a:spAutoFit/>
          </a:bodyPr>
          <a:lstStyle/>
          <a:p>
            <a:r>
              <a:rPr lang="ru-RU" sz="3600" b="1" dirty="0" smtClean="0"/>
              <a:t>Снег –</a:t>
            </a:r>
            <a:r>
              <a:rPr lang="ru-RU" sz="3600" b="1" dirty="0" err="1" smtClean="0"/>
              <a:t>снегурочка</a:t>
            </a:r>
            <a:endParaRPr lang="ru-RU" sz="3600" b="1" dirty="0" smtClean="0"/>
          </a:p>
          <a:p>
            <a:r>
              <a:rPr lang="ru-RU" sz="3600" b="1" dirty="0" smtClean="0"/>
              <a:t>снежинка</a:t>
            </a:r>
          </a:p>
          <a:p>
            <a:r>
              <a:rPr lang="ru-RU" sz="3600" b="1" dirty="0" smtClean="0"/>
              <a:t>снеговик</a:t>
            </a:r>
          </a:p>
          <a:p>
            <a:r>
              <a:rPr lang="ru-RU" sz="3600" b="1" dirty="0" smtClean="0"/>
              <a:t>снегирь</a:t>
            </a:r>
            <a:endParaRPr lang="ru-RU" sz="3600" b="1" dirty="0"/>
          </a:p>
        </p:txBody>
      </p:sp>
    </p:spTree>
    <p:extLst>
      <p:ext uri="{BB962C8B-B14F-4D97-AF65-F5344CB8AC3E}">
        <p14:creationId xmlns:p14="http://schemas.microsoft.com/office/powerpoint/2010/main" val="526805034"/>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286557" cy="5694219"/>
          </a:xfrm>
          <a:solidFill>
            <a:schemeClr val="accent1">
              <a:lumMod val="75000"/>
            </a:schemeClr>
          </a:solidFill>
        </p:spPr>
        <p:txBody>
          <a:bodyPr>
            <a:normAutofit/>
          </a:bodyPr>
          <a:lstStyle/>
          <a:p>
            <a:r>
              <a:rPr lang="ru-RU" sz="5400" dirty="0" smtClean="0"/>
              <a:t/>
            </a:r>
            <a:br>
              <a:rPr lang="ru-RU" sz="5400" dirty="0" smtClean="0"/>
            </a:br>
            <a:r>
              <a:rPr lang="ru-RU" sz="5400" dirty="0"/>
              <a:t/>
            </a:r>
            <a:br>
              <a:rPr lang="ru-RU" sz="5400" dirty="0"/>
            </a:br>
            <a:r>
              <a:rPr lang="ru-RU" sz="5400" dirty="0" smtClean="0"/>
              <a:t/>
            </a:r>
            <a:br>
              <a:rPr lang="ru-RU" sz="5400" dirty="0" smtClean="0"/>
            </a:br>
            <a:r>
              <a:rPr lang="ru-RU" sz="5400" dirty="0"/>
              <a:t> </a:t>
            </a:r>
            <a:r>
              <a:rPr lang="ru-RU" sz="5400" dirty="0" smtClean="0"/>
              <a:t> </a:t>
            </a:r>
            <a:r>
              <a:rPr lang="ru-RU" sz="4400" b="1" u="sng" dirty="0" smtClean="0">
                <a:solidFill>
                  <a:schemeClr val="tx1"/>
                </a:solidFill>
              </a:rPr>
              <a:t>СПАСИБО ЗА ВНИМАНИЕ!!!</a:t>
            </a:r>
            <a:endParaRPr lang="ru-RU" sz="4400" b="1" u="sng" dirty="0">
              <a:solidFill>
                <a:schemeClr val="tx1"/>
              </a:solidFill>
            </a:endParaRPr>
          </a:p>
        </p:txBody>
      </p:sp>
    </p:spTree>
    <p:extLst>
      <p:ext uri="{BB962C8B-B14F-4D97-AF65-F5344CB8AC3E}">
        <p14:creationId xmlns:p14="http://schemas.microsoft.com/office/powerpoint/2010/main" val="27593265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801092"/>
          </a:xfrm>
        </p:spPr>
        <p:txBody>
          <a:bodyPr>
            <a:normAutofit fontScale="90000"/>
          </a:bodyPr>
          <a:lstStyle/>
          <a:p>
            <a:pPr algn="r"/>
            <a:r>
              <a:rPr lang="ru-RU" altLang="ru-RU" b="1" dirty="0" smtClean="0"/>
              <a:t>Под </a:t>
            </a:r>
            <a:r>
              <a:rPr lang="ru-RU" altLang="ru-RU" b="1" dirty="0"/>
              <a:t>связной речью понимают развернутое высказывание, состоящее из нескольких или даже очень многих логически связанных между собой предложений, объединенных одной темой и составляющих единое смысловое целое.</a:t>
            </a:r>
            <a:endParaRPr lang="ru-RU" b="1" dirty="0"/>
          </a:p>
        </p:txBody>
      </p:sp>
      <p:pic>
        <p:nvPicPr>
          <p:cNvPr id="2050" name="Picture 2" descr="http://ds13-nytva.permarea.ru/upload/versions/16095/18457/09f87b90ba5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6057" y="3505200"/>
            <a:ext cx="2983854" cy="324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36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316182"/>
          </a:xfrm>
        </p:spPr>
        <p:txBody>
          <a:bodyPr>
            <a:normAutofit fontScale="90000"/>
          </a:bodyPr>
          <a:lstStyle/>
          <a:p>
            <a:r>
              <a:rPr lang="ru-RU" b="1" u="sng" dirty="0"/>
              <a:t>Последовательность работы над связной речью:</a:t>
            </a:r>
            <a:br>
              <a:rPr lang="ru-RU" b="1" u="sng" dirty="0"/>
            </a:br>
            <a:r>
              <a:rPr lang="ru-RU" dirty="0"/>
              <a:t/>
            </a:r>
            <a:br>
              <a:rPr lang="ru-RU" dirty="0"/>
            </a:br>
            <a:r>
              <a:rPr lang="ru-RU" sz="2700" i="1" dirty="0"/>
              <a:t>- воспитание понимания связной речи;</a:t>
            </a:r>
            <a:br>
              <a:rPr lang="ru-RU" sz="2700" i="1" dirty="0"/>
            </a:br>
            <a:r>
              <a:rPr lang="ru-RU" sz="2700" i="1" dirty="0"/>
              <a:t>- воспитание диалогической связной речи;</a:t>
            </a:r>
            <a:br>
              <a:rPr lang="ru-RU" sz="2700" i="1" dirty="0"/>
            </a:br>
            <a:r>
              <a:rPr lang="ru-RU" sz="2700" i="1" dirty="0"/>
              <a:t>- воспитание монологической связной речи, приемы </a:t>
            </a:r>
            <a:r>
              <a:rPr lang="ru-RU" sz="2700" i="1" dirty="0" smtClean="0"/>
              <a:t>  работы</a:t>
            </a:r>
            <a:r>
              <a:rPr lang="ru-RU" sz="2700" i="1" dirty="0"/>
              <a:t>:</a:t>
            </a:r>
            <a:br>
              <a:rPr lang="ru-RU" sz="2700" i="1" dirty="0"/>
            </a:br>
            <a:r>
              <a:rPr lang="ru-RU" sz="2700" i="1" dirty="0"/>
              <a:t>- работа над составлением рассказа — описания;</a:t>
            </a:r>
            <a:br>
              <a:rPr lang="ru-RU" sz="2700" i="1" dirty="0"/>
            </a:br>
            <a:r>
              <a:rPr lang="ru-RU" sz="2700" i="1" dirty="0"/>
              <a:t>- работа над составлением рассказа по серии сюжетных картинок;</a:t>
            </a:r>
            <a:br>
              <a:rPr lang="ru-RU" sz="2700" i="1" dirty="0"/>
            </a:br>
            <a:r>
              <a:rPr lang="ru-RU" sz="2700" i="1" dirty="0"/>
              <a:t>- работа над составлением рассказа по одной сюжетной картинке;</a:t>
            </a:r>
            <a:r>
              <a:rPr lang="ru-RU" dirty="0"/>
              <a:t/>
            </a:r>
            <a:br>
              <a:rPr lang="ru-RU" dirty="0"/>
            </a:br>
            <a:r>
              <a:rPr lang="ru-RU" sz="2700" i="1" dirty="0"/>
              <a:t>- работа над пересказом;</a:t>
            </a:r>
            <a:br>
              <a:rPr lang="ru-RU" sz="2700" i="1" dirty="0"/>
            </a:br>
            <a:r>
              <a:rPr lang="ru-RU" sz="2700" i="1" dirty="0"/>
              <a:t>- работа над самостоятельным рассказом.</a:t>
            </a:r>
          </a:p>
        </p:txBody>
      </p:sp>
    </p:spTree>
    <p:extLst>
      <p:ext uri="{BB962C8B-B14F-4D97-AF65-F5344CB8AC3E}">
        <p14:creationId xmlns:p14="http://schemas.microsoft.com/office/powerpoint/2010/main" val="104910990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49793" cy="6248401"/>
          </a:xfrm>
        </p:spPr>
        <p:txBody>
          <a:bodyPr>
            <a:normAutofit/>
          </a:bodyPr>
          <a:lstStyle/>
          <a:p>
            <a:pPr algn="ctr"/>
            <a:r>
              <a:rPr lang="ru-RU" b="1" u="sng" dirty="0"/>
              <a:t>Приемы работы по формированию связной речи</a:t>
            </a:r>
            <a:r>
              <a:rPr lang="ru-RU" b="1" u="sng" dirty="0" smtClean="0"/>
              <a:t>.</a:t>
            </a:r>
            <a:r>
              <a:rPr lang="ru-RU" b="1" u="sng" dirty="0"/>
              <a:t/>
            </a:r>
            <a:br>
              <a:rPr lang="ru-RU" b="1" u="sng" dirty="0"/>
            </a:br>
            <a:r>
              <a:rPr lang="ru-RU" b="1" u="sng" dirty="0" smtClean="0"/>
              <a:t/>
            </a:r>
            <a:br>
              <a:rPr lang="ru-RU" b="1" u="sng" dirty="0" smtClean="0"/>
            </a:br>
            <a:r>
              <a:rPr lang="ru-RU" sz="3200" i="1" dirty="0" smtClean="0"/>
              <a:t>1</a:t>
            </a:r>
            <a:r>
              <a:rPr lang="ru-RU" sz="3200" i="1" dirty="0"/>
              <a:t>. Беседы с ребенком с использованием красочных картинок, выразительной интонации, мимики, жестов.</a:t>
            </a:r>
            <a:br>
              <a:rPr lang="ru-RU" sz="3200" i="1" dirty="0"/>
            </a:br>
            <a:r>
              <a:rPr lang="ru-RU" sz="3200" i="1" dirty="0" smtClean="0"/>
              <a:t>2</a:t>
            </a:r>
            <a:r>
              <a:rPr lang="ru-RU" sz="3200" i="1" dirty="0"/>
              <a:t>. Чтение рассказов или сказок, после чего следует рассмотреть картинки. </a:t>
            </a:r>
            <a:br>
              <a:rPr lang="ru-RU" sz="3200" i="1" dirty="0"/>
            </a:br>
            <a:r>
              <a:rPr lang="ru-RU" sz="3200" i="1" dirty="0" smtClean="0"/>
              <a:t>3</a:t>
            </a:r>
            <a:r>
              <a:rPr lang="ru-RU" sz="3200" i="1" dirty="0"/>
              <a:t>. Необходимо учить ребенка участвовать в беседе (диалог). </a:t>
            </a:r>
          </a:p>
        </p:txBody>
      </p:sp>
    </p:spTree>
    <p:extLst>
      <p:ext uri="{BB962C8B-B14F-4D97-AF65-F5344CB8AC3E}">
        <p14:creationId xmlns:p14="http://schemas.microsoft.com/office/powerpoint/2010/main" val="1757137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u="sng" dirty="0"/>
              <a:t>Приведем пример «усложненной» беседы.</a:t>
            </a:r>
            <a:br>
              <a:rPr lang="ru-RU" b="1" u="sng" dirty="0"/>
            </a:br>
            <a:r>
              <a:rPr lang="ru-RU" b="1" u="sng" dirty="0"/>
              <a:t/>
            </a:r>
            <a:br>
              <a:rPr lang="ru-RU" b="1" u="sng" dirty="0"/>
            </a:br>
            <a:endParaRPr lang="ru-RU" b="1" u="sng" dirty="0"/>
          </a:p>
        </p:txBody>
      </p:sp>
      <p:pic>
        <p:nvPicPr>
          <p:cNvPr id="3074" name="Picture 2" descr="Развитие связной реч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219" y="1797122"/>
            <a:ext cx="4687526" cy="37555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67744" y="1582341"/>
            <a:ext cx="5708074" cy="3970318"/>
          </a:xfrm>
          <a:prstGeom prst="rect">
            <a:avLst/>
          </a:prstGeom>
        </p:spPr>
        <p:txBody>
          <a:bodyPr wrap="square">
            <a:spAutoFit/>
          </a:bodyPr>
          <a:lstStyle/>
          <a:p>
            <a:r>
              <a:rPr lang="ru-RU" dirty="0" smtClean="0"/>
              <a:t>- Каких животных ты видишь на этой картинке?</a:t>
            </a:r>
          </a:p>
          <a:p>
            <a:r>
              <a:rPr lang="ru-RU" dirty="0" smtClean="0"/>
              <a:t>- Волка, медведя и лису.</a:t>
            </a:r>
          </a:p>
          <a:p>
            <a:r>
              <a:rPr lang="ru-RU" dirty="0" smtClean="0"/>
              <a:t>- Что ты знаешь о волке?</a:t>
            </a:r>
          </a:p>
          <a:p>
            <a:r>
              <a:rPr lang="ru-RU" dirty="0" smtClean="0"/>
              <a:t>- Он серый злой и живет в лесу. Еще он по ночам воет.</a:t>
            </a:r>
          </a:p>
          <a:p>
            <a:r>
              <a:rPr lang="ru-RU" dirty="0" smtClean="0"/>
              <a:t>- А что ты можешь сказать о медведе?</a:t>
            </a:r>
          </a:p>
          <a:p>
            <a:r>
              <a:rPr lang="ru-RU" dirty="0" smtClean="0"/>
              <a:t>- Он большой, коричневый, зимует в берлоге.</a:t>
            </a:r>
          </a:p>
          <a:p>
            <a:r>
              <a:rPr lang="ru-RU" dirty="0" smtClean="0"/>
              <a:t>- А что ты знаешь о лисе?</a:t>
            </a:r>
          </a:p>
          <a:p>
            <a:r>
              <a:rPr lang="ru-RU" dirty="0" smtClean="0"/>
              <a:t>- Она очень хитрая, рыжая и у нее большой пушистый хвост.</a:t>
            </a:r>
          </a:p>
          <a:p>
            <a:r>
              <a:rPr lang="ru-RU" dirty="0" smtClean="0"/>
              <a:t>- Где ты видел этих зверей?</a:t>
            </a:r>
          </a:p>
          <a:p>
            <a:r>
              <a:rPr lang="ru-RU" dirty="0" smtClean="0"/>
              <a:t>- В зоопарке, там они живут в клетках.</a:t>
            </a:r>
          </a:p>
          <a:p>
            <a:r>
              <a:rPr lang="ru-RU" dirty="0" smtClean="0"/>
              <a:t>- Какие ты знаешь сказки про медведя, лису, волка? и т.п.</a:t>
            </a:r>
            <a:endParaRPr lang="ru-RU" dirty="0"/>
          </a:p>
        </p:txBody>
      </p:sp>
    </p:spTree>
    <p:extLst>
      <p:ext uri="{BB962C8B-B14F-4D97-AF65-F5344CB8AC3E}">
        <p14:creationId xmlns:p14="http://schemas.microsoft.com/office/powerpoint/2010/main" val="200801396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4003966"/>
          </a:xfrm>
        </p:spPr>
        <p:txBody>
          <a:bodyPr>
            <a:noAutofit/>
          </a:bodyPr>
          <a:lstStyle/>
          <a:p>
            <a:r>
              <a:rPr lang="ru-RU" sz="2400" i="1" dirty="0"/>
              <a:t>4. При составлении описательных рассказов ребенок овладевает первыми навыками связного изложения мыслей «на одну тему», одновременно он прочно усваивает признаки многих </a:t>
            </a:r>
            <a:r>
              <a:rPr lang="ru-RU" sz="2400" i="1" dirty="0" smtClean="0"/>
              <a:t>предметов</a:t>
            </a:r>
            <a:r>
              <a:rPr lang="ru-RU" sz="2400" i="1" dirty="0"/>
              <a:t>, а, следовательно, расширяется словарный запас</a:t>
            </a:r>
            <a:r>
              <a:rPr lang="ru-RU" sz="2400" i="1" dirty="0" smtClean="0"/>
              <a:t>.</a:t>
            </a:r>
            <a:r>
              <a:rPr lang="ru-RU" sz="2400" i="1" dirty="0"/>
              <a:t/>
            </a:r>
            <a:br>
              <a:rPr lang="ru-RU" sz="2400" i="1" dirty="0"/>
            </a:br>
            <a:r>
              <a:rPr lang="ru-RU" sz="2400" i="1" dirty="0" smtClean="0"/>
              <a:t/>
            </a:r>
            <a:br>
              <a:rPr lang="ru-RU" sz="2400" i="1" dirty="0" smtClean="0"/>
            </a:br>
            <a:r>
              <a:rPr lang="ru-RU" sz="2400" i="1" dirty="0" smtClean="0"/>
              <a:t>Для </a:t>
            </a:r>
            <a:r>
              <a:rPr lang="ru-RU" sz="2400" i="1" dirty="0"/>
              <a:t>обогащения словарного запаса очень важно проводить подготовительную работу к составлению каждого рассказа-описания, напоминая ребенку о признаках описываемых предметов или даже заново знакомя его с этими признаками.</a:t>
            </a:r>
            <a:br>
              <a:rPr lang="ru-RU" sz="2400" i="1" dirty="0"/>
            </a:br>
            <a:r>
              <a:rPr lang="ru-RU" sz="2400" i="1" dirty="0"/>
              <a:t/>
            </a:r>
            <a:br>
              <a:rPr lang="ru-RU" sz="2400" i="1" dirty="0"/>
            </a:br>
            <a:r>
              <a:rPr lang="ru-RU" sz="2400" i="1" dirty="0"/>
              <a:t>Начав с описания единичных предметов, нужно переходить к сравнительным описаниям однородных</a:t>
            </a:r>
            <a:r>
              <a:rPr lang="ru-RU" sz="2800" i="1" dirty="0"/>
              <a:t> </a:t>
            </a:r>
            <a:r>
              <a:rPr lang="ru-RU" sz="2400" i="1" dirty="0"/>
              <a:t>предметов – учиться сравнивать разных животных, разные фрукты и овощи, разные деревья и т.д.</a:t>
            </a:r>
            <a:r>
              <a:rPr lang="ru-RU" sz="2400" i="1" dirty="0" smtClean="0"/>
              <a:t/>
            </a:r>
            <a:br>
              <a:rPr lang="ru-RU" sz="2400" i="1" dirty="0" smtClean="0"/>
            </a:br>
            <a:r>
              <a:rPr lang="ru-RU" sz="2400" b="1" u="sng" dirty="0"/>
              <a:t/>
            </a:r>
            <a:br>
              <a:rPr lang="ru-RU" sz="2400" b="1" u="sng" dirty="0"/>
            </a:br>
            <a:r>
              <a:rPr lang="ru-RU" sz="2400" dirty="0"/>
              <a:t/>
            </a:r>
            <a:br>
              <a:rPr lang="ru-RU" sz="2400" dirty="0"/>
            </a:br>
            <a:endParaRPr lang="ru-RU" sz="2400" i="1" dirty="0"/>
          </a:p>
        </p:txBody>
      </p:sp>
    </p:spTree>
    <p:extLst>
      <p:ext uri="{BB962C8B-B14F-4D97-AF65-F5344CB8AC3E}">
        <p14:creationId xmlns:p14="http://schemas.microsoft.com/office/powerpoint/2010/main" val="10628010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u="sng" dirty="0"/>
              <a:t>Приведем пример составления описательного рассказа по предложенной схеме.</a:t>
            </a:r>
            <a:r>
              <a:rPr lang="ru-RU" sz="2400" b="1" u="sng" dirty="0"/>
              <a:t/>
            </a:r>
            <a:br>
              <a:rPr lang="ru-RU" sz="2400" b="1" u="sng" dirty="0"/>
            </a:br>
            <a:r>
              <a:rPr lang="ru-RU" sz="2400" dirty="0"/>
              <a:t/>
            </a:r>
            <a:br>
              <a:rPr lang="ru-RU" sz="2400" dirty="0"/>
            </a:br>
            <a:endParaRPr lang="ru-RU" dirty="0"/>
          </a:p>
        </p:txBody>
      </p:sp>
      <p:pic>
        <p:nvPicPr>
          <p:cNvPr id="4" name="Picture 8" descr="Развитие связной речи у детей дошкольного возраст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509" y="2216728"/>
            <a:ext cx="8520546" cy="46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447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i="1" dirty="0"/>
              <a:t>5. Трудность правильного прослеживания ребенком основных моментов развития сюжета проще всего преодолеть, если начать работу с составления рассказа по серии сюжетных картинок, расположенных в той последовательности, в какой происходили события.</a:t>
            </a:r>
            <a:br>
              <a:rPr lang="ru-RU" sz="2700" i="1" dirty="0"/>
            </a:br>
            <a:r>
              <a:rPr lang="ru-RU" sz="2700" i="1" dirty="0"/>
              <a:t/>
            </a:r>
            <a:br>
              <a:rPr lang="ru-RU" sz="2700" i="1" dirty="0"/>
            </a:br>
            <a:r>
              <a:rPr lang="ru-RU" sz="2700" i="1" dirty="0"/>
              <a:t>Количество сюжетных картинок в серии постепенно увеличивается, и описание каждой картинки становится более подробным, состоящим из нескольких предложений. В итоге составления рассказов по сериям картинок ребенок должен усвоить, что рассказы нужно строить в строгом соответствии с последовательностью расположения картинок, а не по принципу «Что первое вспомнилось, о том и говори».</a:t>
            </a:r>
          </a:p>
        </p:txBody>
      </p:sp>
    </p:spTree>
    <p:extLst>
      <p:ext uri="{BB962C8B-B14F-4D97-AF65-F5344CB8AC3E}">
        <p14:creationId xmlns:p14="http://schemas.microsoft.com/office/powerpoint/2010/main" val="40395880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u="sng" dirty="0"/>
              <a:t>Приведем примеры последовательных картинок.</a:t>
            </a:r>
          </a:p>
        </p:txBody>
      </p:sp>
      <p:pic>
        <p:nvPicPr>
          <p:cNvPr id="5122" name="Picture 2" descr="Развитие связной реч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782" y="1930400"/>
            <a:ext cx="9019309" cy="452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0690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TotalTime>
  <Words>534</Words>
  <Application>Microsoft Office PowerPoint</Application>
  <PresentationFormat>Широкоэкранный</PresentationFormat>
  <Paragraphs>48</Paragraphs>
  <Slides>19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Trebuchet MS</vt:lpstr>
      <vt:lpstr>Wingdings 3</vt:lpstr>
      <vt:lpstr>Аспект</vt:lpstr>
      <vt:lpstr>Развитие связной речи у детей дошкольного возраста.</vt:lpstr>
      <vt:lpstr>Под связной речью понимают развернутое высказывание, состоящее из нескольких или даже очень многих логически связанных между собой предложений, объединенных одной темой и составляющих единое смысловое целое.</vt:lpstr>
      <vt:lpstr>Последовательность работы над связной речью:  - воспитание понимания связной речи; - воспитание диалогической связной речи; - воспитание монологической связной речи, приемы   работы: - работа над составлением рассказа — описания; - работа над составлением рассказа по серии сюжетных картинок; - работа над составлением рассказа по одной сюжетной картинке; - работа над пересказом; - работа над самостоятельным рассказом.</vt:lpstr>
      <vt:lpstr>Приемы работы по формированию связной речи.  1. Беседы с ребенком с использованием красочных картинок, выразительной интонации, мимики, жестов. 2. Чтение рассказов или сказок, после чего следует рассмотреть картинки.  3. Необходимо учить ребенка участвовать в беседе (диалог). </vt:lpstr>
      <vt:lpstr>Приведем пример «усложненной» беседы.  </vt:lpstr>
      <vt:lpstr>4. При составлении описательных рассказов ребенок овладевает первыми навыками связного изложения мыслей «на одну тему», одновременно он прочно усваивает признаки многих предметов, а, следовательно, расширяется словарный запас.  Для обогащения словарного запаса очень важно проводить подготовительную работу к составлению каждого рассказа-описания, напоминая ребенку о признаках описываемых предметов или даже заново знакомя его с этими признаками.  Начав с описания единичных предметов, нужно переходить к сравнительным описаниям однородных предметов – учиться сравнивать разных животных, разные фрукты и овощи, разные деревья и т.д.   </vt:lpstr>
      <vt:lpstr>Приведем пример составления описательного рассказа по предложенной схеме.  </vt:lpstr>
      <vt:lpstr>5. Трудность правильного прослеживания ребенком основных моментов развития сюжета проще всего преодолеть, если начать работу с составления рассказа по серии сюжетных картинок, расположенных в той последовательности, в какой происходили события.  Количество сюжетных картинок в серии постепенно увеличивается, и описание каждой картинки становится более подробным, состоящим из нескольких предложений. В итоге составления рассказов по сериям картинок ребенок должен усвоить, что рассказы нужно строить в строгом соответствии с последовательностью расположения картинок, а не по принципу «Что первое вспомнилось, о том и говори».</vt:lpstr>
      <vt:lpstr>Приведем примеры последовательных картинок.</vt:lpstr>
      <vt:lpstr>6. При составлении рассказа по одной сюжетной картине очень важно, чтобы картина отвечала следующим требованиям:  - она должна быть красочной, интересной и привлекательной для ребенка; - сам сюжет должен быть понятен ребенку данного возраста; - на картине должно быть небольшое число действующих лиц; - она не должна быть перегружена различными деталями, не имеющими прямого отношения к ее основному содержанию.</vt:lpstr>
      <vt:lpstr>Необходимо предложить ребенку придумать название картины. Ребенок должен научиться понимать сам смысл изображенного на картине события и определять свое отношение к нему. Предварительно взрослый должен продумать содержание беседы по картине и характер задаваемых ребенку вопросов.  Примеры сюжетных картин:</vt:lpstr>
      <vt:lpstr>7. В процессе работы над пересказом у ребенка развиваются и совершенствуются внимание и память, логическое мышление, активный словарь.</vt:lpstr>
      <vt:lpstr>8. Переход к самостоятельному составлению рассказов должен быть достаточно хорошо подготовлен всей предшествующей работой, если она проводилась систематично. Чаще всего это бывают рассказы из личного опыта ребенка</vt:lpstr>
      <vt:lpstr>Игра «Скажи наоборот»    добро – зло  тонкая-толстый день – ночь левый – правый  радость – горе  дневной – ночной                        добрый – злой  ранний – поздний умный – глупый  белый – черный  близко – далеко горький – сладкий низкая – узкая   </vt:lpstr>
      <vt:lpstr>Подбор глаголов к существительным. Наиболее распространенные группы глаголов:  • Действия людей;    мальчик рисует  • Способы передвижения   животных, птиц, насекомых;    летит    прыгает    ползет  • Звуки, издаваемые животными, птицами и     насекомыми;  квакает  мычит  • Явления, происходящие в природе. молния сверкает   дождь идет </vt:lpstr>
      <vt:lpstr>Образование новых слов.  Летел – прилетел, взлетел, улетел. Едет – приедет, заедет, уедет, въедет, съедет. Шел – пришел, ушел, зашел, вышел и др.  </vt:lpstr>
      <vt:lpstr>Игра «Большой — маленький»</vt:lpstr>
      <vt:lpstr>Игра «Собери семейку слов»</vt:lpstr>
      <vt:lpstr>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Презнтация  Развитие связной речи у детей дошкольного возраста.</dc:title>
  <dc:creator>Пользователь</dc:creator>
  <cp:lastModifiedBy>Пользователь</cp:lastModifiedBy>
  <cp:revision>13</cp:revision>
  <dcterms:created xsi:type="dcterms:W3CDTF">2017-09-16T08:09:10Z</dcterms:created>
  <dcterms:modified xsi:type="dcterms:W3CDTF">2017-09-16T10:14:41Z</dcterms:modified>
</cp:coreProperties>
</file>